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9" r:id="rId2"/>
    <p:sldId id="257" r:id="rId3"/>
    <p:sldId id="266" r:id="rId4"/>
    <p:sldId id="290" r:id="rId5"/>
    <p:sldId id="294" r:id="rId6"/>
    <p:sldId id="295" r:id="rId7"/>
    <p:sldId id="292" r:id="rId8"/>
    <p:sldId id="300" r:id="rId9"/>
    <p:sldId id="299" r:id="rId10"/>
    <p:sldId id="297" r:id="rId11"/>
    <p:sldId id="265" r:id="rId12"/>
    <p:sldId id="29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595"/>
    <a:srgbClr val="0C0C0C"/>
    <a:srgbClr val="BEDCFF"/>
    <a:srgbClr val="567400"/>
    <a:srgbClr val="008000"/>
    <a:srgbClr val="1E2D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8FB39E51-120F-48D9-9E16-676DA523FFBE}" type="datetimeFigureOut">
              <a:rPr lang="en-US" smtClean="0"/>
              <a:t>7/1/2014</a:t>
            </a:fld>
            <a:endParaRPr lang="en-US"/>
          </a:p>
        </p:txBody>
      </p:sp>
      <p:sp>
        <p:nvSpPr>
          <p:cNvPr id="16" name="Slide Number Placeholder 15"/>
          <p:cNvSpPr>
            <a:spLocks noGrp="1"/>
          </p:cNvSpPr>
          <p:nvPr>
            <p:ph type="sldNum" sz="quarter" idx="11"/>
          </p:nvPr>
        </p:nvSpPr>
        <p:spPr/>
        <p:txBody>
          <a:bodyPr/>
          <a:lstStyle/>
          <a:p>
            <a:fld id="{79A6AB50-FDD4-4D42-9752-B91C83CD8D5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39E51-120F-48D9-9E16-676DA523FFBE}"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AB50-FDD4-4D42-9752-B91C83CD8D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39E51-120F-48D9-9E16-676DA523FFBE}"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AB50-FDD4-4D42-9752-B91C83CD8D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FB39E51-120F-48D9-9E16-676DA523FFBE}" type="datetimeFigureOut">
              <a:rPr lang="en-US" smtClean="0"/>
              <a:t>7/1/2014</a:t>
            </a:fld>
            <a:endParaRPr lang="en-US"/>
          </a:p>
        </p:txBody>
      </p:sp>
      <p:sp>
        <p:nvSpPr>
          <p:cNvPr id="15" name="Slide Number Placeholder 14"/>
          <p:cNvSpPr>
            <a:spLocks noGrp="1"/>
          </p:cNvSpPr>
          <p:nvPr>
            <p:ph type="sldNum" sz="quarter" idx="11"/>
          </p:nvPr>
        </p:nvSpPr>
        <p:spPr/>
        <p:txBody>
          <a:bodyPr/>
          <a:lstStyle/>
          <a:p>
            <a:fld id="{79A6AB50-FDD4-4D42-9752-B91C83CD8D5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8FB39E51-120F-48D9-9E16-676DA523FFBE}" type="datetimeFigureOut">
              <a:rPr lang="en-US" smtClean="0"/>
              <a:t>7/1/2014</a:t>
            </a:fld>
            <a:endParaRPr lang="en-US"/>
          </a:p>
        </p:txBody>
      </p:sp>
      <p:sp>
        <p:nvSpPr>
          <p:cNvPr id="13" name="Slide Number Placeholder 12"/>
          <p:cNvSpPr>
            <a:spLocks noGrp="1"/>
          </p:cNvSpPr>
          <p:nvPr>
            <p:ph type="sldNum" sz="quarter" idx="11"/>
          </p:nvPr>
        </p:nvSpPr>
        <p:spPr/>
        <p:txBody>
          <a:bodyPr/>
          <a:lstStyle/>
          <a:p>
            <a:fld id="{79A6AB50-FDD4-4D42-9752-B91C83CD8D5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FB39E51-120F-48D9-9E16-676DA523FFBE}" type="datetimeFigureOut">
              <a:rPr lang="en-US" smtClean="0"/>
              <a:t>7/1/2014</a:t>
            </a:fld>
            <a:endParaRPr lang="en-US"/>
          </a:p>
        </p:txBody>
      </p:sp>
      <p:sp>
        <p:nvSpPr>
          <p:cNvPr id="9" name="Slide Number Placeholder 8"/>
          <p:cNvSpPr>
            <a:spLocks noGrp="1"/>
          </p:cNvSpPr>
          <p:nvPr>
            <p:ph type="sldNum" sz="quarter" idx="11"/>
          </p:nvPr>
        </p:nvSpPr>
        <p:spPr/>
        <p:txBody>
          <a:bodyPr/>
          <a:lstStyle/>
          <a:p>
            <a:fld id="{79A6AB50-FDD4-4D42-9752-B91C83CD8D5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8FB39E51-120F-48D9-9E16-676DA523FFBE}" type="datetimeFigureOut">
              <a:rPr lang="en-US" smtClean="0"/>
              <a:t>7/1/2014</a:t>
            </a:fld>
            <a:endParaRPr lang="en-US"/>
          </a:p>
        </p:txBody>
      </p:sp>
      <p:sp>
        <p:nvSpPr>
          <p:cNvPr id="15" name="Slide Number Placeholder 14"/>
          <p:cNvSpPr>
            <a:spLocks noGrp="1"/>
          </p:cNvSpPr>
          <p:nvPr>
            <p:ph type="sldNum" sz="quarter" idx="11"/>
          </p:nvPr>
        </p:nvSpPr>
        <p:spPr/>
        <p:txBody>
          <a:bodyPr/>
          <a:lstStyle/>
          <a:p>
            <a:fld id="{79A6AB50-FDD4-4D42-9752-B91C83CD8D5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FB39E51-120F-48D9-9E16-676DA523FFBE}" type="datetimeFigureOut">
              <a:rPr lang="en-US" smtClean="0"/>
              <a:t>7/1/2014</a:t>
            </a:fld>
            <a:endParaRPr lang="en-US"/>
          </a:p>
        </p:txBody>
      </p:sp>
      <p:sp>
        <p:nvSpPr>
          <p:cNvPr id="8" name="Slide Number Placeholder 7"/>
          <p:cNvSpPr>
            <a:spLocks noGrp="1"/>
          </p:cNvSpPr>
          <p:nvPr>
            <p:ph type="sldNum" sz="quarter" idx="11"/>
          </p:nvPr>
        </p:nvSpPr>
        <p:spPr/>
        <p:txBody>
          <a:bodyPr/>
          <a:lstStyle/>
          <a:p>
            <a:fld id="{79A6AB50-FDD4-4D42-9752-B91C83CD8D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B39E51-120F-48D9-9E16-676DA523FFBE}" type="datetimeFigureOut">
              <a:rPr lang="en-US" smtClean="0"/>
              <a:t>7/1/2014</a:t>
            </a:fld>
            <a:endParaRPr lang="en-US"/>
          </a:p>
        </p:txBody>
      </p:sp>
      <p:sp>
        <p:nvSpPr>
          <p:cNvPr id="6" name="Slide Number Placeholder 5"/>
          <p:cNvSpPr>
            <a:spLocks noGrp="1"/>
          </p:cNvSpPr>
          <p:nvPr>
            <p:ph type="sldNum" sz="quarter" idx="11"/>
          </p:nvPr>
        </p:nvSpPr>
        <p:spPr/>
        <p:txBody>
          <a:bodyPr/>
          <a:lstStyle/>
          <a:p>
            <a:fld id="{79A6AB50-FDD4-4D42-9752-B91C83CD8D51}"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FB39E51-120F-48D9-9E16-676DA523FFBE}" type="datetimeFigureOut">
              <a:rPr lang="en-US" smtClean="0"/>
              <a:t>7/1/2014</a:t>
            </a:fld>
            <a:endParaRPr lang="en-US"/>
          </a:p>
        </p:txBody>
      </p:sp>
      <p:sp>
        <p:nvSpPr>
          <p:cNvPr id="16" name="Slide Number Placeholder 15"/>
          <p:cNvSpPr>
            <a:spLocks noGrp="1"/>
          </p:cNvSpPr>
          <p:nvPr>
            <p:ph type="sldNum" sz="quarter" idx="11"/>
          </p:nvPr>
        </p:nvSpPr>
        <p:spPr/>
        <p:txBody>
          <a:bodyPr/>
          <a:lstStyle/>
          <a:p>
            <a:fld id="{79A6AB50-FDD4-4D42-9752-B91C83CD8D5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FB39E51-120F-48D9-9E16-676DA523FFBE}" type="datetimeFigureOut">
              <a:rPr lang="en-US" smtClean="0"/>
              <a:t>7/1/2014</a:t>
            </a:fld>
            <a:endParaRPr lang="en-US"/>
          </a:p>
        </p:txBody>
      </p:sp>
      <p:sp>
        <p:nvSpPr>
          <p:cNvPr id="14" name="Slide Number Placeholder 13"/>
          <p:cNvSpPr>
            <a:spLocks noGrp="1"/>
          </p:cNvSpPr>
          <p:nvPr>
            <p:ph type="sldNum" sz="quarter" idx="11"/>
          </p:nvPr>
        </p:nvSpPr>
        <p:spPr/>
        <p:txBody>
          <a:bodyPr/>
          <a:lstStyle/>
          <a:p>
            <a:fld id="{79A6AB50-FDD4-4D42-9752-B91C83CD8D5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FB39E51-120F-48D9-9E16-676DA523FFBE}" type="datetimeFigureOut">
              <a:rPr lang="en-US" smtClean="0"/>
              <a:t>7/1/2014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9A6AB50-FDD4-4D42-9752-B91C83CD8D5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342145"/>
            <a:ext cx="6553200" cy="1477328"/>
          </a:xfrm>
          <a:prstGeom prst="rect">
            <a:avLst/>
          </a:prstGeom>
          <a:noFill/>
        </p:spPr>
        <p:txBody>
          <a:bodyPr wrap="square" rtlCol="0">
            <a:spAutoFit/>
          </a:bodyPr>
          <a:lstStyle/>
          <a:p>
            <a:pPr algn="ctr"/>
            <a:r>
              <a:rPr lang="en-US" dirty="0" smtClean="0">
                <a:latin typeface="Calibri" panose="020F0502020204030204" pitchFamily="34" charset="0"/>
              </a:rPr>
              <a:t>Church Renewal Resource</a:t>
            </a:r>
            <a:br>
              <a:rPr lang="en-US" dirty="0" smtClean="0">
                <a:latin typeface="Calibri" panose="020F0502020204030204" pitchFamily="34" charset="0"/>
              </a:rPr>
            </a:br>
            <a:r>
              <a:rPr lang="en-US" dirty="0" smtClean="0">
                <a:latin typeface="Calibri" panose="020F0502020204030204" pitchFamily="34" charset="0"/>
              </a:rPr>
              <a:t>Evangelism Ministries </a:t>
            </a:r>
            <a:br>
              <a:rPr lang="en-US" dirty="0" smtClean="0">
                <a:latin typeface="Calibri" panose="020F0502020204030204" pitchFamily="34" charset="0"/>
              </a:rPr>
            </a:br>
            <a:r>
              <a:rPr lang="en-US" dirty="0" smtClean="0">
                <a:latin typeface="Calibri" panose="020F0502020204030204" pitchFamily="34" charset="0"/>
              </a:rPr>
              <a:t>USA/Canada Region</a:t>
            </a:r>
          </a:p>
          <a:p>
            <a:pPr algn="ctr"/>
            <a:r>
              <a:rPr lang="en-US" dirty="0" smtClean="0">
                <a:latin typeface="Calibri" panose="020F0502020204030204" pitchFamily="34" charset="0"/>
              </a:rPr>
              <a:t>Church of the Nazarene</a:t>
            </a:r>
          </a:p>
          <a:p>
            <a:endParaRPr lang="en-US" dirty="0"/>
          </a:p>
        </p:txBody>
      </p:sp>
      <p:sp>
        <p:nvSpPr>
          <p:cNvPr id="3" name="TextBox 2"/>
          <p:cNvSpPr txBox="1"/>
          <p:nvPr/>
        </p:nvSpPr>
        <p:spPr>
          <a:xfrm>
            <a:off x="0" y="304800"/>
            <a:ext cx="9144000" cy="1754326"/>
          </a:xfrm>
          <a:prstGeom prst="rect">
            <a:avLst/>
          </a:prstGeom>
          <a:noFill/>
        </p:spPr>
        <p:txBody>
          <a:bodyPr wrap="square" rtlCol="0">
            <a:spAutoFit/>
          </a:bodyPr>
          <a:lstStyle/>
          <a:p>
            <a:pPr algn="ctr"/>
            <a:r>
              <a:rPr lang="en-US" sz="5400" b="1" cap="small" dirty="0" smtClean="0">
                <a:solidFill>
                  <a:srgbClr val="779595"/>
                </a:solidFill>
                <a:latin typeface="Aharoni" panose="02010803020104030203" pitchFamily="2" charset="-79"/>
                <a:cs typeface="Aharoni" panose="02010803020104030203" pitchFamily="2" charset="-79"/>
              </a:rPr>
              <a:t>Sharing Your </a:t>
            </a:r>
          </a:p>
          <a:p>
            <a:pPr algn="ctr"/>
            <a:r>
              <a:rPr lang="en-US" sz="5400" b="1" cap="small" dirty="0" smtClean="0">
                <a:solidFill>
                  <a:srgbClr val="779595"/>
                </a:solidFill>
                <a:latin typeface="Aharoni" panose="02010803020104030203" pitchFamily="2" charset="-79"/>
                <a:cs typeface="Aharoni" panose="02010803020104030203" pitchFamily="2" charset="-79"/>
              </a:rPr>
              <a:t>Spiritual Story</a:t>
            </a:r>
            <a:endParaRPr lang="en-US" sz="5400" b="1" cap="small" dirty="0">
              <a:solidFill>
                <a:srgbClr val="779595"/>
              </a:solidFill>
              <a:latin typeface="Aharoni" panose="02010803020104030203" pitchFamily="2" charset="-79"/>
              <a:cs typeface="Aharoni" panose="02010803020104030203" pitchFamily="2" charset="-79"/>
            </a:endParaRPr>
          </a:p>
        </p:txBody>
      </p:sp>
      <p:pic>
        <p:nvPicPr>
          <p:cNvPr id="1026" name="Picture 2" descr="iStock_000039727362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033295"/>
            <a:ext cx="4821839"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5430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990600"/>
            <a:ext cx="8229600" cy="6032421"/>
          </a:xfrm>
          <a:prstGeom prst="rect">
            <a:avLst/>
          </a:prstGeom>
          <a:noFill/>
        </p:spPr>
        <p:txBody>
          <a:bodyPr wrap="square" rtlCol="0">
            <a:spAutoFit/>
          </a:bodyPr>
          <a:lstStyle/>
          <a:p>
            <a:r>
              <a:rPr lang="en-US" sz="3500" dirty="0">
                <a:latin typeface="Calibri" panose="020F0502020204030204" pitchFamily="34" charset="0"/>
              </a:rPr>
              <a:t>Pitfalls to Avoid</a:t>
            </a:r>
          </a:p>
          <a:p>
            <a:pPr lvl="1"/>
            <a:endParaRPr lang="en-US" sz="1500" dirty="0" smtClean="0">
              <a:latin typeface="Calibri" panose="020F0502020204030204" pitchFamily="34" charset="0"/>
            </a:endParaRPr>
          </a:p>
          <a:p>
            <a:pPr lvl="1"/>
            <a:r>
              <a:rPr lang="en-US" sz="2400" dirty="0" smtClean="0">
                <a:latin typeface="Calibri" panose="020F0502020204030204" pitchFamily="34" charset="0"/>
              </a:rPr>
              <a:t>Glorifying </a:t>
            </a:r>
            <a:r>
              <a:rPr lang="en-US" sz="2400" b="1" u="sng" dirty="0">
                <a:latin typeface="Calibri" panose="020F0502020204030204" pitchFamily="34" charset="0"/>
              </a:rPr>
              <a:t>SIN</a:t>
            </a:r>
            <a:r>
              <a:rPr lang="en-US" sz="2400" dirty="0" smtClean="0">
                <a:latin typeface="Calibri" panose="020F0502020204030204" pitchFamily="34" charset="0"/>
              </a:rPr>
              <a:t>.</a:t>
            </a:r>
          </a:p>
          <a:p>
            <a:pPr lvl="1"/>
            <a:endParaRPr lang="en-US" sz="1500" dirty="0">
              <a:latin typeface="Calibri" panose="020F0502020204030204" pitchFamily="34" charset="0"/>
            </a:endParaRPr>
          </a:p>
          <a:p>
            <a:pPr lvl="1"/>
            <a:r>
              <a:rPr lang="en-US" sz="2400" dirty="0">
                <a:latin typeface="Calibri" panose="020F0502020204030204" pitchFamily="34" charset="0"/>
              </a:rPr>
              <a:t>Using Christian </a:t>
            </a:r>
            <a:r>
              <a:rPr lang="en-US" sz="2400" b="1" u="sng" dirty="0" smtClean="0">
                <a:latin typeface="Calibri" panose="020F0502020204030204" pitchFamily="34" charset="0"/>
              </a:rPr>
              <a:t>JARGON</a:t>
            </a:r>
            <a:r>
              <a:rPr lang="en-US" sz="2400" dirty="0" smtClean="0">
                <a:latin typeface="Calibri" panose="020F0502020204030204" pitchFamily="34" charset="0"/>
              </a:rPr>
              <a:t>.</a:t>
            </a:r>
          </a:p>
          <a:p>
            <a:pPr lvl="1"/>
            <a:endParaRPr lang="en-US" sz="1500" dirty="0" smtClean="0">
              <a:latin typeface="Calibri" panose="020F0502020204030204" pitchFamily="34" charset="0"/>
            </a:endParaRPr>
          </a:p>
          <a:p>
            <a:pPr lvl="1"/>
            <a:r>
              <a:rPr lang="en-US" sz="2400" dirty="0" smtClean="0">
                <a:latin typeface="Calibri" panose="020F0502020204030204" pitchFamily="34" charset="0"/>
              </a:rPr>
              <a:t>Terms Non-Christians May Not Understand:</a:t>
            </a:r>
          </a:p>
          <a:p>
            <a:pPr marL="1257300" lvl="2" indent="-342900">
              <a:buFontTx/>
              <a:buChar char="-"/>
            </a:pPr>
            <a:r>
              <a:rPr lang="en-US" sz="2400" dirty="0" smtClean="0">
                <a:latin typeface="Calibri" panose="020F0502020204030204" pitchFamily="34" charset="0"/>
              </a:rPr>
              <a:t>Sin</a:t>
            </a:r>
            <a:endParaRPr lang="en-US" sz="2400" dirty="0">
              <a:latin typeface="Calibri" panose="020F0502020204030204" pitchFamily="34" charset="0"/>
            </a:endParaRPr>
          </a:p>
          <a:p>
            <a:pPr marL="1257300" lvl="2" indent="-342900">
              <a:buFontTx/>
              <a:buChar char="-"/>
            </a:pPr>
            <a:r>
              <a:rPr lang="en-US" sz="2400" dirty="0" smtClean="0">
                <a:latin typeface="Calibri" panose="020F0502020204030204" pitchFamily="34" charset="0"/>
              </a:rPr>
              <a:t>Salvation</a:t>
            </a:r>
            <a:endParaRPr lang="en-US" sz="2400" dirty="0">
              <a:latin typeface="Calibri" panose="020F0502020204030204" pitchFamily="34" charset="0"/>
            </a:endParaRPr>
          </a:p>
          <a:p>
            <a:pPr marL="1257300" lvl="2" indent="-342900">
              <a:buFontTx/>
              <a:buChar char="-"/>
            </a:pPr>
            <a:r>
              <a:rPr lang="en-US" sz="2400" dirty="0" smtClean="0">
                <a:latin typeface="Calibri" panose="020F0502020204030204" pitchFamily="34" charset="0"/>
              </a:rPr>
              <a:t>Entire sanctification</a:t>
            </a:r>
          </a:p>
          <a:p>
            <a:pPr marL="1257300" lvl="2" indent="-342900">
              <a:buFontTx/>
              <a:buChar char="-"/>
            </a:pPr>
            <a:r>
              <a:rPr lang="en-US" sz="2400" dirty="0" smtClean="0">
                <a:latin typeface="Calibri" panose="020F0502020204030204" pitchFamily="34" charset="0"/>
              </a:rPr>
              <a:t>Justification</a:t>
            </a:r>
            <a:endParaRPr lang="en-US" sz="2400" dirty="0">
              <a:latin typeface="Calibri" panose="020F0502020204030204" pitchFamily="34" charset="0"/>
            </a:endParaRPr>
          </a:p>
          <a:p>
            <a:pPr marL="1257300" lvl="2" indent="-342900">
              <a:buFontTx/>
              <a:buChar char="-"/>
            </a:pPr>
            <a:r>
              <a:rPr lang="en-US" sz="2400" dirty="0" smtClean="0">
                <a:latin typeface="Calibri" panose="020F0502020204030204" pitchFamily="34" charset="0"/>
              </a:rPr>
              <a:t>Born again</a:t>
            </a:r>
          </a:p>
          <a:p>
            <a:pPr marL="1257300" lvl="2" indent="-342900">
              <a:buFontTx/>
              <a:buChar char="-"/>
            </a:pPr>
            <a:r>
              <a:rPr lang="en-US" sz="2400" dirty="0" smtClean="0">
                <a:latin typeface="Calibri" panose="020F0502020204030204" pitchFamily="34" charset="0"/>
              </a:rPr>
              <a:t>Prayed through</a:t>
            </a:r>
          </a:p>
          <a:p>
            <a:pPr marL="1257300" lvl="2" indent="-342900">
              <a:buFontTx/>
              <a:buChar char="-"/>
            </a:pPr>
            <a:r>
              <a:rPr lang="en-US" sz="2400" dirty="0" smtClean="0">
                <a:latin typeface="Calibri" panose="020F0502020204030204" pitchFamily="34" charset="0"/>
              </a:rPr>
              <a:t>Redemption</a:t>
            </a:r>
            <a:endParaRPr lang="en-US" sz="2400" dirty="0">
              <a:latin typeface="Calibri" panose="020F0502020204030204" pitchFamily="34" charset="0"/>
            </a:endParaRPr>
          </a:p>
          <a:p>
            <a:r>
              <a:rPr lang="en-US" dirty="0"/>
              <a:t> </a:t>
            </a:r>
          </a:p>
          <a:p>
            <a:pPr lvl="1"/>
            <a:endParaRPr lang="en-US" sz="2400" dirty="0">
              <a:latin typeface="Calibri" panose="020F0502020204030204" pitchFamily="34" charset="0"/>
            </a:endParaRPr>
          </a:p>
          <a:p>
            <a:endParaRPr lang="en-US" sz="2400" dirty="0">
              <a:latin typeface="Calibri" panose="020F0502020204030204" pitchFamily="34" charset="0"/>
            </a:endParaRPr>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9350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8153400" cy="646331"/>
          </a:xfrm>
          <a:prstGeom prst="rect">
            <a:avLst/>
          </a:prstGeom>
          <a:noFill/>
        </p:spPr>
        <p:txBody>
          <a:bodyPr wrap="square" rtlCol="0">
            <a:spAutoFit/>
          </a:bodyPr>
          <a:lstStyle/>
          <a:p>
            <a:pPr algn="ctr"/>
            <a:r>
              <a:rPr lang="en-US" sz="3600" b="1" dirty="0" smtClean="0">
                <a:solidFill>
                  <a:srgbClr val="779595"/>
                </a:solidFill>
                <a:latin typeface="Calibri" panose="020F0502020204030204" pitchFamily="34" charset="0"/>
              </a:rPr>
              <a:t>SMALL GROUP </a:t>
            </a:r>
          </a:p>
        </p:txBody>
      </p:sp>
      <p:pic>
        <p:nvPicPr>
          <p:cNvPr id="4" name="Picture 2" descr="D:\jjames\Pictures\iStock Pictures\iStock_000009017483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49393">
            <a:off x="6634151" y="5521958"/>
            <a:ext cx="1675517" cy="1115298"/>
          </a:xfrm>
          <a:prstGeom prst="rect">
            <a:avLst/>
          </a:prstGeom>
          <a:solidFill>
            <a:srgbClr val="FFFFFF">
              <a:shade val="85000"/>
            </a:srgbClr>
          </a:solidFill>
          <a:ln w="190500" cap="sq">
            <a:solidFill>
              <a:srgbClr val="FFFFFF"/>
            </a:solidFill>
            <a:miter lim="800000"/>
          </a:ln>
          <a:effectLst>
            <a:outerShdw blurRad="50800" dist="38100" dir="18900000" algn="b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
        <p:nvSpPr>
          <p:cNvPr id="2" name="TextBox 1"/>
          <p:cNvSpPr txBox="1"/>
          <p:nvPr/>
        </p:nvSpPr>
        <p:spPr>
          <a:xfrm>
            <a:off x="533400" y="1524000"/>
            <a:ext cx="7887212" cy="4154984"/>
          </a:xfrm>
          <a:prstGeom prst="rect">
            <a:avLst/>
          </a:prstGeom>
          <a:noFill/>
        </p:spPr>
        <p:txBody>
          <a:bodyPr wrap="square" rtlCol="0">
            <a:spAutoFit/>
          </a:bodyPr>
          <a:lstStyle/>
          <a:p>
            <a:r>
              <a:rPr lang="en-US" sz="2200" dirty="0">
                <a:latin typeface="Calibri" panose="020F0502020204030204" pitchFamily="34" charset="0"/>
              </a:rPr>
              <a:t>1. Pair up and share your spiritual story within four minutes. </a:t>
            </a:r>
          </a:p>
          <a:p>
            <a:r>
              <a:rPr lang="en-US" sz="2200" dirty="0">
                <a:latin typeface="Calibri" panose="020F0502020204030204" pitchFamily="34" charset="0"/>
              </a:rPr>
              <a:t>2. Provide feedback to your partner using the following guideline:</a:t>
            </a:r>
          </a:p>
          <a:p>
            <a:pPr lvl="1"/>
            <a:r>
              <a:rPr lang="en-US" sz="2200" dirty="0">
                <a:latin typeface="Calibri" panose="020F0502020204030204" pitchFamily="34" charset="0"/>
              </a:rPr>
              <a:t>a.  Strong Points of the Spiritual Story</a:t>
            </a:r>
          </a:p>
          <a:p>
            <a:pPr lvl="1"/>
            <a:r>
              <a:rPr lang="en-US" sz="2200" dirty="0">
                <a:latin typeface="Calibri" panose="020F0502020204030204" pitchFamily="34" charset="0"/>
              </a:rPr>
              <a:t>b.  Ways to Improve</a:t>
            </a:r>
          </a:p>
          <a:p>
            <a:r>
              <a:rPr lang="en-US" sz="2200" dirty="0">
                <a:latin typeface="Calibri" panose="020F0502020204030204" pitchFamily="34" charset="0"/>
              </a:rPr>
              <a:t>3. Checklist</a:t>
            </a:r>
          </a:p>
          <a:p>
            <a:pPr lvl="1"/>
            <a:r>
              <a:rPr lang="en-US" sz="2200" dirty="0">
                <a:latin typeface="Calibri" panose="020F0502020204030204" pitchFamily="34" charset="0"/>
              </a:rPr>
              <a:t>a. Life before Christ was clearly explained.</a:t>
            </a:r>
          </a:p>
          <a:p>
            <a:pPr lvl="1"/>
            <a:r>
              <a:rPr lang="en-US" sz="2200" dirty="0">
                <a:latin typeface="Calibri" panose="020F0502020204030204" pitchFamily="34" charset="0"/>
              </a:rPr>
              <a:t>b. Sin was not glorified.</a:t>
            </a:r>
          </a:p>
          <a:p>
            <a:pPr lvl="1"/>
            <a:r>
              <a:rPr lang="en-US" sz="2200" dirty="0">
                <a:latin typeface="Calibri" panose="020F0502020204030204" pitchFamily="34" charset="0"/>
              </a:rPr>
              <a:t>c. How they came to Christ was clearly explained.</a:t>
            </a:r>
          </a:p>
          <a:p>
            <a:pPr lvl="1"/>
            <a:r>
              <a:rPr lang="en-US" sz="2200" dirty="0">
                <a:latin typeface="Calibri" panose="020F0502020204030204" pitchFamily="34" charset="0"/>
              </a:rPr>
              <a:t>d. How I can become a Christian was clear.</a:t>
            </a:r>
          </a:p>
          <a:p>
            <a:pPr lvl="1"/>
            <a:r>
              <a:rPr lang="en-US" sz="2200" dirty="0">
                <a:latin typeface="Calibri" panose="020F0502020204030204" pitchFamily="34" charset="0"/>
              </a:rPr>
              <a:t>e. The difference Jesus has made was clearly explained.</a:t>
            </a:r>
          </a:p>
          <a:p>
            <a:pPr lvl="1"/>
            <a:r>
              <a:rPr lang="en-US" sz="2200" dirty="0">
                <a:latin typeface="Calibri" panose="020F0502020204030204" pitchFamily="34" charset="0"/>
              </a:rPr>
              <a:t>f. Jargon was avoided.</a:t>
            </a:r>
          </a:p>
          <a:p>
            <a:pPr lvl="1"/>
            <a:r>
              <a:rPr lang="en-US" sz="2200" dirty="0">
                <a:latin typeface="Calibri" panose="020F0502020204030204" pitchFamily="34" charset="0"/>
              </a:rPr>
              <a:t>g. Length (within 4 minutes</a:t>
            </a:r>
            <a:r>
              <a:rPr lang="en-US" sz="2200" dirty="0" smtClean="0">
                <a:latin typeface="Calibri" panose="020F0502020204030204" pitchFamily="34" charset="0"/>
              </a:rPr>
              <a:t>).</a:t>
            </a:r>
            <a:endParaRPr lang="en-US" sz="2200" dirty="0">
              <a:latin typeface="Calibri" panose="020F0502020204030204" pitchFamily="34" charset="0"/>
            </a:endParaRPr>
          </a:p>
        </p:txBody>
      </p:sp>
    </p:spTree>
    <p:extLst>
      <p:ext uri="{BB962C8B-B14F-4D97-AF65-F5344CB8AC3E}">
        <p14:creationId xmlns:p14="http://schemas.microsoft.com/office/powerpoint/2010/main" val="296628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
        <p:nvSpPr>
          <p:cNvPr id="5" name="TextBox 4"/>
          <p:cNvSpPr txBox="1"/>
          <p:nvPr/>
        </p:nvSpPr>
        <p:spPr>
          <a:xfrm>
            <a:off x="533400" y="685800"/>
            <a:ext cx="8153400" cy="646331"/>
          </a:xfrm>
          <a:prstGeom prst="rect">
            <a:avLst/>
          </a:prstGeom>
          <a:noFill/>
        </p:spPr>
        <p:txBody>
          <a:bodyPr wrap="square" rtlCol="0">
            <a:spAutoFit/>
          </a:bodyPr>
          <a:lstStyle/>
          <a:p>
            <a:pPr algn="ctr"/>
            <a:r>
              <a:rPr lang="en-US" sz="3600" b="1" dirty="0" smtClean="0">
                <a:solidFill>
                  <a:srgbClr val="779595"/>
                </a:solidFill>
                <a:latin typeface="Calibri" panose="020F0502020204030204" pitchFamily="34" charset="0"/>
              </a:rPr>
              <a:t>ACTION PLANNING/REPORTING</a:t>
            </a:r>
          </a:p>
        </p:txBody>
      </p:sp>
      <p:sp>
        <p:nvSpPr>
          <p:cNvPr id="6" name="TextBox 5"/>
          <p:cNvSpPr txBox="1"/>
          <p:nvPr/>
        </p:nvSpPr>
        <p:spPr>
          <a:xfrm>
            <a:off x="533400" y="1524000"/>
            <a:ext cx="7887212" cy="4524315"/>
          </a:xfrm>
          <a:prstGeom prst="rect">
            <a:avLst/>
          </a:prstGeom>
          <a:noFill/>
        </p:spPr>
        <p:txBody>
          <a:bodyPr wrap="square" rtlCol="0">
            <a:spAutoFit/>
          </a:bodyPr>
          <a:lstStyle/>
          <a:p>
            <a:r>
              <a:rPr lang="en-US" sz="2400" dirty="0">
                <a:latin typeface="Calibri" panose="020F0502020204030204" pitchFamily="34" charset="0"/>
              </a:rPr>
              <a:t>1. Plan occasions when testimonies can be shared in worship and in small groups. </a:t>
            </a:r>
          </a:p>
          <a:p>
            <a:r>
              <a:rPr lang="en-US" sz="2400" dirty="0">
                <a:latin typeface="Calibri" panose="020F0502020204030204" pitchFamily="34" charset="0"/>
              </a:rPr>
              <a:t>  </a:t>
            </a:r>
          </a:p>
          <a:p>
            <a:r>
              <a:rPr lang="en-US" sz="2400" dirty="0">
                <a:latin typeface="Calibri" panose="020F0502020204030204" pitchFamily="34" charset="0"/>
              </a:rPr>
              <a:t>2. List unchurched people you know who have not heard your spiritual story. </a:t>
            </a:r>
          </a:p>
          <a:p>
            <a:r>
              <a:rPr lang="en-US" sz="2400" dirty="0">
                <a:latin typeface="Calibri" panose="020F0502020204030204" pitchFamily="34" charset="0"/>
              </a:rPr>
              <a:t>  </a:t>
            </a:r>
          </a:p>
          <a:p>
            <a:r>
              <a:rPr lang="en-US" sz="2400" dirty="0">
                <a:latin typeface="Calibri" panose="020F0502020204030204" pitchFamily="34" charset="0"/>
              </a:rPr>
              <a:t>3. Tell of times when God answered prayer. </a:t>
            </a:r>
          </a:p>
          <a:p>
            <a:r>
              <a:rPr lang="en-US" sz="2400" dirty="0">
                <a:latin typeface="Calibri" panose="020F0502020204030204" pitchFamily="34" charset="0"/>
              </a:rPr>
              <a:t>  </a:t>
            </a:r>
          </a:p>
          <a:p>
            <a:r>
              <a:rPr lang="en-US" sz="2400" dirty="0">
                <a:latin typeface="Calibri" panose="020F0502020204030204" pitchFamily="34" charset="0"/>
              </a:rPr>
              <a:t>4. Review and recite </a:t>
            </a:r>
            <a:r>
              <a:rPr lang="en-US" sz="2400" dirty="0" smtClean="0">
                <a:latin typeface="Calibri" panose="020F0502020204030204" pitchFamily="34" charset="0"/>
              </a:rPr>
              <a:t>other stories </a:t>
            </a:r>
            <a:r>
              <a:rPr lang="en-US" sz="2400" dirty="0">
                <a:latin typeface="Calibri" panose="020F0502020204030204" pitchFamily="34" charset="0"/>
              </a:rPr>
              <a:t>that express your faith, i.e. a sense of God’s presence, personal peace, courage to do what is right. </a:t>
            </a:r>
          </a:p>
          <a:p>
            <a:r>
              <a:rPr lang="en-US" sz="2400" dirty="0"/>
              <a:t> </a:t>
            </a:r>
          </a:p>
        </p:txBody>
      </p:sp>
    </p:spTree>
    <p:extLst>
      <p:ext uri="{BB962C8B-B14F-4D97-AF65-F5344CB8AC3E}">
        <p14:creationId xmlns:p14="http://schemas.microsoft.com/office/powerpoint/2010/main" val="369145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65396"/>
            <a:ext cx="7924800" cy="3385542"/>
          </a:xfrm>
          <a:prstGeom prst="rect">
            <a:avLst/>
          </a:prstGeom>
          <a:noFill/>
        </p:spPr>
        <p:txBody>
          <a:bodyPr wrap="square" rtlCol="0">
            <a:spAutoFit/>
          </a:bodyPr>
          <a:lstStyle/>
          <a:p>
            <a:r>
              <a:rPr lang="en-US" sz="2800" i="1" dirty="0">
                <a:latin typeface="Calibri" panose="020F0502020204030204" pitchFamily="34" charset="0"/>
              </a:rPr>
              <a:t>The purpose of this module is to:</a:t>
            </a:r>
            <a:endParaRPr lang="en-US" sz="2800" dirty="0">
              <a:latin typeface="Calibri" panose="020F0502020204030204" pitchFamily="34" charset="0"/>
            </a:endParaRPr>
          </a:p>
          <a:p>
            <a:pPr lvl="1"/>
            <a:r>
              <a:rPr lang="en-US" sz="2800" b="1" i="1" dirty="0" smtClean="0">
                <a:latin typeface="Calibri" panose="020F0502020204030204" pitchFamily="34" charset="0"/>
              </a:rPr>
              <a:t>Equip believers to share their spiritual stories</a:t>
            </a:r>
            <a:endParaRPr lang="en-US" sz="2800" dirty="0">
              <a:latin typeface="Calibri" panose="020F0502020204030204" pitchFamily="34" charset="0"/>
            </a:endParaRPr>
          </a:p>
          <a:p>
            <a:r>
              <a:rPr lang="en-US" sz="2800" b="1" i="1" dirty="0">
                <a:latin typeface="Calibri" panose="020F0502020204030204" pitchFamily="34" charset="0"/>
              </a:rPr>
              <a:t> </a:t>
            </a:r>
            <a:endParaRPr lang="en-US" sz="2800" dirty="0">
              <a:latin typeface="Calibri" panose="020F0502020204030204" pitchFamily="34" charset="0"/>
            </a:endParaRPr>
          </a:p>
          <a:p>
            <a:r>
              <a:rPr lang="en-US" sz="2800" i="1" dirty="0">
                <a:latin typeface="Calibri" panose="020F0502020204030204" pitchFamily="34" charset="0"/>
              </a:rPr>
              <a:t>The objectives for this module are:</a:t>
            </a:r>
            <a:endParaRPr lang="en-US" sz="2800" dirty="0">
              <a:latin typeface="Calibri" panose="020F0502020204030204" pitchFamily="34" charset="0"/>
            </a:endParaRPr>
          </a:p>
          <a:p>
            <a:pPr marL="742950" lvl="1" indent="-285750">
              <a:buFont typeface="Arial" panose="020B0604020202020204" pitchFamily="34" charset="0"/>
              <a:buChar char="•"/>
            </a:pPr>
            <a:r>
              <a:rPr lang="en-US" sz="2800" b="1" dirty="0" smtClean="0">
                <a:latin typeface="Calibri" panose="020F0502020204030204" pitchFamily="34" charset="0"/>
              </a:rPr>
              <a:t>To develop an effective spiritual story;</a:t>
            </a:r>
          </a:p>
          <a:p>
            <a:pPr marL="742950" lvl="1" indent="-285750">
              <a:buFont typeface="Arial" panose="020B0604020202020204" pitchFamily="34" charset="0"/>
              <a:buChar char="•"/>
            </a:pPr>
            <a:r>
              <a:rPr lang="en-US" sz="2800" b="1" dirty="0" smtClean="0">
                <a:latin typeface="Calibri" panose="020F0502020204030204" pitchFamily="34" charset="0"/>
              </a:rPr>
              <a:t>To increase the confidence level of believers in sharing their spiritual story.</a:t>
            </a:r>
            <a:endParaRPr lang="en-US" sz="2800" dirty="0">
              <a:latin typeface="Calibri" panose="020F0502020204030204" pitchFamily="34" charset="0"/>
            </a:endParaRPr>
          </a:p>
          <a:p>
            <a:r>
              <a:rPr lang="en-US" dirty="0"/>
              <a:t> </a:t>
            </a:r>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8824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92290"/>
            <a:ext cx="7924800" cy="5847755"/>
          </a:xfrm>
          <a:prstGeom prst="rect">
            <a:avLst/>
          </a:prstGeom>
          <a:noFill/>
        </p:spPr>
        <p:txBody>
          <a:bodyPr wrap="square" rtlCol="0">
            <a:spAutoFit/>
          </a:bodyPr>
          <a:lstStyle/>
          <a:p>
            <a:r>
              <a:rPr lang="en-US" sz="3200" b="1" i="1" dirty="0" smtClean="0">
                <a:latin typeface="Calibri" panose="020F0502020204030204" pitchFamily="34" charset="0"/>
              </a:rPr>
              <a:t>“</a:t>
            </a:r>
            <a:r>
              <a:rPr lang="en-US" sz="3200" b="1" i="1" dirty="0">
                <a:latin typeface="Calibri" panose="020F0502020204030204" pitchFamily="34" charset="0"/>
              </a:rPr>
              <a:t>But in your hearts, set apart Christ as Lord. Always be prepared to give an answer to everyone who asks you to give the reason for the hope that you have. But do this with gentleness and respect, keeping a clear conscience, so that those who speak maliciously against your good behavior in Christ may be ashamed of their slander." </a:t>
            </a:r>
            <a:endParaRPr lang="en-US" sz="3200" b="1" i="1" dirty="0" smtClean="0">
              <a:latin typeface="Calibri" panose="020F0502020204030204" pitchFamily="34" charset="0"/>
            </a:endParaRPr>
          </a:p>
          <a:p>
            <a:endParaRPr lang="en-US" sz="3200" b="1" i="1" dirty="0">
              <a:latin typeface="Calibri" panose="020F0502020204030204" pitchFamily="34" charset="0"/>
            </a:endParaRPr>
          </a:p>
          <a:p>
            <a:r>
              <a:rPr lang="en-US" sz="3200" b="1" i="1" dirty="0">
                <a:latin typeface="Calibri" panose="020F0502020204030204" pitchFamily="34" charset="0"/>
              </a:rPr>
              <a:t>I PETER </a:t>
            </a:r>
            <a:r>
              <a:rPr lang="en-US" sz="3200" b="1" i="1" dirty="0" smtClean="0">
                <a:latin typeface="Calibri" panose="020F0502020204030204" pitchFamily="34" charset="0"/>
              </a:rPr>
              <a:t>3:15-16 (</a:t>
            </a:r>
            <a:r>
              <a:rPr lang="en-US" sz="3200" b="1" i="1" dirty="0">
                <a:latin typeface="Calibri" panose="020F0502020204030204" pitchFamily="34" charset="0"/>
              </a:rPr>
              <a:t>NIV)</a:t>
            </a:r>
            <a:endParaRPr lang="en-US" sz="3200" dirty="0">
              <a:latin typeface="Calibri" panose="020F0502020204030204" pitchFamily="34" charset="0"/>
            </a:endParaRPr>
          </a:p>
          <a:p>
            <a:r>
              <a:rPr lang="en-US" dirty="0"/>
              <a:t> </a:t>
            </a:r>
          </a:p>
          <a:p>
            <a:r>
              <a:rPr lang="en-US" dirty="0"/>
              <a:t> </a:t>
            </a:r>
          </a:p>
          <a:p>
            <a:endParaRPr lang="en-US" dirty="0"/>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8052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838200"/>
            <a:ext cx="5715000" cy="5416868"/>
          </a:xfrm>
          <a:prstGeom prst="rect">
            <a:avLst/>
          </a:prstGeom>
          <a:noFill/>
        </p:spPr>
        <p:txBody>
          <a:bodyPr wrap="square" rtlCol="0">
            <a:spAutoFit/>
          </a:bodyPr>
          <a:lstStyle/>
          <a:p>
            <a:pPr algn="ctr"/>
            <a:r>
              <a:rPr lang="en-US" sz="3500" dirty="0">
                <a:latin typeface="Calibri" panose="020F0502020204030204" pitchFamily="34" charset="0"/>
              </a:rPr>
              <a:t>Scriptural Guidance from </a:t>
            </a:r>
            <a:r>
              <a:rPr lang="en-US" sz="3500" dirty="0" smtClean="0">
                <a:latin typeface="Calibri" panose="020F0502020204030204" pitchFamily="34" charset="0"/>
              </a:rPr>
              <a:t/>
            </a:r>
            <a:br>
              <a:rPr lang="en-US" sz="3500" dirty="0" smtClean="0">
                <a:latin typeface="Calibri" panose="020F0502020204030204" pitchFamily="34" charset="0"/>
              </a:rPr>
            </a:br>
            <a:r>
              <a:rPr lang="en-US" sz="3500" dirty="0" smtClean="0">
                <a:latin typeface="Calibri" panose="020F0502020204030204" pitchFamily="34" charset="0"/>
              </a:rPr>
              <a:t>I </a:t>
            </a:r>
            <a:r>
              <a:rPr lang="en-US" sz="3500" dirty="0">
                <a:latin typeface="Calibri" panose="020F0502020204030204" pitchFamily="34" charset="0"/>
              </a:rPr>
              <a:t>Peter 3:15-16</a:t>
            </a:r>
          </a:p>
          <a:p>
            <a:r>
              <a:rPr lang="en-US" sz="2400" dirty="0"/>
              <a:t> </a:t>
            </a:r>
          </a:p>
          <a:p>
            <a:pPr lvl="1"/>
            <a:r>
              <a:rPr lang="en-US" sz="2400" dirty="0"/>
              <a:t>Being prepared to share my spiritual story is connected to Jesus being </a:t>
            </a:r>
            <a:r>
              <a:rPr lang="en-US" sz="2400" b="1" u="sng" dirty="0"/>
              <a:t>LORD</a:t>
            </a:r>
            <a:r>
              <a:rPr lang="en-US" sz="2400" dirty="0"/>
              <a:t> of my heart (vs. 15</a:t>
            </a:r>
            <a:r>
              <a:rPr lang="en-US" sz="2400" dirty="0" smtClean="0"/>
              <a:t>).</a:t>
            </a:r>
          </a:p>
          <a:p>
            <a:pPr lvl="1"/>
            <a:endParaRPr lang="en-US" sz="2400" dirty="0"/>
          </a:p>
          <a:p>
            <a:pPr lvl="1"/>
            <a:r>
              <a:rPr lang="en-US" sz="2400" dirty="0">
                <a:latin typeface="Calibri" panose="020F0502020204030204" pitchFamily="34" charset="0"/>
              </a:rPr>
              <a:t>I am to be </a:t>
            </a:r>
            <a:r>
              <a:rPr lang="en-US" sz="2400" b="1" u="sng" dirty="0">
                <a:latin typeface="Calibri" panose="020F0502020204030204" pitchFamily="34" charset="0"/>
              </a:rPr>
              <a:t>PREPARED</a:t>
            </a:r>
            <a:r>
              <a:rPr lang="en-US" sz="2400" dirty="0">
                <a:latin typeface="Calibri" panose="020F0502020204030204" pitchFamily="34" charset="0"/>
              </a:rPr>
              <a:t> to share my spiritual story</a:t>
            </a:r>
            <a:r>
              <a:rPr lang="en-US" sz="2400" dirty="0" smtClean="0">
                <a:latin typeface="Calibri" panose="020F0502020204030204" pitchFamily="34" charset="0"/>
              </a:rPr>
              <a:t>.</a:t>
            </a:r>
          </a:p>
          <a:p>
            <a:pPr lvl="1"/>
            <a:endParaRPr lang="en-US" sz="2400" dirty="0" smtClean="0"/>
          </a:p>
          <a:p>
            <a:pPr lvl="1"/>
            <a:r>
              <a:rPr lang="en-US" sz="2400" dirty="0"/>
              <a:t/>
            </a:r>
            <a:br>
              <a:rPr lang="en-US" sz="2400" dirty="0"/>
            </a:br>
            <a:endParaRPr lang="en-US" sz="2400" dirty="0" smtClean="0"/>
          </a:p>
          <a:p>
            <a:endParaRPr lang="en-US" dirty="0"/>
          </a:p>
          <a:p>
            <a:endParaRPr lang="en-US" dirty="0"/>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pic>
        <p:nvPicPr>
          <p:cNvPr id="5" name="Picture 5" descr="C:\Users\jjames\AppData\Local\Microsoft\Windows\Temporary Internet Files\Content.IE5\TE8HSTKH\MP9002555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747682" cy="183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5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jjames\AppData\Local\Microsoft\Windows\Temporary Internet Files\Content.IE5\KMTAIPAU\MP900385399[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571" b="98476" l="10267" r="100000">
                        <a14:foregroundMark x1="60800" y1="26381" x2="60800" y2="26381"/>
                        <a14:foregroundMark x1="76133" y1="25048" x2="81600" y2="16762"/>
                        <a14:foregroundMark x1="88133" y1="30952" x2="90533" y2="52000"/>
                        <a14:foregroundMark x1="90267" y1="64952" x2="92667" y2="86381"/>
                        <a14:foregroundMark x1="86933" y1="22952" x2="88133" y2="4571"/>
                        <a14:foregroundMark x1="71067" y1="11619" x2="60400" y2="17048"/>
                        <a14:backgroundMark x1="67467" y1="92952" x2="77333" y2="83810"/>
                        <a14:backgroundMark x1="73067" y1="71619" x2="76133" y2="64952"/>
                        <a14:backgroundMark x1="80800" y1="95143" x2="80800" y2="95143"/>
                        <a14:backgroundMark x1="83067" y1="96667" x2="83067" y2="96667"/>
                        <a14:backgroundMark x1="83467" y1="84095" x2="83467" y2="84095"/>
                        <a14:backgroundMark x1="83733" y1="77238" x2="83733" y2="77238"/>
                        <a14:backgroundMark x1="82933" y1="70095" x2="82933" y2="70095"/>
                        <a14:backgroundMark x1="83067" y1="65333" x2="83067" y2="6533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856567"/>
            <a:ext cx="1867546" cy="2334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1265396"/>
            <a:ext cx="5334000" cy="3785652"/>
          </a:xfrm>
          <a:prstGeom prst="rect">
            <a:avLst/>
          </a:prstGeom>
          <a:noFill/>
        </p:spPr>
        <p:txBody>
          <a:bodyPr wrap="square" rtlCol="0">
            <a:spAutoFit/>
          </a:bodyPr>
          <a:lstStyle/>
          <a:p>
            <a:pPr marL="0" lvl="1"/>
            <a:r>
              <a:rPr lang="en-US" sz="2400" dirty="0">
                <a:latin typeface="Calibri" panose="020F0502020204030204" pitchFamily="34" charset="0"/>
              </a:rPr>
              <a:t>I am to share my spiritual story with </a:t>
            </a:r>
            <a:r>
              <a:rPr lang="en-US" sz="2400" b="1" u="sng" dirty="0">
                <a:latin typeface="Calibri" panose="020F0502020204030204" pitchFamily="34" charset="0"/>
              </a:rPr>
              <a:t>GENTLENESS</a:t>
            </a:r>
            <a:r>
              <a:rPr lang="en-US" sz="2400" dirty="0">
                <a:latin typeface="Calibri" panose="020F0502020204030204" pitchFamily="34" charset="0"/>
              </a:rPr>
              <a:t> (vs. 15).</a:t>
            </a:r>
          </a:p>
          <a:p>
            <a:endParaRPr lang="en-US" sz="2400" dirty="0" smtClean="0">
              <a:latin typeface="Calibri" panose="020F0502020204030204" pitchFamily="34" charset="0"/>
            </a:endParaRPr>
          </a:p>
          <a:p>
            <a:r>
              <a:rPr lang="en-US" sz="2400" dirty="0" smtClean="0">
                <a:latin typeface="Calibri" panose="020F0502020204030204" pitchFamily="34" charset="0"/>
              </a:rPr>
              <a:t>I </a:t>
            </a:r>
            <a:r>
              <a:rPr lang="en-US" sz="2400" dirty="0">
                <a:latin typeface="Calibri" panose="020F0502020204030204" pitchFamily="34" charset="0"/>
              </a:rPr>
              <a:t>am to share my spiritual story with an attitude of </a:t>
            </a:r>
            <a:r>
              <a:rPr lang="en-US" sz="2400" b="1" u="sng" dirty="0">
                <a:latin typeface="Calibri" panose="020F0502020204030204" pitchFamily="34" charset="0"/>
              </a:rPr>
              <a:t>RESPECT</a:t>
            </a:r>
            <a:r>
              <a:rPr lang="en-US" sz="2400" dirty="0">
                <a:latin typeface="Calibri" panose="020F0502020204030204" pitchFamily="34" charset="0"/>
              </a:rPr>
              <a:t> for the other person (vs. 15</a:t>
            </a:r>
            <a:r>
              <a:rPr lang="en-US" sz="2400" dirty="0" smtClean="0">
                <a:latin typeface="Calibri" panose="020F0502020204030204" pitchFamily="34" charset="0"/>
              </a:rPr>
              <a:t>).</a:t>
            </a:r>
          </a:p>
          <a:p>
            <a:endParaRPr lang="en-US" sz="2400" dirty="0" smtClean="0">
              <a:latin typeface="Calibri" panose="020F0502020204030204" pitchFamily="34" charset="0"/>
            </a:endParaRPr>
          </a:p>
          <a:p>
            <a:r>
              <a:rPr lang="en-US" sz="2400" dirty="0" smtClean="0">
                <a:latin typeface="Calibri" panose="020F0502020204030204" pitchFamily="34" charset="0"/>
              </a:rPr>
              <a:t>I </a:t>
            </a:r>
            <a:r>
              <a:rPr lang="en-US" sz="2400" dirty="0">
                <a:latin typeface="Calibri" panose="020F0502020204030204" pitchFamily="34" charset="0"/>
              </a:rPr>
              <a:t>am to share my spiritual story in a way that keeps my conscience </a:t>
            </a:r>
            <a:r>
              <a:rPr lang="en-US" sz="2400" b="1" u="sng" dirty="0">
                <a:latin typeface="Calibri" panose="020F0502020204030204" pitchFamily="34" charset="0"/>
              </a:rPr>
              <a:t>CLEAR</a:t>
            </a:r>
            <a:r>
              <a:rPr lang="en-US" sz="2400" dirty="0">
                <a:latin typeface="Calibri" panose="020F0502020204030204" pitchFamily="34" charset="0"/>
              </a:rPr>
              <a:t> (vs. 16</a:t>
            </a:r>
            <a:r>
              <a:rPr lang="en-US" sz="2400" dirty="0" smtClean="0">
                <a:latin typeface="Calibri" panose="020F0502020204030204" pitchFamily="34" charset="0"/>
              </a:rPr>
              <a:t>).</a:t>
            </a:r>
          </a:p>
          <a:p>
            <a:endParaRPr lang="en-US" sz="2400" dirty="0" smtClean="0">
              <a:latin typeface="Calibri" panose="020F0502020204030204" pitchFamily="34" charset="0"/>
            </a:endParaRPr>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
        <p:nvSpPr>
          <p:cNvPr id="5" name="&quot;No&quot; Symbol 4"/>
          <p:cNvSpPr/>
          <p:nvPr/>
        </p:nvSpPr>
        <p:spPr>
          <a:xfrm>
            <a:off x="6019800" y="1676400"/>
            <a:ext cx="2671482" cy="2743200"/>
          </a:xfrm>
          <a:prstGeom prst="noSmoking">
            <a:avLst>
              <a:gd name="adj" fmla="val 94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08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65396"/>
            <a:ext cx="7924800" cy="3016210"/>
          </a:xfrm>
          <a:prstGeom prst="rect">
            <a:avLst/>
          </a:prstGeom>
          <a:noFill/>
        </p:spPr>
        <p:txBody>
          <a:bodyPr wrap="square" rtlCol="0">
            <a:spAutoFit/>
          </a:bodyPr>
          <a:lstStyle/>
          <a:p>
            <a:r>
              <a:rPr lang="en-US" sz="3500" dirty="0" smtClean="0">
                <a:latin typeface="Calibri" panose="020F0502020204030204" pitchFamily="34" charset="0"/>
              </a:rPr>
              <a:t>Elements </a:t>
            </a:r>
            <a:r>
              <a:rPr lang="en-US" sz="3500" dirty="0">
                <a:latin typeface="Calibri" panose="020F0502020204030204" pitchFamily="34" charset="0"/>
              </a:rPr>
              <a:t>of Effective Spiritual Stories </a:t>
            </a:r>
            <a:r>
              <a:rPr lang="en-US" sz="3500" dirty="0" smtClean="0">
                <a:latin typeface="Calibri" panose="020F0502020204030204" pitchFamily="34" charset="0"/>
              </a:rPr>
              <a:t/>
            </a:r>
            <a:br>
              <a:rPr lang="en-US" sz="3500" dirty="0" smtClean="0">
                <a:latin typeface="Calibri" panose="020F0502020204030204" pitchFamily="34" charset="0"/>
              </a:rPr>
            </a:br>
            <a:r>
              <a:rPr lang="en-US" sz="3500" dirty="0" smtClean="0">
                <a:latin typeface="Calibri" panose="020F0502020204030204" pitchFamily="34" charset="0"/>
              </a:rPr>
              <a:t>(The Apostle Paul’s Model)</a:t>
            </a:r>
          </a:p>
          <a:p>
            <a:endParaRPr lang="en-US" sz="2400" dirty="0" smtClean="0">
              <a:latin typeface="Calibri" panose="020F0502020204030204" pitchFamily="34" charset="0"/>
            </a:endParaRPr>
          </a:p>
          <a:p>
            <a:pPr lvl="1"/>
            <a:r>
              <a:rPr lang="en-US" sz="2400" dirty="0" smtClean="0">
                <a:latin typeface="Calibri" panose="020F0502020204030204" pitchFamily="34" charset="0"/>
              </a:rPr>
              <a:t>Describe </a:t>
            </a:r>
            <a:r>
              <a:rPr lang="en-US" sz="2400" dirty="0">
                <a:latin typeface="Calibri" panose="020F0502020204030204" pitchFamily="34" charset="0"/>
              </a:rPr>
              <a:t>your life </a:t>
            </a:r>
            <a:r>
              <a:rPr lang="en-US" sz="2400" b="1" u="sng" dirty="0">
                <a:latin typeface="Calibri" panose="020F0502020204030204" pitchFamily="34" charset="0"/>
              </a:rPr>
              <a:t>BEFORE</a:t>
            </a:r>
            <a:r>
              <a:rPr lang="en-US" sz="2400" dirty="0">
                <a:latin typeface="Calibri" panose="020F0502020204030204" pitchFamily="34" charset="0"/>
              </a:rPr>
              <a:t> Christ</a:t>
            </a:r>
            <a:r>
              <a:rPr lang="en-US" sz="2400" dirty="0" smtClean="0">
                <a:latin typeface="Calibri" panose="020F0502020204030204" pitchFamily="34" charset="0"/>
              </a:rPr>
              <a:t>.</a:t>
            </a:r>
          </a:p>
          <a:p>
            <a:pPr lvl="2"/>
            <a:endParaRPr lang="en-US" sz="2400" dirty="0" smtClean="0">
              <a:latin typeface="Calibri" panose="020F0502020204030204" pitchFamily="34" charset="0"/>
            </a:endParaRPr>
          </a:p>
          <a:p>
            <a:pPr lvl="2"/>
            <a:r>
              <a:rPr lang="en-US" sz="2400" dirty="0" smtClean="0">
                <a:latin typeface="Calibri" panose="020F0502020204030204" pitchFamily="34" charset="0"/>
              </a:rPr>
              <a:t>How </a:t>
            </a:r>
            <a:r>
              <a:rPr lang="en-US" sz="2400" dirty="0">
                <a:latin typeface="Calibri" panose="020F0502020204030204" pitchFamily="34" charset="0"/>
              </a:rPr>
              <a:t>did your spiritual state </a:t>
            </a:r>
            <a:r>
              <a:rPr lang="en-US" sz="2400" b="1" u="sng" dirty="0">
                <a:latin typeface="Calibri" panose="020F0502020204030204" pitchFamily="34" charset="0"/>
              </a:rPr>
              <a:t>AFFECT</a:t>
            </a:r>
            <a:r>
              <a:rPr lang="en-US" sz="2400" dirty="0">
                <a:latin typeface="Calibri" panose="020F0502020204030204" pitchFamily="34" charset="0"/>
              </a:rPr>
              <a:t> your behavior, feelings, and relationships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pic>
        <p:nvPicPr>
          <p:cNvPr id="4099" name="Picture 3" descr="C:\Users\jjames\AppData\Local\Microsoft\Windows\Temporary Internet Files\Content.IE5\2SSGSS3A\MP9004101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572000"/>
            <a:ext cx="24384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1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65396"/>
            <a:ext cx="8153400" cy="3139321"/>
          </a:xfrm>
          <a:prstGeom prst="rect">
            <a:avLst/>
          </a:prstGeom>
          <a:noFill/>
        </p:spPr>
        <p:txBody>
          <a:bodyPr wrap="square" rtlCol="0">
            <a:spAutoFit/>
          </a:bodyPr>
          <a:lstStyle/>
          <a:p>
            <a:r>
              <a:rPr lang="en-US" sz="2400" dirty="0" smtClean="0">
                <a:latin typeface="Calibri" panose="020F0502020204030204" pitchFamily="34" charset="0"/>
              </a:rPr>
              <a:t>Describe </a:t>
            </a:r>
            <a:r>
              <a:rPr lang="en-US" sz="2400" dirty="0">
                <a:latin typeface="Calibri" panose="020F0502020204030204" pitchFamily="34" charset="0"/>
              </a:rPr>
              <a:t>how you </a:t>
            </a:r>
            <a:r>
              <a:rPr lang="en-US" sz="2400" b="1" u="sng" dirty="0">
                <a:latin typeface="Calibri" panose="020F0502020204030204" pitchFamily="34" charset="0"/>
              </a:rPr>
              <a:t>CAME</a:t>
            </a:r>
            <a:r>
              <a:rPr lang="en-US" sz="2400" dirty="0">
                <a:latin typeface="Calibri" panose="020F0502020204030204" pitchFamily="34" charset="0"/>
              </a:rPr>
              <a:t> to </a:t>
            </a:r>
            <a:r>
              <a:rPr lang="en-US" sz="2400" dirty="0" smtClean="0">
                <a:latin typeface="Calibri" panose="020F0502020204030204" pitchFamily="34" charset="0"/>
              </a:rPr>
              <a:t>Christ.</a:t>
            </a:r>
          </a:p>
          <a:p>
            <a:endParaRPr lang="en-US" sz="2400" dirty="0" smtClean="0">
              <a:latin typeface="Calibri" panose="020F0502020204030204" pitchFamily="34" charset="0"/>
            </a:endParaRPr>
          </a:p>
          <a:p>
            <a:pPr lvl="1"/>
            <a:r>
              <a:rPr lang="en-US" sz="2400" dirty="0" smtClean="0">
                <a:latin typeface="Calibri" panose="020F0502020204030204" pitchFamily="34" charset="0"/>
              </a:rPr>
              <a:t>What </a:t>
            </a:r>
            <a:r>
              <a:rPr lang="en-US" sz="2400" dirty="0">
                <a:latin typeface="Calibri" panose="020F0502020204030204" pitchFamily="34" charset="0"/>
              </a:rPr>
              <a:t>made you start thinking about spiritual </a:t>
            </a:r>
            <a:r>
              <a:rPr lang="en-US" sz="2400" dirty="0" smtClean="0">
                <a:latin typeface="Calibri" panose="020F0502020204030204" pitchFamily="34" charset="0"/>
              </a:rPr>
              <a:t>matters?</a:t>
            </a:r>
          </a:p>
          <a:p>
            <a:pPr lvl="1"/>
            <a:endParaRPr lang="en-US" sz="2400" dirty="0" smtClean="0">
              <a:latin typeface="Calibri" panose="020F0502020204030204" pitchFamily="34" charset="0"/>
            </a:endParaRPr>
          </a:p>
          <a:p>
            <a:pPr lvl="2"/>
            <a:r>
              <a:rPr lang="en-US" sz="2400" dirty="0" smtClean="0">
                <a:latin typeface="Calibri" panose="020F0502020204030204" pitchFamily="34" charset="0"/>
              </a:rPr>
              <a:t>Exactly </a:t>
            </a:r>
            <a:r>
              <a:rPr lang="en-US" sz="2400" dirty="0">
                <a:latin typeface="Calibri" panose="020F0502020204030204" pitchFamily="34" charset="0"/>
              </a:rPr>
              <a:t>how did you receive Christ? (State in such </a:t>
            </a:r>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a </a:t>
            </a:r>
            <a:r>
              <a:rPr lang="en-US" sz="2400" dirty="0">
                <a:latin typeface="Calibri" panose="020F0502020204030204" pitchFamily="34" charset="0"/>
              </a:rPr>
              <a:t>way </a:t>
            </a:r>
            <a:r>
              <a:rPr lang="en-US" sz="2400" dirty="0" smtClean="0">
                <a:latin typeface="Calibri" panose="020F0502020204030204" pitchFamily="34" charset="0"/>
              </a:rPr>
              <a:t>the </a:t>
            </a:r>
            <a:r>
              <a:rPr lang="en-US" sz="2400" dirty="0">
                <a:latin typeface="Calibri" panose="020F0502020204030204" pitchFamily="34" charset="0"/>
              </a:rPr>
              <a:t>hearer will know how they can </a:t>
            </a:r>
            <a:r>
              <a:rPr lang="en-US" sz="2400" dirty="0" smtClean="0">
                <a:latin typeface="Calibri" panose="020F0502020204030204" pitchFamily="34" charset="0"/>
              </a:rPr>
              <a:t>receive </a:t>
            </a:r>
            <a:r>
              <a:rPr lang="en-US" sz="2400" dirty="0">
                <a:latin typeface="Calibri" panose="020F0502020204030204" pitchFamily="34" charset="0"/>
              </a:rPr>
              <a:t>Christ.)</a:t>
            </a:r>
            <a:r>
              <a:rPr lang="en-US" dirty="0"/>
              <a:t/>
            </a:r>
            <a:br>
              <a:rPr lang="en-US" dirty="0"/>
            </a:br>
            <a:endParaRPr lang="en-US" dirty="0"/>
          </a:p>
          <a:p>
            <a:r>
              <a:rPr lang="en-US" dirty="0"/>
              <a:t> </a:t>
            </a:r>
          </a:p>
          <a:p>
            <a:endParaRPr lang="en-US" dirty="0"/>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pic>
        <p:nvPicPr>
          <p:cNvPr id="5122" name="Picture 2" descr="C:\Users\jjames\Desktop\Receive Chr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769" y="3962400"/>
            <a:ext cx="2426461" cy="225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1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65396"/>
            <a:ext cx="7924800" cy="1569660"/>
          </a:xfrm>
          <a:prstGeom prst="rect">
            <a:avLst/>
          </a:prstGeom>
          <a:noFill/>
        </p:spPr>
        <p:txBody>
          <a:bodyPr wrap="square" rtlCol="0">
            <a:spAutoFit/>
          </a:bodyPr>
          <a:lstStyle/>
          <a:p>
            <a:r>
              <a:rPr lang="en-US" sz="2400" dirty="0" smtClean="0">
                <a:latin typeface="Calibri" panose="020F0502020204030204" pitchFamily="34" charset="0"/>
              </a:rPr>
              <a:t>Describe </a:t>
            </a:r>
            <a:r>
              <a:rPr lang="en-US" sz="2400" dirty="0">
                <a:latin typeface="Calibri" panose="020F0502020204030204" pitchFamily="34" charset="0"/>
              </a:rPr>
              <a:t>the </a:t>
            </a:r>
            <a:r>
              <a:rPr lang="en-US" sz="2400" b="1" u="sng" dirty="0">
                <a:latin typeface="Calibri" panose="020F0502020204030204" pitchFamily="34" charset="0"/>
              </a:rPr>
              <a:t>DIFFERENCE</a:t>
            </a:r>
            <a:r>
              <a:rPr lang="en-US" sz="2400" dirty="0">
                <a:latin typeface="Calibri" panose="020F0502020204030204" pitchFamily="34" charset="0"/>
              </a:rPr>
              <a:t> Christ has made in your </a:t>
            </a:r>
            <a:r>
              <a:rPr lang="en-US" sz="2400" dirty="0" smtClean="0">
                <a:latin typeface="Calibri" panose="020F0502020204030204" pitchFamily="34" charset="0"/>
              </a:rPr>
              <a:t>life.</a:t>
            </a:r>
          </a:p>
          <a:p>
            <a:pPr lvl="1"/>
            <a:endParaRPr lang="en-US" sz="2400" dirty="0">
              <a:latin typeface="Calibri" panose="020F0502020204030204" pitchFamily="34" charset="0"/>
            </a:endParaRPr>
          </a:p>
          <a:p>
            <a:pPr lvl="1"/>
            <a:r>
              <a:rPr lang="en-US" sz="2400" dirty="0" smtClean="0">
                <a:latin typeface="Calibri" panose="020F0502020204030204" pitchFamily="34" charset="0"/>
              </a:rPr>
              <a:t>How </a:t>
            </a:r>
            <a:r>
              <a:rPr lang="en-US" sz="2400" dirty="0">
                <a:latin typeface="Calibri" panose="020F0502020204030204" pitchFamily="34" charset="0"/>
              </a:rPr>
              <a:t>did your new spiritual condition affect your behavior, feelings, and relationships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pic>
        <p:nvPicPr>
          <p:cNvPr id="6147" name="Picture 3" descr="C:\Users\jjames\Desktop\purpsose arrow.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42" b="89815" l="9954" r="93750"/>
                    </a14:imgEffect>
                  </a14:imgLayer>
                </a14:imgProps>
              </a:ext>
              <a:ext uri="{28A0092B-C50C-407E-A947-70E740481C1C}">
                <a14:useLocalDpi xmlns:a14="http://schemas.microsoft.com/office/drawing/2010/main" val="0"/>
              </a:ext>
            </a:extLst>
          </a:blip>
          <a:srcRect/>
          <a:stretch>
            <a:fillRect/>
          </a:stretch>
        </p:blipFill>
        <p:spPr bwMode="auto">
          <a:xfrm>
            <a:off x="2743200" y="29718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0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65396"/>
            <a:ext cx="8763000" cy="5047536"/>
          </a:xfrm>
          <a:prstGeom prst="rect">
            <a:avLst/>
          </a:prstGeom>
          <a:noFill/>
        </p:spPr>
        <p:txBody>
          <a:bodyPr wrap="square" rtlCol="0">
            <a:spAutoFit/>
          </a:bodyPr>
          <a:lstStyle/>
          <a:p>
            <a:r>
              <a:rPr lang="en-US" sz="3500" dirty="0" smtClean="0">
                <a:latin typeface="Calibri" panose="020F0502020204030204" pitchFamily="34" charset="0"/>
              </a:rPr>
              <a:t>Elements </a:t>
            </a:r>
            <a:r>
              <a:rPr lang="en-US" sz="3500" dirty="0">
                <a:latin typeface="Calibri" panose="020F0502020204030204" pitchFamily="34" charset="0"/>
              </a:rPr>
              <a:t>of Effective Spiritual Stories </a:t>
            </a:r>
            <a:r>
              <a:rPr lang="en-US" sz="3500" dirty="0" smtClean="0">
                <a:latin typeface="Calibri" panose="020F0502020204030204" pitchFamily="34" charset="0"/>
              </a:rPr>
              <a:t/>
            </a:r>
            <a:br>
              <a:rPr lang="en-US" sz="3500" dirty="0" smtClean="0">
                <a:latin typeface="Calibri" panose="020F0502020204030204" pitchFamily="34" charset="0"/>
              </a:rPr>
            </a:br>
            <a:r>
              <a:rPr lang="en-US" sz="3500" dirty="0" smtClean="0">
                <a:latin typeface="Calibri" panose="020F0502020204030204" pitchFamily="34" charset="0"/>
              </a:rPr>
              <a:t>(Timothy’s Model)</a:t>
            </a:r>
          </a:p>
          <a:p>
            <a:endParaRPr lang="en-US" sz="1000" dirty="0" smtClean="0">
              <a:latin typeface="Calibri" panose="020F0502020204030204" pitchFamily="34" charset="0"/>
            </a:endParaRPr>
          </a:p>
          <a:p>
            <a:r>
              <a:rPr lang="en-US" sz="2400" dirty="0" smtClean="0">
                <a:latin typeface="Calibri" panose="020F0502020204030204" pitchFamily="34" charset="0"/>
              </a:rPr>
              <a:t>Questions to Consider:</a:t>
            </a:r>
            <a:endParaRPr lang="en-US" sz="2400" dirty="0">
              <a:latin typeface="Calibri" panose="020F0502020204030204" pitchFamily="34" charset="0"/>
            </a:endParaRPr>
          </a:p>
          <a:p>
            <a:r>
              <a:rPr lang="en-US" sz="2400" dirty="0" smtClean="0">
                <a:latin typeface="Calibri" panose="020F0502020204030204" pitchFamily="34" charset="0"/>
              </a:rPr>
              <a:t>	</a:t>
            </a:r>
            <a:r>
              <a:rPr lang="en-US" sz="2200" dirty="0" smtClean="0">
                <a:latin typeface="Calibri" panose="020F0502020204030204" pitchFamily="34" charset="0"/>
              </a:rPr>
              <a:t>1</a:t>
            </a:r>
            <a:r>
              <a:rPr lang="en-US" sz="2200" dirty="0">
                <a:latin typeface="Calibri" panose="020F0502020204030204" pitchFamily="34" charset="0"/>
              </a:rPr>
              <a:t>. Who or what were the influences that moved you closer </a:t>
            </a:r>
            <a:r>
              <a:rPr lang="en-US" sz="2200" dirty="0" smtClean="0">
                <a:latin typeface="Calibri" panose="020F0502020204030204" pitchFamily="34" charset="0"/>
              </a:rPr>
              <a:t>to God</a:t>
            </a:r>
            <a:r>
              <a:rPr lang="en-US" sz="2200" dirty="0">
                <a:latin typeface="Calibri" panose="020F0502020204030204" pitchFamily="34" charset="0"/>
              </a:rPr>
              <a:t>?</a:t>
            </a:r>
          </a:p>
          <a:p>
            <a:r>
              <a:rPr lang="en-US" sz="2200" dirty="0" smtClean="0">
                <a:latin typeface="Calibri" panose="020F0502020204030204" pitchFamily="34" charset="0"/>
              </a:rPr>
              <a:t>	2</a:t>
            </a:r>
            <a:r>
              <a:rPr lang="en-US" sz="2200" dirty="0">
                <a:latin typeface="Calibri" panose="020F0502020204030204" pitchFamily="34" charset="0"/>
              </a:rPr>
              <a:t>. What were the memorable events, moments </a:t>
            </a:r>
            <a:r>
              <a:rPr lang="en-US" sz="2200" dirty="0" smtClean="0">
                <a:latin typeface="Calibri" panose="020F0502020204030204" pitchFamily="34" charset="0"/>
              </a:rPr>
              <a:t>or conversations 	that </a:t>
            </a:r>
            <a:r>
              <a:rPr lang="en-US" sz="2200" dirty="0">
                <a:latin typeface="Calibri" panose="020F0502020204030204" pitchFamily="34" charset="0"/>
              </a:rPr>
              <a:t>encouraged you to want God in your </a:t>
            </a:r>
            <a:r>
              <a:rPr lang="en-US" sz="2200" dirty="0" smtClean="0">
                <a:latin typeface="Calibri" panose="020F0502020204030204" pitchFamily="34" charset="0"/>
              </a:rPr>
              <a:t>life</a:t>
            </a:r>
            <a:r>
              <a:rPr lang="en-US" sz="2200" dirty="0">
                <a:latin typeface="Calibri" panose="020F0502020204030204" pitchFamily="34" charset="0"/>
              </a:rPr>
              <a:t>?</a:t>
            </a:r>
          </a:p>
          <a:p>
            <a:r>
              <a:rPr lang="en-US" sz="2200" dirty="0" smtClean="0">
                <a:latin typeface="Calibri" panose="020F0502020204030204" pitchFamily="34" charset="0"/>
              </a:rPr>
              <a:t>	3</a:t>
            </a:r>
            <a:r>
              <a:rPr lang="en-US" sz="2200" dirty="0">
                <a:latin typeface="Calibri" panose="020F0502020204030204" pitchFamily="34" charset="0"/>
              </a:rPr>
              <a:t>. Describe spiritual decisions you made along the way. </a:t>
            </a:r>
          </a:p>
          <a:p>
            <a:r>
              <a:rPr lang="en-US" sz="2200" dirty="0" smtClean="0">
                <a:latin typeface="Calibri" panose="020F0502020204030204" pitchFamily="34" charset="0"/>
              </a:rPr>
              <a:t>	4</a:t>
            </a:r>
            <a:r>
              <a:rPr lang="en-US" sz="2200" dirty="0">
                <a:latin typeface="Calibri" panose="020F0502020204030204" pitchFamily="34" charset="0"/>
              </a:rPr>
              <a:t>. How has God helped you in your faith journey?</a:t>
            </a:r>
          </a:p>
          <a:p>
            <a:r>
              <a:rPr lang="en-US" sz="2200" dirty="0" smtClean="0">
                <a:latin typeface="Calibri" panose="020F0502020204030204" pitchFamily="34" charset="0"/>
              </a:rPr>
              <a:t>		·</a:t>
            </a:r>
            <a:r>
              <a:rPr lang="en-US" sz="2200" dirty="0">
                <a:latin typeface="Calibri" panose="020F0502020204030204" pitchFamily="34" charset="0"/>
              </a:rPr>
              <a:t> What are some answers to prayer? </a:t>
            </a:r>
          </a:p>
          <a:p>
            <a:r>
              <a:rPr lang="en-US" sz="2200" dirty="0" smtClean="0">
                <a:latin typeface="Calibri" panose="020F0502020204030204" pitchFamily="34" charset="0"/>
              </a:rPr>
              <a:t>		·</a:t>
            </a:r>
            <a:r>
              <a:rPr lang="en-US" sz="2200" dirty="0">
                <a:latin typeface="Calibri" panose="020F0502020204030204" pitchFamily="34" charset="0"/>
              </a:rPr>
              <a:t> When has God guided you?</a:t>
            </a:r>
          </a:p>
          <a:p>
            <a:r>
              <a:rPr lang="en-US" sz="2200" dirty="0" smtClean="0">
                <a:latin typeface="Calibri" panose="020F0502020204030204" pitchFamily="34" charset="0"/>
              </a:rPr>
              <a:t>		·</a:t>
            </a:r>
            <a:r>
              <a:rPr lang="en-US" sz="2200" dirty="0">
                <a:latin typeface="Calibri" panose="020F0502020204030204" pitchFamily="34" charset="0"/>
              </a:rPr>
              <a:t> How has He treated you when you failed?</a:t>
            </a:r>
          </a:p>
          <a:p>
            <a:r>
              <a:rPr lang="en-US" sz="2200" dirty="0" smtClean="0">
                <a:latin typeface="Calibri" panose="020F0502020204030204" pitchFamily="34" charset="0"/>
              </a:rPr>
              <a:t>		·</a:t>
            </a:r>
            <a:r>
              <a:rPr lang="en-US" sz="2200" dirty="0">
                <a:latin typeface="Calibri" panose="020F0502020204030204" pitchFamily="34" charset="0"/>
              </a:rPr>
              <a:t> What are some expressions of God’s love toward you?</a:t>
            </a:r>
          </a:p>
          <a:p>
            <a:r>
              <a:rPr lang="en-US" dirty="0"/>
              <a:t> </a:t>
            </a:r>
          </a:p>
        </p:txBody>
      </p:sp>
      <p:sp>
        <p:nvSpPr>
          <p:cNvPr id="4" name="TextBox 3"/>
          <p:cNvSpPr txBox="1"/>
          <p:nvPr/>
        </p:nvSpPr>
        <p:spPr>
          <a:xfrm>
            <a:off x="4572000" y="-36731"/>
            <a:ext cx="4572000" cy="461665"/>
          </a:xfrm>
          <a:prstGeom prst="rect">
            <a:avLst/>
          </a:prstGeom>
          <a:noFill/>
        </p:spPr>
        <p:txBody>
          <a:bodyPr wrap="square" rtlCol="0">
            <a:spAutoFit/>
          </a:bodyPr>
          <a:lstStyle/>
          <a:p>
            <a:pPr algn="r"/>
            <a:r>
              <a:rPr lang="en-US" sz="2400" b="1" cap="small" dirty="0" smtClean="0">
                <a:solidFill>
                  <a:srgbClr val="779595"/>
                </a:solidFill>
                <a:latin typeface="Aharoni" panose="02010803020104030203" pitchFamily="2" charset="-79"/>
                <a:cs typeface="Aharoni" panose="02010803020104030203" pitchFamily="2" charset="-79"/>
              </a:rPr>
              <a:t>Sharing your Spiritual Story</a:t>
            </a:r>
            <a:endParaRPr lang="en-US" sz="2400" b="1" cap="small" dirty="0">
              <a:solidFill>
                <a:srgbClr val="779595"/>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071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1354</TotalTime>
  <Words>293</Words>
  <Application>Microsoft Office PowerPoint</Application>
  <PresentationFormat>On-screen Show (4:3)</PresentationFormat>
  <Paragraphs>102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Holiness as Motivation</dc:title>
  <dc:creator>Jackie James</dc:creator>
  <cp:lastModifiedBy>Thea Brooke Ardrey</cp:lastModifiedBy>
  <cp:revision>31</cp:revision>
  <dcterms:created xsi:type="dcterms:W3CDTF">2014-04-21T19:51:10Z</dcterms:created>
  <dcterms:modified xsi:type="dcterms:W3CDTF">2014-07-01T17:47:16Z</dcterms:modified>
</cp:coreProperties>
</file>