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60" r:id="rId4"/>
    <p:sldId id="258" r:id="rId5"/>
    <p:sldId id="259" r:id="rId6"/>
    <p:sldId id="261" r:id="rId7"/>
    <p:sldId id="262" r:id="rId8"/>
    <p:sldId id="263"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07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1D5CFE-5060-4D09-BFC4-386750194F4E}" type="datetimeFigureOut">
              <a:rPr lang="en-US" smtClean="0"/>
              <a:t>3/31/2014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02E235-1021-4FF5-8546-93C311448436}" type="slidenum">
              <a:rPr lang="en-US" smtClean="0"/>
              <a:t>‹#›</a:t>
            </a:fld>
            <a:endParaRPr lang="en-US"/>
          </a:p>
        </p:txBody>
      </p:sp>
    </p:spTree>
    <p:extLst>
      <p:ext uri="{BB962C8B-B14F-4D97-AF65-F5344CB8AC3E}">
        <p14:creationId xmlns:p14="http://schemas.microsoft.com/office/powerpoint/2010/main" val="2383300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02E235-1021-4FF5-8546-93C311448436}" type="slidenum">
              <a:rPr lang="en-US" smtClean="0"/>
              <a:t>8</a:t>
            </a:fld>
            <a:endParaRPr lang="en-US"/>
          </a:p>
        </p:txBody>
      </p:sp>
    </p:spTree>
    <p:extLst>
      <p:ext uri="{BB962C8B-B14F-4D97-AF65-F5344CB8AC3E}">
        <p14:creationId xmlns:p14="http://schemas.microsoft.com/office/powerpoint/2010/main" val="2111827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B88036-6727-48B3-937B-42108597DE4F}"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1E1E45-C247-4335-A666-52C3818058A4}"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B88036-6727-48B3-937B-42108597DE4F}"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1E1E45-C247-4335-A666-52C3818058A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B88036-6727-48B3-937B-42108597DE4F}"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1E1E45-C247-4335-A666-52C3818058A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B88036-6727-48B3-937B-42108597DE4F}"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1E1E45-C247-4335-A666-52C3818058A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B88036-6727-48B3-937B-42108597DE4F}"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1E1E45-C247-4335-A666-52C3818058A4}"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B88036-6727-48B3-937B-42108597DE4F}" type="datetimeFigureOut">
              <a:rPr lang="en-US" smtClean="0"/>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1E1E45-C247-4335-A666-52C3818058A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B88036-6727-48B3-937B-42108597DE4F}" type="datetimeFigureOut">
              <a:rPr lang="en-US" smtClean="0"/>
              <a:t>3/31/2014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1E1E45-C247-4335-A666-52C3818058A4}"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B88036-6727-48B3-937B-42108597DE4F}" type="datetimeFigureOut">
              <a:rPr lang="en-US" smtClean="0"/>
              <a:t>3/31/2014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1E1E45-C247-4335-A666-52C3818058A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B88036-6727-48B3-937B-42108597DE4F}" type="datetimeFigureOut">
              <a:rPr lang="en-US" smtClean="0"/>
              <a:t>3/31/2014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1E1E45-C247-4335-A666-52C3818058A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B88036-6727-48B3-937B-42108597DE4F}" type="datetimeFigureOut">
              <a:rPr lang="en-US" smtClean="0"/>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1E1E45-C247-4335-A666-52C3818058A4}"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B88036-6727-48B3-937B-42108597DE4F}" type="datetimeFigureOut">
              <a:rPr lang="en-US" smtClean="0"/>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1E1E45-C247-4335-A666-52C3818058A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BB88036-6727-48B3-937B-42108597DE4F}" type="datetimeFigureOut">
              <a:rPr lang="en-US" smtClean="0"/>
              <a:t>3/31/2014</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991E1E45-C247-4335-A666-52C3818058A4}"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mailto:evangelism@nazarene.org" TargetMode="External"/><Relationship Id="rId2" Type="http://schemas.openxmlformats.org/officeDocument/2006/relationships/hyperlink" Target="http://www.usacanadaregion.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iStock_000015806600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13" y="0"/>
            <a:ext cx="9149454" cy="6858000"/>
          </a:xfrm>
          <a:prstGeom prst="rect">
            <a:avLst/>
          </a:prstGeom>
          <a:noFill/>
          <a:ln w="82550"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 name="Text Box 4"/>
          <p:cNvSpPr txBox="1">
            <a:spLocks noChangeArrowheads="1"/>
          </p:cNvSpPr>
          <p:nvPr/>
        </p:nvSpPr>
        <p:spPr bwMode="auto">
          <a:xfrm>
            <a:off x="2285999" y="3581400"/>
            <a:ext cx="6858001" cy="2219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4800" b="1" i="0" u="none" strike="noStrike" cap="none" normalizeH="0" baseline="0" dirty="0" smtClean="0">
                <a:ln>
                  <a:noFill/>
                </a:ln>
                <a:solidFill>
                  <a:srgbClr val="FF0000"/>
                </a:solidFill>
                <a:effectLst>
                  <a:outerShdw blurRad="50800" dist="38100" dir="18900000" algn="bl" rotWithShape="0">
                    <a:prstClr val="black">
                      <a:alpha val="40000"/>
                    </a:prstClr>
                  </a:outerShdw>
                </a:effectLst>
                <a:latin typeface="Tekton Pro Ext" pitchFamily="34" charset="0"/>
                <a:cs typeface="Arial" pitchFamily="34" charset="0"/>
              </a:rPr>
              <a:t>Managing Change </a:t>
            </a:r>
            <a:br>
              <a:rPr kumimoji="0" lang="en-US" altLang="en-US" sz="4800" b="1" i="0" u="none" strike="noStrike" cap="none" normalizeH="0" baseline="0" dirty="0" smtClean="0">
                <a:ln>
                  <a:noFill/>
                </a:ln>
                <a:solidFill>
                  <a:srgbClr val="FF0000"/>
                </a:solidFill>
                <a:effectLst>
                  <a:outerShdw blurRad="50800" dist="38100" dir="18900000" algn="bl" rotWithShape="0">
                    <a:prstClr val="black">
                      <a:alpha val="40000"/>
                    </a:prstClr>
                  </a:outerShdw>
                </a:effectLst>
                <a:latin typeface="Tekton Pro Ext" pitchFamily="34" charset="0"/>
                <a:cs typeface="Arial" pitchFamily="34" charset="0"/>
              </a:rPr>
            </a:br>
            <a:r>
              <a:rPr kumimoji="0" lang="en-US" altLang="en-US" sz="4800" b="1" i="0" u="none" strike="noStrike" cap="none" normalizeH="0" baseline="0" dirty="0" smtClean="0">
                <a:ln>
                  <a:noFill/>
                </a:ln>
                <a:solidFill>
                  <a:srgbClr val="FF0000"/>
                </a:solidFill>
                <a:effectLst>
                  <a:outerShdw blurRad="50800" dist="38100" dir="18900000" algn="bl" rotWithShape="0">
                    <a:prstClr val="black">
                      <a:alpha val="40000"/>
                    </a:prstClr>
                  </a:outerShdw>
                </a:effectLst>
                <a:latin typeface="Tekton Pro Ext" pitchFamily="34" charset="0"/>
                <a:cs typeface="Arial" pitchFamily="34" charset="0"/>
              </a:rPr>
              <a:t>in the Local Church</a:t>
            </a:r>
            <a:endParaRPr kumimoji="0" lang="en-US" altLang="en-US" sz="1800" b="1" i="0" u="none" strike="noStrike" cap="none" normalizeH="0" baseline="0" dirty="0" smtClean="0">
              <a:ln>
                <a:noFill/>
              </a:ln>
              <a:solidFill>
                <a:schemeClr val="tx1"/>
              </a:solidFill>
              <a:effectLst>
                <a:outerShdw blurRad="50800" dist="38100" dir="18900000" algn="bl" rotWithShape="0">
                  <a:prstClr val="black">
                    <a:alpha val="40000"/>
                  </a:prstClr>
                </a:outerShdw>
              </a:effectLst>
              <a:latin typeface="Arial" pitchFamily="34" charset="0"/>
              <a:cs typeface="Arial" pitchFamily="34" charset="0"/>
            </a:endParaRPr>
          </a:p>
        </p:txBody>
      </p:sp>
      <p:sp>
        <p:nvSpPr>
          <p:cNvPr id="5" name="TextBox 4"/>
          <p:cNvSpPr txBox="1"/>
          <p:nvPr/>
        </p:nvSpPr>
        <p:spPr>
          <a:xfrm>
            <a:off x="5714999" y="5545808"/>
            <a:ext cx="3581400" cy="1477328"/>
          </a:xfrm>
          <a:prstGeom prst="rect">
            <a:avLst/>
          </a:prstGeom>
          <a:noFill/>
        </p:spPr>
        <p:txBody>
          <a:bodyPr wrap="square" rtlCol="0">
            <a:spAutoFit/>
          </a:bodyPr>
          <a:lstStyle/>
          <a:p>
            <a:pPr algn="ctr"/>
            <a:r>
              <a:rPr lang="en-US" sz="2400" dirty="0" smtClean="0">
                <a:latin typeface="Calibri" panose="020F0502020204030204" pitchFamily="34" charset="0"/>
              </a:rPr>
              <a:t>Vibrant Church Renewal </a:t>
            </a:r>
            <a:br>
              <a:rPr lang="en-US" sz="2400" dirty="0" smtClean="0">
                <a:latin typeface="Calibri" panose="020F0502020204030204" pitchFamily="34" charset="0"/>
              </a:rPr>
            </a:br>
            <a:r>
              <a:rPr lang="en-US" sz="2400" dirty="0" smtClean="0">
                <a:latin typeface="Calibri" panose="020F0502020204030204" pitchFamily="34" charset="0"/>
              </a:rPr>
              <a:t>Evangelism Ministries </a:t>
            </a:r>
            <a:br>
              <a:rPr lang="en-US" sz="2400" dirty="0" smtClean="0">
                <a:latin typeface="Calibri" panose="020F0502020204030204" pitchFamily="34" charset="0"/>
              </a:rPr>
            </a:br>
            <a:r>
              <a:rPr lang="en-US" sz="2400" dirty="0" smtClean="0">
                <a:latin typeface="Calibri" panose="020F0502020204030204" pitchFamily="34" charset="0"/>
              </a:rPr>
              <a:t>USA/Canada Region</a:t>
            </a:r>
          </a:p>
          <a:p>
            <a:endParaRPr lang="en-US" dirty="0"/>
          </a:p>
        </p:txBody>
      </p:sp>
    </p:spTree>
    <p:extLst>
      <p:ext uri="{BB962C8B-B14F-4D97-AF65-F5344CB8AC3E}">
        <p14:creationId xmlns:p14="http://schemas.microsoft.com/office/powerpoint/2010/main" val="3095610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762000" y="1524000"/>
            <a:ext cx="7696200" cy="4572000"/>
          </a:xfrm>
          <a:prstGeom prst="rect">
            <a:avLst/>
          </a:prstGeom>
        </p:spPr>
        <p:txBody>
          <a:bodyPr>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457200" indent="-457200">
              <a:buFont typeface="+mj-lt"/>
              <a:buAutoNum type="alphaUcPeriod" startAt="4"/>
            </a:pPr>
            <a:r>
              <a:rPr lang="en-US" dirty="0">
                <a:latin typeface="Calibri" panose="020F0502020204030204" pitchFamily="34" charset="0"/>
              </a:rPr>
              <a:t> </a:t>
            </a:r>
            <a:r>
              <a:rPr lang="en-US" b="1" u="sng" cap="all" dirty="0">
                <a:latin typeface="Calibri" panose="020F0502020204030204" pitchFamily="34" charset="0"/>
              </a:rPr>
              <a:t>Modeling</a:t>
            </a:r>
            <a:r>
              <a:rPr lang="en-US" dirty="0">
                <a:latin typeface="Calibri" panose="020F0502020204030204" pitchFamily="34" charset="0"/>
              </a:rPr>
              <a:t> the </a:t>
            </a:r>
            <a:r>
              <a:rPr lang="en-US" dirty="0" smtClean="0">
                <a:latin typeface="Calibri" panose="020F0502020204030204" pitchFamily="34" charset="0"/>
              </a:rPr>
              <a:t>Way</a:t>
            </a:r>
            <a:br>
              <a:rPr lang="en-US" dirty="0" smtClean="0">
                <a:latin typeface="Calibri" panose="020F0502020204030204" pitchFamily="34" charset="0"/>
              </a:rPr>
            </a:br>
            <a:r>
              <a:rPr lang="en-US" dirty="0" smtClean="0">
                <a:latin typeface="Calibri" panose="020F0502020204030204" pitchFamily="34" charset="0"/>
              </a:rPr>
              <a:t> </a:t>
            </a:r>
            <a:r>
              <a:rPr lang="en-US" sz="2400" dirty="0" smtClean="0">
                <a:latin typeface="Calibri" panose="020F0502020204030204" pitchFamily="34" charset="0"/>
              </a:rPr>
              <a:t>It </a:t>
            </a:r>
            <a:r>
              <a:rPr lang="en-US" sz="2400" dirty="0">
                <a:latin typeface="Calibri" panose="020F0502020204030204" pitchFamily="34" charset="0"/>
              </a:rPr>
              <a:t>is never beneath the dignity of the leader to do any </a:t>
            </a:r>
            <a:r>
              <a:rPr lang="en-US" sz="2400" dirty="0" smtClean="0">
                <a:latin typeface="Calibri" panose="020F0502020204030204" pitchFamily="34" charset="0"/>
              </a:rPr>
              <a:t/>
            </a:r>
            <a:br>
              <a:rPr lang="en-US" sz="2400" dirty="0" smtClean="0">
                <a:latin typeface="Calibri" panose="020F0502020204030204" pitchFamily="34" charset="0"/>
              </a:rPr>
            </a:br>
            <a:r>
              <a:rPr lang="en-US" sz="2400" dirty="0" smtClean="0">
                <a:latin typeface="Calibri" panose="020F0502020204030204" pitchFamily="34" charset="0"/>
              </a:rPr>
              <a:t> task </a:t>
            </a:r>
            <a:r>
              <a:rPr lang="en-US" sz="2400" dirty="0">
                <a:latin typeface="Calibri" panose="020F0502020204030204" pitchFamily="34" charset="0"/>
              </a:rPr>
              <a:t>that others are called upon to do.</a:t>
            </a:r>
          </a:p>
          <a:p>
            <a:pPr marL="777240" lvl="1" indent="-457200">
              <a:buFont typeface="+mj-lt"/>
              <a:buAutoNum type="arabicPeriod"/>
            </a:pPr>
            <a:r>
              <a:rPr lang="en-US" sz="2400" dirty="0" smtClean="0">
                <a:latin typeface="Calibri" panose="020F0502020204030204" pitchFamily="34" charset="0"/>
              </a:rPr>
              <a:t>Setting </a:t>
            </a:r>
            <a:r>
              <a:rPr lang="en-US" sz="2400" dirty="0">
                <a:latin typeface="Calibri" panose="020F0502020204030204" pitchFamily="34" charset="0"/>
              </a:rPr>
              <a:t>the </a:t>
            </a:r>
            <a:r>
              <a:rPr lang="en-US" sz="2400" b="1" u="sng" cap="all" dirty="0">
                <a:latin typeface="Calibri" panose="020F0502020204030204" pitchFamily="34" charset="0"/>
              </a:rPr>
              <a:t>Example</a:t>
            </a:r>
            <a:endParaRPr lang="en-US" sz="2400" dirty="0">
              <a:latin typeface="Calibri" panose="020F0502020204030204" pitchFamily="34" charset="0"/>
            </a:endParaRPr>
          </a:p>
          <a:p>
            <a:pPr marL="777240" lvl="1" indent="-457200">
              <a:buFont typeface="+mj-lt"/>
              <a:buAutoNum type="arabicPeriod"/>
            </a:pPr>
            <a:r>
              <a:rPr lang="en-US" sz="2400" dirty="0" smtClean="0">
                <a:latin typeface="Calibri" panose="020F0502020204030204" pitchFamily="34" charset="0"/>
              </a:rPr>
              <a:t>Planning </a:t>
            </a:r>
            <a:r>
              <a:rPr lang="en-US" sz="2400" dirty="0">
                <a:latin typeface="Calibri" panose="020F0502020204030204" pitchFamily="34" charset="0"/>
              </a:rPr>
              <a:t>for </a:t>
            </a:r>
            <a:r>
              <a:rPr lang="en-US" sz="2400" cap="all" dirty="0">
                <a:latin typeface="Calibri" panose="020F0502020204030204" pitchFamily="34" charset="0"/>
              </a:rPr>
              <a:t>“</a:t>
            </a:r>
            <a:r>
              <a:rPr lang="en-US" sz="2400" b="1" u="sng" cap="all" dirty="0">
                <a:latin typeface="Calibri" panose="020F0502020204030204" pitchFamily="34" charset="0"/>
              </a:rPr>
              <a:t>Small </a:t>
            </a:r>
            <a:r>
              <a:rPr lang="en-US" sz="2400" b="1" u="sng" cap="all" dirty="0" smtClean="0">
                <a:latin typeface="Calibri" panose="020F0502020204030204" pitchFamily="34" charset="0"/>
              </a:rPr>
              <a:t>Wins</a:t>
            </a:r>
            <a:r>
              <a:rPr lang="en-US" sz="2400" cap="all" dirty="0" smtClean="0">
                <a:latin typeface="Calibri" panose="020F0502020204030204" pitchFamily="34" charset="0"/>
              </a:rPr>
              <a:t>”</a:t>
            </a:r>
            <a:br>
              <a:rPr lang="en-US" sz="2400" cap="all" dirty="0" smtClean="0">
                <a:latin typeface="Calibri" panose="020F0502020204030204" pitchFamily="34" charset="0"/>
              </a:rPr>
            </a:br>
            <a:r>
              <a:rPr lang="en-US" sz="2400" dirty="0" smtClean="0">
                <a:latin typeface="Calibri" panose="020F0502020204030204" pitchFamily="34" charset="0"/>
              </a:rPr>
              <a:t>Celebrate </a:t>
            </a:r>
            <a:r>
              <a:rPr lang="en-US" sz="2400" dirty="0">
                <a:latin typeface="Calibri" panose="020F0502020204030204" pitchFamily="34" charset="0"/>
              </a:rPr>
              <a:t>the victories together; making certain that everyone knows the joy of accomplishment together</a:t>
            </a:r>
            <a:r>
              <a:rPr lang="en-US" sz="2400" dirty="0" smtClean="0">
                <a:latin typeface="Calibri" panose="020F0502020204030204" pitchFamily="34" charset="0"/>
              </a:rPr>
              <a:t>.</a:t>
            </a:r>
            <a:endParaRPr lang="en-US" sz="2400" dirty="0">
              <a:latin typeface="Calibri" panose="020F0502020204030204" pitchFamily="34" charset="0"/>
            </a:endParaRPr>
          </a:p>
        </p:txBody>
      </p:sp>
      <p:sp>
        <p:nvSpPr>
          <p:cNvPr id="3" name="Title 1"/>
          <p:cNvSpPr txBox="1">
            <a:spLocks/>
          </p:cNvSpPr>
          <p:nvPr/>
        </p:nvSpPr>
        <p:spPr>
          <a:xfrm>
            <a:off x="762000" y="381000"/>
            <a:ext cx="7558880" cy="6858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200" b="1" smtClean="0">
                <a:solidFill>
                  <a:srgbClr val="C00000"/>
                </a:solidFill>
                <a:latin typeface="Aharoni" panose="02010803020104030203" pitchFamily="2" charset="-79"/>
                <a:cs typeface="Aharoni" panose="02010803020104030203" pitchFamily="2" charset="-79"/>
              </a:rPr>
              <a:t>Managing Change in the Local Church</a:t>
            </a:r>
            <a:endParaRPr lang="en-US" sz="3200" dirty="0">
              <a:solidFill>
                <a:srgbClr val="C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98177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762000" y="1524000"/>
            <a:ext cx="7696200" cy="4572000"/>
          </a:xfrm>
          <a:prstGeom prst="rect">
            <a:avLst/>
          </a:prstGeom>
        </p:spPr>
        <p:txBody>
          <a:bodyPr>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457200" indent="-457200">
              <a:buFont typeface="+mj-lt"/>
              <a:buAutoNum type="alphaUcPeriod" startAt="5"/>
            </a:pPr>
            <a:r>
              <a:rPr lang="en-US" sz="2200" dirty="0" smtClean="0">
                <a:latin typeface="Calibri" panose="020F0502020204030204" pitchFamily="34" charset="0"/>
              </a:rPr>
              <a:t> </a:t>
            </a:r>
            <a:r>
              <a:rPr lang="en-US" sz="2200" b="1" u="sng" cap="all" dirty="0" smtClean="0">
                <a:latin typeface="Calibri" panose="020F0502020204030204" pitchFamily="34" charset="0"/>
              </a:rPr>
              <a:t>Encouraging</a:t>
            </a:r>
            <a:r>
              <a:rPr lang="en-US" sz="2200" dirty="0" smtClean="0">
                <a:latin typeface="Calibri" panose="020F0502020204030204" pitchFamily="34" charset="0"/>
              </a:rPr>
              <a:t> </a:t>
            </a:r>
            <a:r>
              <a:rPr lang="en-US" sz="2200" dirty="0">
                <a:latin typeface="Calibri" panose="020F0502020204030204" pitchFamily="34" charset="0"/>
              </a:rPr>
              <a:t>the </a:t>
            </a:r>
            <a:r>
              <a:rPr lang="en-US" sz="2200" dirty="0" smtClean="0">
                <a:latin typeface="Calibri" panose="020F0502020204030204" pitchFamily="34" charset="0"/>
              </a:rPr>
              <a:t>Heart</a:t>
            </a:r>
            <a:br>
              <a:rPr lang="en-US" sz="2200" dirty="0" smtClean="0">
                <a:latin typeface="Calibri" panose="020F0502020204030204" pitchFamily="34" charset="0"/>
              </a:rPr>
            </a:br>
            <a:r>
              <a:rPr lang="en-US" sz="2200" dirty="0" smtClean="0">
                <a:latin typeface="Calibri" panose="020F0502020204030204" pitchFamily="34" charset="0"/>
              </a:rPr>
              <a:t> Let </a:t>
            </a:r>
            <a:r>
              <a:rPr lang="en-US" sz="2200" dirty="0">
                <a:latin typeface="Calibri" panose="020F0502020204030204" pitchFamily="34" charset="0"/>
              </a:rPr>
              <a:t>showing honor to others be your personal reward as a </a:t>
            </a:r>
            <a:r>
              <a:rPr lang="en-US" sz="2200" dirty="0" smtClean="0">
                <a:latin typeface="Calibri" panose="020F0502020204030204" pitchFamily="34" charset="0"/>
              </a:rPr>
              <a:t/>
            </a:r>
            <a:br>
              <a:rPr lang="en-US" sz="2200" dirty="0" smtClean="0">
                <a:latin typeface="Calibri" panose="020F0502020204030204" pitchFamily="34" charset="0"/>
              </a:rPr>
            </a:br>
            <a:r>
              <a:rPr lang="en-US" sz="2200" dirty="0" smtClean="0">
                <a:latin typeface="Calibri" panose="020F0502020204030204" pitchFamily="34" charset="0"/>
              </a:rPr>
              <a:t> leader—take </a:t>
            </a:r>
            <a:r>
              <a:rPr lang="en-US" sz="2200" dirty="0">
                <a:latin typeface="Calibri" panose="020F0502020204030204" pitchFamily="34" charset="0"/>
              </a:rPr>
              <a:t>great joy in what God has done through them!</a:t>
            </a:r>
          </a:p>
          <a:p>
            <a:pPr marL="777240" lvl="1" indent="-457200">
              <a:buFont typeface="+mj-lt"/>
              <a:buAutoNum type="arabicPeriod"/>
            </a:pPr>
            <a:r>
              <a:rPr lang="en-US" dirty="0">
                <a:latin typeface="Calibri" panose="020F0502020204030204" pitchFamily="34" charset="0"/>
              </a:rPr>
              <a:t> </a:t>
            </a:r>
            <a:r>
              <a:rPr lang="en-US" b="1" u="sng" cap="all" dirty="0">
                <a:latin typeface="Calibri" panose="020F0502020204030204" pitchFamily="34" charset="0"/>
              </a:rPr>
              <a:t>Recognizing</a:t>
            </a:r>
            <a:r>
              <a:rPr lang="en-US" dirty="0">
                <a:latin typeface="Calibri" panose="020F0502020204030204" pitchFamily="34" charset="0"/>
              </a:rPr>
              <a:t> Individual </a:t>
            </a:r>
            <a:r>
              <a:rPr lang="en-US" dirty="0" smtClean="0">
                <a:latin typeface="Calibri" panose="020F0502020204030204" pitchFamily="34" charset="0"/>
              </a:rPr>
              <a:t>Contributions</a:t>
            </a:r>
            <a:br>
              <a:rPr lang="en-US" dirty="0" smtClean="0">
                <a:latin typeface="Calibri" panose="020F0502020204030204" pitchFamily="34" charset="0"/>
              </a:rPr>
            </a:br>
            <a:r>
              <a:rPr lang="en-US" dirty="0" smtClean="0">
                <a:latin typeface="Calibri" panose="020F0502020204030204" pitchFamily="34" charset="0"/>
              </a:rPr>
              <a:t> </a:t>
            </a:r>
            <a:r>
              <a:rPr lang="en-US" sz="2200" dirty="0" smtClean="0">
                <a:latin typeface="Calibri" panose="020F0502020204030204" pitchFamily="34" charset="0"/>
              </a:rPr>
              <a:t>Celebrate </a:t>
            </a:r>
            <a:r>
              <a:rPr lang="en-US" sz="2200" dirty="0">
                <a:latin typeface="Calibri" panose="020F0502020204030204" pitchFamily="34" charset="0"/>
              </a:rPr>
              <a:t>every contribution made!  Make change </a:t>
            </a:r>
            <a:r>
              <a:rPr lang="en-US" sz="2200" dirty="0" smtClean="0">
                <a:latin typeface="Calibri" panose="020F0502020204030204" pitchFamily="34" charset="0"/>
              </a:rPr>
              <a:t/>
            </a:r>
            <a:br>
              <a:rPr lang="en-US" sz="2200" dirty="0" smtClean="0">
                <a:latin typeface="Calibri" panose="020F0502020204030204" pitchFamily="34" charset="0"/>
              </a:rPr>
            </a:br>
            <a:r>
              <a:rPr lang="en-US" sz="2200" dirty="0" smtClean="0">
                <a:latin typeface="Calibri" panose="020F0502020204030204" pitchFamily="34" charset="0"/>
              </a:rPr>
              <a:t> “</a:t>
            </a:r>
            <a:r>
              <a:rPr lang="en-US" sz="2200" dirty="0">
                <a:latin typeface="Calibri" panose="020F0502020204030204" pitchFamily="34" charset="0"/>
              </a:rPr>
              <a:t>user friendly.”  Make teamwork the model.</a:t>
            </a:r>
          </a:p>
          <a:p>
            <a:pPr marL="777240" lvl="1" indent="-457200">
              <a:buFont typeface="+mj-lt"/>
              <a:buAutoNum type="arabicPeriod"/>
            </a:pPr>
            <a:r>
              <a:rPr lang="en-US" dirty="0">
                <a:latin typeface="Calibri" panose="020F0502020204030204" pitchFamily="34" charset="0"/>
              </a:rPr>
              <a:t> </a:t>
            </a:r>
            <a:r>
              <a:rPr lang="en-US" b="1" u="sng" cap="all" dirty="0">
                <a:latin typeface="Calibri" panose="020F0502020204030204" pitchFamily="34" charset="0"/>
              </a:rPr>
              <a:t>Celebrating</a:t>
            </a:r>
            <a:r>
              <a:rPr lang="en-US" dirty="0">
                <a:latin typeface="Calibri" panose="020F0502020204030204" pitchFamily="34" charset="0"/>
              </a:rPr>
              <a:t> </a:t>
            </a:r>
            <a:r>
              <a:rPr lang="en-US" dirty="0" smtClean="0">
                <a:latin typeface="Calibri" panose="020F0502020204030204" pitchFamily="34" charset="0"/>
              </a:rPr>
              <a:t>Accomplishments</a:t>
            </a:r>
            <a:br>
              <a:rPr lang="en-US" dirty="0" smtClean="0">
                <a:latin typeface="Calibri" panose="020F0502020204030204" pitchFamily="34" charset="0"/>
              </a:rPr>
            </a:br>
            <a:r>
              <a:rPr lang="en-US" dirty="0" smtClean="0">
                <a:latin typeface="Calibri" panose="020F0502020204030204" pitchFamily="34" charset="0"/>
              </a:rPr>
              <a:t> </a:t>
            </a:r>
            <a:r>
              <a:rPr lang="en-US" sz="2200" dirty="0" smtClean="0">
                <a:latin typeface="Calibri" panose="020F0502020204030204" pitchFamily="34" charset="0"/>
              </a:rPr>
              <a:t>Visibility </a:t>
            </a:r>
            <a:r>
              <a:rPr lang="en-US" sz="2200" dirty="0">
                <a:latin typeface="Calibri" panose="020F0502020204030204" pitchFamily="34" charset="0"/>
              </a:rPr>
              <a:t>is the issue!  These changes are significant and </a:t>
            </a:r>
            <a:r>
              <a:rPr lang="en-US" sz="2200" dirty="0" smtClean="0">
                <a:latin typeface="Calibri" panose="020F0502020204030204" pitchFamily="34" charset="0"/>
              </a:rPr>
              <a:t/>
            </a:r>
            <a:br>
              <a:rPr lang="en-US" sz="2200" dirty="0" smtClean="0">
                <a:latin typeface="Calibri" panose="020F0502020204030204" pitchFamily="34" charset="0"/>
              </a:rPr>
            </a:br>
            <a:r>
              <a:rPr lang="en-US" sz="2200" dirty="0" smtClean="0">
                <a:latin typeface="Calibri" panose="020F0502020204030204" pitchFamily="34" charset="0"/>
              </a:rPr>
              <a:t> are </a:t>
            </a:r>
            <a:r>
              <a:rPr lang="en-US" sz="2200" dirty="0">
                <a:latin typeface="Calibri" panose="020F0502020204030204" pitchFamily="34" charset="0"/>
              </a:rPr>
              <a:t>making a difference in the Kingdom of God!  Celebrate </a:t>
            </a:r>
            <a:r>
              <a:rPr lang="en-US" sz="2200" dirty="0" smtClean="0">
                <a:latin typeface="Calibri" panose="020F0502020204030204" pitchFamily="34" charset="0"/>
              </a:rPr>
              <a:t/>
            </a:r>
            <a:br>
              <a:rPr lang="en-US" sz="2200" dirty="0" smtClean="0">
                <a:latin typeface="Calibri" panose="020F0502020204030204" pitchFamily="34" charset="0"/>
              </a:rPr>
            </a:br>
            <a:r>
              <a:rPr lang="en-US" sz="2200" dirty="0" smtClean="0">
                <a:latin typeface="Calibri" panose="020F0502020204030204" pitchFamily="34" charset="0"/>
              </a:rPr>
              <a:t> the </a:t>
            </a:r>
            <a:r>
              <a:rPr lang="en-US" sz="2200" dirty="0">
                <a:latin typeface="Calibri" panose="020F0502020204030204" pitchFamily="34" charset="0"/>
              </a:rPr>
              <a:t>small victories every time they occur and be </a:t>
            </a:r>
            <a:r>
              <a:rPr lang="en-US" sz="2200" dirty="0" smtClean="0">
                <a:latin typeface="Calibri" panose="020F0502020204030204" pitchFamily="34" charset="0"/>
              </a:rPr>
              <a:t/>
            </a:r>
            <a:br>
              <a:rPr lang="en-US" sz="2200" dirty="0" smtClean="0">
                <a:latin typeface="Calibri" panose="020F0502020204030204" pitchFamily="34" charset="0"/>
              </a:rPr>
            </a:br>
            <a:r>
              <a:rPr lang="en-US" sz="2200" dirty="0" smtClean="0">
                <a:latin typeface="Calibri" panose="020F0502020204030204" pitchFamily="34" charset="0"/>
              </a:rPr>
              <a:t> magnanimous </a:t>
            </a:r>
            <a:r>
              <a:rPr lang="en-US" sz="2200" dirty="0">
                <a:latin typeface="Calibri" panose="020F0502020204030204" pitchFamily="34" charset="0"/>
              </a:rPr>
              <a:t>in your praise at the celebration of large </a:t>
            </a:r>
            <a:r>
              <a:rPr lang="en-US" sz="2200" dirty="0" smtClean="0">
                <a:latin typeface="Calibri" panose="020F0502020204030204" pitchFamily="34" charset="0"/>
              </a:rPr>
              <a:t/>
            </a:r>
            <a:br>
              <a:rPr lang="en-US" sz="2200" dirty="0" smtClean="0">
                <a:latin typeface="Calibri" panose="020F0502020204030204" pitchFamily="34" charset="0"/>
              </a:rPr>
            </a:br>
            <a:r>
              <a:rPr lang="en-US" sz="2200" dirty="0" smtClean="0">
                <a:latin typeface="Calibri" panose="020F0502020204030204" pitchFamily="34" charset="0"/>
              </a:rPr>
              <a:t> victories </a:t>
            </a:r>
            <a:r>
              <a:rPr lang="en-US" sz="2200" dirty="0">
                <a:latin typeface="Calibri" panose="020F0502020204030204" pitchFamily="34" charset="0"/>
              </a:rPr>
              <a:t>and accomplishments</a:t>
            </a:r>
            <a:r>
              <a:rPr lang="en-US" sz="2200" dirty="0" smtClean="0">
                <a:latin typeface="Calibri" panose="020F0502020204030204" pitchFamily="34" charset="0"/>
              </a:rPr>
              <a:t>.</a:t>
            </a:r>
            <a:endParaRPr lang="en-US" sz="2200" dirty="0">
              <a:latin typeface="Calibri" panose="020F0502020204030204" pitchFamily="34" charset="0"/>
            </a:endParaRPr>
          </a:p>
        </p:txBody>
      </p:sp>
      <p:sp>
        <p:nvSpPr>
          <p:cNvPr id="3" name="Title 1"/>
          <p:cNvSpPr txBox="1">
            <a:spLocks/>
          </p:cNvSpPr>
          <p:nvPr/>
        </p:nvSpPr>
        <p:spPr>
          <a:xfrm>
            <a:off x="762000" y="381000"/>
            <a:ext cx="7558880" cy="6858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200" b="1" smtClean="0">
                <a:solidFill>
                  <a:srgbClr val="C00000"/>
                </a:solidFill>
                <a:latin typeface="Aharoni" panose="02010803020104030203" pitchFamily="2" charset="-79"/>
                <a:cs typeface="Aharoni" panose="02010803020104030203" pitchFamily="2" charset="-79"/>
              </a:rPr>
              <a:t>Managing Change in the Local Church</a:t>
            </a:r>
            <a:endParaRPr lang="en-US" sz="3200" dirty="0">
              <a:solidFill>
                <a:srgbClr val="C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79213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762000" y="1524000"/>
            <a:ext cx="7696200" cy="4572000"/>
          </a:xfrm>
          <a:prstGeom prst="rect">
            <a:avLst/>
          </a:prstGeom>
        </p:spPr>
        <p:txBody>
          <a:bodyPr>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514350" indent="-514350">
              <a:buFont typeface="+mj-lt"/>
              <a:buAutoNum type="romanUcPeriod" startAt="4"/>
            </a:pPr>
            <a:r>
              <a:rPr lang="en-US" dirty="0" smtClean="0">
                <a:latin typeface="Calibri" panose="020F0502020204030204" pitchFamily="34" charset="0"/>
              </a:rPr>
              <a:t>Obstacles </a:t>
            </a:r>
            <a:r>
              <a:rPr lang="en-US" dirty="0">
                <a:latin typeface="Calibri" panose="020F0502020204030204" pitchFamily="34" charset="0"/>
              </a:rPr>
              <a:t>to Change</a:t>
            </a:r>
          </a:p>
          <a:p>
            <a:pPr marL="777240" lvl="1" indent="-457200">
              <a:buFont typeface="+mj-lt"/>
              <a:buAutoNum type="alphaUcPeriod"/>
            </a:pPr>
            <a:r>
              <a:rPr lang="en-US" sz="2400" dirty="0">
                <a:latin typeface="Calibri" panose="020F0502020204030204" pitchFamily="34" charset="0"/>
              </a:rPr>
              <a:t> </a:t>
            </a:r>
            <a:r>
              <a:rPr lang="en-US" sz="2400" b="1" u="sng" cap="all" dirty="0">
                <a:latin typeface="Calibri" panose="020F0502020204030204" pitchFamily="34" charset="0"/>
              </a:rPr>
              <a:t>Risk</a:t>
            </a:r>
            <a:r>
              <a:rPr lang="en-US" sz="2400" dirty="0">
                <a:latin typeface="Calibri" panose="020F0502020204030204" pitchFamily="34" charset="0"/>
              </a:rPr>
              <a:t> Required for Change</a:t>
            </a:r>
          </a:p>
          <a:p>
            <a:pPr marL="777240" lvl="1" indent="-457200">
              <a:buFont typeface="+mj-lt"/>
              <a:buAutoNum type="alphaUcPeriod"/>
            </a:pPr>
            <a:r>
              <a:rPr lang="en-US" sz="2400" dirty="0">
                <a:latin typeface="Calibri" panose="020F0502020204030204" pitchFamily="34" charset="0"/>
              </a:rPr>
              <a:t> </a:t>
            </a:r>
            <a:r>
              <a:rPr lang="en-US" sz="2400" b="1" u="sng" cap="all" dirty="0">
                <a:latin typeface="Calibri" panose="020F0502020204030204" pitchFamily="34" charset="0"/>
              </a:rPr>
              <a:t>Uncertainty</a:t>
            </a:r>
            <a:r>
              <a:rPr lang="en-US" sz="2400" dirty="0">
                <a:latin typeface="Calibri" panose="020F0502020204030204" pitchFamily="34" charset="0"/>
              </a:rPr>
              <a:t> Created by Change</a:t>
            </a:r>
          </a:p>
          <a:p>
            <a:pPr marL="777240" lvl="1" indent="-457200">
              <a:buFont typeface="+mj-lt"/>
              <a:buAutoNum type="alphaUcPeriod"/>
            </a:pPr>
            <a:r>
              <a:rPr lang="en-US" sz="2400" dirty="0">
                <a:latin typeface="Calibri" panose="020F0502020204030204" pitchFamily="34" charset="0"/>
              </a:rPr>
              <a:t> Natural </a:t>
            </a:r>
            <a:r>
              <a:rPr lang="en-US" sz="2400" b="1" u="sng" cap="all" dirty="0">
                <a:latin typeface="Calibri" panose="020F0502020204030204" pitchFamily="34" charset="0"/>
              </a:rPr>
              <a:t>Diffusion</a:t>
            </a:r>
            <a:r>
              <a:rPr lang="en-US" sz="2400" dirty="0">
                <a:latin typeface="Calibri" panose="020F0502020204030204" pitchFamily="34" charset="0"/>
              </a:rPr>
              <a:t> of Commitment to Change</a:t>
            </a:r>
          </a:p>
          <a:p>
            <a:pPr marL="777240" lvl="1" indent="-457200">
              <a:buFont typeface="+mj-lt"/>
              <a:buAutoNum type="alphaUcPeriod"/>
            </a:pPr>
            <a:r>
              <a:rPr lang="en-US" sz="2400" dirty="0" smtClean="0">
                <a:latin typeface="Calibri" panose="020F0502020204030204" pitchFamily="34" charset="0"/>
              </a:rPr>
              <a:t> </a:t>
            </a:r>
            <a:r>
              <a:rPr lang="en-US" sz="2400" b="1" u="sng" cap="all" dirty="0" smtClean="0">
                <a:latin typeface="Calibri" panose="020F0502020204030204" pitchFamily="34" charset="0"/>
              </a:rPr>
              <a:t>Stress</a:t>
            </a:r>
            <a:r>
              <a:rPr lang="en-US" sz="2400" dirty="0" smtClean="0">
                <a:latin typeface="Calibri" panose="020F0502020204030204" pitchFamily="34" charset="0"/>
              </a:rPr>
              <a:t> Involved in Change</a:t>
            </a:r>
          </a:p>
          <a:p>
            <a:pPr marL="320040" lvl="1" indent="0">
              <a:buNone/>
            </a:pPr>
            <a:endParaRPr lang="en-US" sz="2400" dirty="0" smtClean="0">
              <a:latin typeface="Calibri" panose="020F0502020204030204" pitchFamily="34" charset="0"/>
            </a:endParaRPr>
          </a:p>
          <a:p>
            <a:pPr marL="514350" indent="-514350">
              <a:buFont typeface="+mj-lt"/>
              <a:buAutoNum type="romanUcPeriod" startAt="5"/>
            </a:pPr>
            <a:r>
              <a:rPr lang="en-US" dirty="0">
                <a:latin typeface="Calibri" panose="020F0502020204030204" pitchFamily="34" charset="0"/>
              </a:rPr>
              <a:t> Realistic Strategy of Change for Our Church</a:t>
            </a:r>
          </a:p>
          <a:p>
            <a:pPr marL="777240" lvl="1" indent="-457200">
              <a:buFont typeface="+mj-lt"/>
              <a:buAutoNum type="alphaUcPeriod"/>
            </a:pPr>
            <a:r>
              <a:rPr lang="en-US" sz="2400" dirty="0" smtClean="0">
                <a:latin typeface="Calibri" panose="020F0502020204030204" pitchFamily="34" charset="0"/>
              </a:rPr>
              <a:t>A </a:t>
            </a:r>
            <a:r>
              <a:rPr lang="en-US" sz="2400" dirty="0">
                <a:latin typeface="Calibri" panose="020F0502020204030204" pitchFamily="34" charset="0"/>
              </a:rPr>
              <a:t>new perception of our value and contribution </a:t>
            </a:r>
            <a:r>
              <a:rPr lang="en-US" sz="2400" dirty="0" smtClean="0">
                <a:latin typeface="Calibri" panose="020F0502020204030204" pitchFamily="34" charset="0"/>
              </a:rPr>
              <a:t/>
            </a:r>
            <a:br>
              <a:rPr lang="en-US" sz="2400" dirty="0" smtClean="0">
                <a:latin typeface="Calibri" panose="020F0502020204030204" pitchFamily="34" charset="0"/>
              </a:rPr>
            </a:br>
            <a:r>
              <a:rPr lang="en-US" sz="2400" dirty="0" smtClean="0">
                <a:latin typeface="Calibri" panose="020F0502020204030204" pitchFamily="34" charset="0"/>
              </a:rPr>
              <a:t>can bring </a:t>
            </a:r>
            <a:r>
              <a:rPr lang="en-US" sz="2400" dirty="0">
                <a:latin typeface="Calibri" panose="020F0502020204030204" pitchFamily="34" charset="0"/>
              </a:rPr>
              <a:t>renewal.</a:t>
            </a:r>
            <a:r>
              <a:rPr lang="en-US" sz="2400" cap="all" dirty="0">
                <a:latin typeface="Calibri" panose="020F0502020204030204" pitchFamily="34" charset="0"/>
              </a:rPr>
              <a:t> </a:t>
            </a:r>
            <a:br>
              <a:rPr lang="en-US" sz="2400" cap="all" dirty="0">
                <a:latin typeface="Calibri" panose="020F0502020204030204" pitchFamily="34" charset="0"/>
              </a:rPr>
            </a:br>
            <a:r>
              <a:rPr lang="en-US" sz="2400" dirty="0">
                <a:latin typeface="Calibri" panose="020F0502020204030204" pitchFamily="34" charset="0"/>
              </a:rPr>
              <a:t>It is time for </a:t>
            </a:r>
            <a:r>
              <a:rPr lang="en-US" sz="2400" b="1" u="sng" cap="all" dirty="0">
                <a:latin typeface="Calibri" panose="020F0502020204030204" pitchFamily="34" charset="0"/>
              </a:rPr>
              <a:t>revival</a:t>
            </a:r>
            <a:r>
              <a:rPr lang="en-US" sz="2400" dirty="0" smtClean="0">
                <a:latin typeface="Calibri" panose="020F0502020204030204" pitchFamily="34" charset="0"/>
              </a:rPr>
              <a:t>.</a:t>
            </a:r>
            <a:endParaRPr lang="en-US" sz="2400" dirty="0">
              <a:latin typeface="Calibri" panose="020F0502020204030204" pitchFamily="34" charset="0"/>
            </a:endParaRPr>
          </a:p>
        </p:txBody>
      </p:sp>
      <p:sp>
        <p:nvSpPr>
          <p:cNvPr id="3" name="Title 1"/>
          <p:cNvSpPr txBox="1">
            <a:spLocks/>
          </p:cNvSpPr>
          <p:nvPr/>
        </p:nvSpPr>
        <p:spPr>
          <a:xfrm>
            <a:off x="762000" y="381000"/>
            <a:ext cx="7558880" cy="6858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200" b="1" smtClean="0">
                <a:solidFill>
                  <a:srgbClr val="C00000"/>
                </a:solidFill>
                <a:latin typeface="Aharoni" panose="02010803020104030203" pitchFamily="2" charset="-79"/>
                <a:cs typeface="Aharoni" panose="02010803020104030203" pitchFamily="2" charset="-79"/>
              </a:rPr>
              <a:t>Managing Change in the Local Church</a:t>
            </a:r>
            <a:endParaRPr lang="en-US" sz="3200" dirty="0">
              <a:solidFill>
                <a:srgbClr val="C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249236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762000" y="1524000"/>
            <a:ext cx="7696200" cy="4572000"/>
          </a:xfrm>
          <a:prstGeom prst="rect">
            <a:avLst/>
          </a:prstGeom>
        </p:spPr>
        <p:txBody>
          <a:bodyPr>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457200" indent="-457200">
              <a:buFont typeface="+mj-lt"/>
              <a:buAutoNum type="alphaUcPeriod" startAt="2"/>
            </a:pPr>
            <a:r>
              <a:rPr lang="en-US" dirty="0">
                <a:latin typeface="Calibri" panose="020F0502020204030204" pitchFamily="34" charset="0"/>
              </a:rPr>
              <a:t> </a:t>
            </a:r>
            <a:r>
              <a:rPr lang="en-US" b="1" u="sng" cap="all" dirty="0">
                <a:latin typeface="Calibri" panose="020F0502020204030204" pitchFamily="34" charset="0"/>
              </a:rPr>
              <a:t>Mistakes</a:t>
            </a:r>
            <a:r>
              <a:rPr lang="en-US" cap="all" dirty="0">
                <a:latin typeface="Calibri" panose="020F0502020204030204" pitchFamily="34" charset="0"/>
              </a:rPr>
              <a:t> </a:t>
            </a:r>
            <a:r>
              <a:rPr lang="en-US" dirty="0">
                <a:latin typeface="Calibri" panose="020F0502020204030204" pitchFamily="34" charset="0"/>
              </a:rPr>
              <a:t>are opportunities for learning.</a:t>
            </a:r>
            <a:br>
              <a:rPr lang="en-US" dirty="0">
                <a:latin typeface="Calibri" panose="020F0502020204030204" pitchFamily="34" charset="0"/>
              </a:rPr>
            </a:br>
            <a:r>
              <a:rPr lang="en-US" dirty="0" smtClean="0">
                <a:latin typeface="Calibri" panose="020F0502020204030204" pitchFamily="34" charset="0"/>
              </a:rPr>
              <a:t> </a:t>
            </a:r>
            <a:r>
              <a:rPr lang="en-US" b="1" u="sng" cap="all" dirty="0" smtClean="0">
                <a:latin typeface="Calibri" panose="020F0502020204030204" pitchFamily="34" charset="0"/>
              </a:rPr>
              <a:t>Seize </a:t>
            </a:r>
            <a:r>
              <a:rPr lang="en-US" dirty="0" smtClean="0">
                <a:latin typeface="Calibri" panose="020F0502020204030204" pitchFamily="34" charset="0"/>
              </a:rPr>
              <a:t>them.</a:t>
            </a:r>
          </a:p>
          <a:p>
            <a:pPr marL="457200" indent="-457200">
              <a:buFont typeface="+mj-lt"/>
              <a:buAutoNum type="alphaUcPeriod" startAt="2"/>
            </a:pPr>
            <a:r>
              <a:rPr lang="en-US" dirty="0" smtClean="0">
                <a:latin typeface="Calibri" panose="020F0502020204030204" pitchFamily="34" charset="0"/>
              </a:rPr>
              <a:t> Fear </a:t>
            </a:r>
            <a:r>
              <a:rPr lang="en-US" dirty="0">
                <a:latin typeface="Calibri" panose="020F0502020204030204" pitchFamily="34" charset="0"/>
              </a:rPr>
              <a:t>can mobilize your resources and stimulate your </a:t>
            </a:r>
            <a:r>
              <a:rPr lang="en-US" dirty="0" smtClean="0">
                <a:latin typeface="Calibri" panose="020F0502020204030204" pitchFamily="34" charset="0"/>
              </a:rPr>
              <a:t/>
            </a:r>
            <a:br>
              <a:rPr lang="en-US" dirty="0" smtClean="0">
                <a:latin typeface="Calibri" panose="020F0502020204030204" pitchFamily="34" charset="0"/>
              </a:rPr>
            </a:br>
            <a:r>
              <a:rPr lang="en-US" dirty="0" smtClean="0">
                <a:latin typeface="Calibri" panose="020F0502020204030204" pitchFamily="34" charset="0"/>
              </a:rPr>
              <a:t> performance</a:t>
            </a:r>
            <a:r>
              <a:rPr lang="en-US" dirty="0">
                <a:latin typeface="Calibri" panose="020F0502020204030204" pitchFamily="34" charset="0"/>
              </a:rPr>
              <a:t>. Use it </a:t>
            </a:r>
            <a:r>
              <a:rPr lang="en-US" b="1" u="sng" cap="all" dirty="0" smtClean="0">
                <a:latin typeface="Calibri" panose="020F0502020204030204" pitchFamily="34" charset="0"/>
              </a:rPr>
              <a:t>effectively</a:t>
            </a:r>
            <a:r>
              <a:rPr lang="en-US" dirty="0" smtClean="0">
                <a:latin typeface="Calibri" panose="020F0502020204030204" pitchFamily="34" charset="0"/>
              </a:rPr>
              <a:t>.</a:t>
            </a:r>
          </a:p>
          <a:p>
            <a:pPr marL="457200" indent="-457200">
              <a:buFont typeface="+mj-lt"/>
              <a:buAutoNum type="alphaUcPeriod" startAt="2"/>
            </a:pPr>
            <a:r>
              <a:rPr lang="en-US" dirty="0" smtClean="0">
                <a:latin typeface="Calibri" panose="020F0502020204030204" pitchFamily="34" charset="0"/>
              </a:rPr>
              <a:t> </a:t>
            </a:r>
            <a:r>
              <a:rPr lang="en-US" b="1" u="sng" cap="all" dirty="0" smtClean="0">
                <a:latin typeface="Calibri" panose="020F0502020204030204" pitchFamily="34" charset="0"/>
              </a:rPr>
              <a:t>Anger</a:t>
            </a:r>
            <a:r>
              <a:rPr lang="en-US" dirty="0" smtClean="0">
                <a:latin typeface="Calibri" panose="020F0502020204030204" pitchFamily="34" charset="0"/>
              </a:rPr>
              <a:t> </a:t>
            </a:r>
            <a:r>
              <a:rPr lang="en-US" dirty="0">
                <a:latin typeface="Calibri" panose="020F0502020204030204" pitchFamily="34" charset="0"/>
              </a:rPr>
              <a:t>is a great teacher about us and our behavior. </a:t>
            </a:r>
            <a:br>
              <a:rPr lang="en-US" dirty="0">
                <a:latin typeface="Calibri" panose="020F0502020204030204" pitchFamily="34" charset="0"/>
              </a:rPr>
            </a:br>
            <a:r>
              <a:rPr lang="en-US" dirty="0" smtClean="0">
                <a:latin typeface="Calibri" panose="020F0502020204030204" pitchFamily="34" charset="0"/>
              </a:rPr>
              <a:t> Learn </a:t>
            </a:r>
            <a:r>
              <a:rPr lang="en-US" dirty="0">
                <a:latin typeface="Calibri" panose="020F0502020204030204" pitchFamily="34" charset="0"/>
              </a:rPr>
              <a:t>from it.</a:t>
            </a:r>
          </a:p>
          <a:p>
            <a:pPr marL="0" indent="0">
              <a:buNone/>
            </a:pPr>
            <a:r>
              <a:rPr lang="en-US" dirty="0">
                <a:latin typeface="Calibri" panose="020F0502020204030204" pitchFamily="34" charset="0"/>
              </a:rPr>
              <a:t> </a:t>
            </a:r>
          </a:p>
          <a:p>
            <a:pPr marL="0" indent="0">
              <a:buNone/>
            </a:pPr>
            <a:endParaRPr lang="en-US" dirty="0">
              <a:latin typeface="Calibri" panose="020F0502020204030204" pitchFamily="34" charset="0"/>
            </a:endParaRPr>
          </a:p>
        </p:txBody>
      </p:sp>
      <p:sp>
        <p:nvSpPr>
          <p:cNvPr id="3" name="Title 1"/>
          <p:cNvSpPr txBox="1">
            <a:spLocks/>
          </p:cNvSpPr>
          <p:nvPr/>
        </p:nvSpPr>
        <p:spPr>
          <a:xfrm>
            <a:off x="762000" y="381000"/>
            <a:ext cx="7558880" cy="6858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200" b="1" smtClean="0">
                <a:solidFill>
                  <a:srgbClr val="C00000"/>
                </a:solidFill>
                <a:latin typeface="Aharoni" panose="02010803020104030203" pitchFamily="2" charset="-79"/>
                <a:cs typeface="Aharoni" panose="02010803020104030203" pitchFamily="2" charset="-79"/>
              </a:rPr>
              <a:t>Managing Change in the Local Church</a:t>
            </a:r>
            <a:endParaRPr lang="en-US" sz="3200" dirty="0">
              <a:solidFill>
                <a:srgbClr val="C00000"/>
              </a:solidFill>
              <a:latin typeface="Aharoni" panose="02010803020104030203" pitchFamily="2" charset="-79"/>
              <a:cs typeface="Aharoni" panose="02010803020104030203" pitchFamily="2" charset="-79"/>
            </a:endParaRPr>
          </a:p>
        </p:txBody>
      </p:sp>
      <p:pic>
        <p:nvPicPr>
          <p:cNvPr id="10243" name="Picture 3" descr="C:\Users\jjames\AppData\Local\Microsoft\Windows\Temporary Internet Files\Content.IE5\HXAPPJAW\MP90038532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3962400"/>
            <a:ext cx="2667000" cy="1905000"/>
          </a:xfrm>
          <a:prstGeom prst="rect">
            <a:avLst/>
          </a:prstGeom>
          <a:noFill/>
          <a:ln w="28575">
            <a:solidFill>
              <a:srgbClr val="970707"/>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688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762000" y="1524000"/>
            <a:ext cx="7696200" cy="4572000"/>
          </a:xfrm>
          <a:prstGeom prst="rect">
            <a:avLst/>
          </a:prstGeom>
        </p:spPr>
        <p:txBody>
          <a:bodyPr>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457200" indent="-457200">
              <a:buFont typeface="+mj-lt"/>
              <a:buAutoNum type="alphaUcPeriod" startAt="5"/>
            </a:pPr>
            <a:r>
              <a:rPr lang="en-US" dirty="0">
                <a:latin typeface="Calibri" panose="020F0502020204030204" pitchFamily="34" charset="0"/>
              </a:rPr>
              <a:t> </a:t>
            </a:r>
            <a:r>
              <a:rPr lang="en-US" b="1" u="sng" cap="all" dirty="0">
                <a:latin typeface="Calibri" panose="020F0502020204030204" pitchFamily="34" charset="0"/>
              </a:rPr>
              <a:t>Determination</a:t>
            </a:r>
            <a:r>
              <a:rPr lang="en-US" dirty="0">
                <a:latin typeface="Calibri" panose="020F0502020204030204" pitchFamily="34" charset="0"/>
              </a:rPr>
              <a:t> (stubbornness) for ego is destructive, </a:t>
            </a:r>
            <a:r>
              <a:rPr lang="en-US" dirty="0" smtClean="0">
                <a:latin typeface="Calibri" panose="020F0502020204030204" pitchFamily="34" charset="0"/>
              </a:rPr>
              <a:t/>
            </a:r>
            <a:br>
              <a:rPr lang="en-US" dirty="0" smtClean="0">
                <a:latin typeface="Calibri" panose="020F0502020204030204" pitchFamily="34" charset="0"/>
              </a:rPr>
            </a:br>
            <a:r>
              <a:rPr lang="en-US" dirty="0" smtClean="0">
                <a:latin typeface="Calibri" panose="020F0502020204030204" pitchFamily="34" charset="0"/>
              </a:rPr>
              <a:t> but </a:t>
            </a:r>
            <a:r>
              <a:rPr lang="en-US" dirty="0">
                <a:latin typeface="Calibri" panose="020F0502020204030204" pitchFamily="34" charset="0"/>
              </a:rPr>
              <a:t>for right causes it is a powerful ally.  </a:t>
            </a:r>
            <a:r>
              <a:rPr lang="en-US" dirty="0" smtClean="0">
                <a:latin typeface="Calibri" panose="020F0502020204030204" pitchFamily="34" charset="0"/>
              </a:rPr>
              <a:t/>
            </a:r>
            <a:br>
              <a:rPr lang="en-US" dirty="0" smtClean="0">
                <a:latin typeface="Calibri" panose="020F0502020204030204" pitchFamily="34" charset="0"/>
              </a:rPr>
            </a:br>
            <a:r>
              <a:rPr lang="en-US" dirty="0" smtClean="0">
                <a:latin typeface="Calibri" panose="020F0502020204030204" pitchFamily="34" charset="0"/>
              </a:rPr>
              <a:t> Stand </a:t>
            </a:r>
            <a:r>
              <a:rPr lang="en-US" dirty="0">
                <a:latin typeface="Calibri" panose="020F0502020204030204" pitchFamily="34" charset="0"/>
              </a:rPr>
              <a:t>for the right things, but not for your own </a:t>
            </a:r>
            <a:r>
              <a:rPr lang="en-US" dirty="0" smtClean="0">
                <a:latin typeface="Calibri" panose="020F0502020204030204" pitchFamily="34" charset="0"/>
              </a:rPr>
              <a:t>ego.</a:t>
            </a:r>
          </a:p>
          <a:p>
            <a:pPr marL="457200" indent="-457200">
              <a:buFont typeface="+mj-lt"/>
              <a:buAutoNum type="alphaUcPeriod" startAt="5"/>
            </a:pPr>
            <a:r>
              <a:rPr lang="en-US" dirty="0">
                <a:latin typeface="Calibri" panose="020F0502020204030204" pitchFamily="34" charset="0"/>
              </a:rPr>
              <a:t> </a:t>
            </a:r>
            <a:r>
              <a:rPr lang="en-US" b="1" u="sng" cap="all" dirty="0">
                <a:latin typeface="Calibri" panose="020F0502020204030204" pitchFamily="34" charset="0"/>
              </a:rPr>
              <a:t>Failure</a:t>
            </a:r>
            <a:r>
              <a:rPr lang="en-US" cap="all" dirty="0">
                <a:latin typeface="Calibri" panose="020F0502020204030204" pitchFamily="34" charset="0"/>
              </a:rPr>
              <a:t> </a:t>
            </a:r>
            <a:r>
              <a:rPr lang="en-US" dirty="0">
                <a:latin typeface="Calibri" panose="020F0502020204030204" pitchFamily="34" charset="0"/>
              </a:rPr>
              <a:t>can stimulate important learning about what it </a:t>
            </a:r>
            <a:r>
              <a:rPr lang="en-US" dirty="0" smtClean="0">
                <a:latin typeface="Calibri" panose="020F0502020204030204" pitchFamily="34" charset="0"/>
              </a:rPr>
              <a:t/>
            </a:r>
            <a:br>
              <a:rPr lang="en-US" dirty="0" smtClean="0">
                <a:latin typeface="Calibri" panose="020F0502020204030204" pitchFamily="34" charset="0"/>
              </a:rPr>
            </a:br>
            <a:r>
              <a:rPr lang="en-US" dirty="0" smtClean="0">
                <a:latin typeface="Calibri" panose="020F0502020204030204" pitchFamily="34" charset="0"/>
              </a:rPr>
              <a:t> takes </a:t>
            </a:r>
            <a:r>
              <a:rPr lang="en-US" dirty="0">
                <a:latin typeface="Calibri" panose="020F0502020204030204" pitchFamily="34" charset="0"/>
              </a:rPr>
              <a:t>to be successful.</a:t>
            </a:r>
            <a:r>
              <a:rPr lang="en-US" cap="all" dirty="0">
                <a:latin typeface="Calibri" panose="020F0502020204030204" pitchFamily="34" charset="0"/>
              </a:rPr>
              <a:t/>
            </a:r>
            <a:br>
              <a:rPr lang="en-US" cap="all" dirty="0">
                <a:latin typeface="Calibri" panose="020F0502020204030204" pitchFamily="34" charset="0"/>
              </a:rPr>
            </a:br>
            <a:r>
              <a:rPr lang="en-US" cap="all" dirty="0" smtClean="0">
                <a:latin typeface="Calibri" panose="020F0502020204030204" pitchFamily="34" charset="0"/>
              </a:rPr>
              <a:t> </a:t>
            </a:r>
            <a:r>
              <a:rPr lang="en-US" dirty="0" smtClean="0">
                <a:latin typeface="Calibri" panose="020F0502020204030204" pitchFamily="34" charset="0"/>
              </a:rPr>
              <a:t>Handle </a:t>
            </a:r>
            <a:r>
              <a:rPr lang="en-US" dirty="0">
                <a:latin typeface="Calibri" panose="020F0502020204030204" pitchFamily="34" charset="0"/>
              </a:rPr>
              <a:t>your “</a:t>
            </a:r>
            <a:r>
              <a:rPr lang="en-US" b="1" u="sng" cap="all" dirty="0">
                <a:latin typeface="Calibri" panose="020F0502020204030204" pitchFamily="34" charset="0"/>
              </a:rPr>
              <a:t>endings</a:t>
            </a:r>
            <a:r>
              <a:rPr lang="en-US" dirty="0">
                <a:latin typeface="Calibri" panose="020F0502020204030204" pitchFamily="34" charset="0"/>
              </a:rPr>
              <a:t>” correctly to transform them </a:t>
            </a:r>
            <a:r>
              <a:rPr lang="en-US" dirty="0" smtClean="0">
                <a:latin typeface="Calibri" panose="020F0502020204030204" pitchFamily="34" charset="0"/>
              </a:rPr>
              <a:t/>
            </a:r>
            <a:br>
              <a:rPr lang="en-US" dirty="0" smtClean="0">
                <a:latin typeface="Calibri" panose="020F0502020204030204" pitchFamily="34" charset="0"/>
              </a:rPr>
            </a:br>
            <a:r>
              <a:rPr lang="en-US" dirty="0" smtClean="0">
                <a:latin typeface="Calibri" panose="020F0502020204030204" pitchFamily="34" charset="0"/>
              </a:rPr>
              <a:t> into </a:t>
            </a:r>
            <a:r>
              <a:rPr lang="en-US" dirty="0">
                <a:latin typeface="Calibri" panose="020F0502020204030204" pitchFamily="34" charset="0"/>
              </a:rPr>
              <a:t>beginnings. </a:t>
            </a:r>
          </a:p>
        </p:txBody>
      </p:sp>
      <p:sp>
        <p:nvSpPr>
          <p:cNvPr id="3" name="Title 1"/>
          <p:cNvSpPr txBox="1">
            <a:spLocks/>
          </p:cNvSpPr>
          <p:nvPr/>
        </p:nvSpPr>
        <p:spPr>
          <a:xfrm>
            <a:off x="762000" y="381000"/>
            <a:ext cx="7558880" cy="6858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200" b="1" smtClean="0">
                <a:solidFill>
                  <a:srgbClr val="C00000"/>
                </a:solidFill>
                <a:latin typeface="Aharoni" panose="02010803020104030203" pitchFamily="2" charset="-79"/>
                <a:cs typeface="Aharoni" panose="02010803020104030203" pitchFamily="2" charset="-79"/>
              </a:rPr>
              <a:t>Managing Change in the Local Church</a:t>
            </a:r>
            <a:endParaRPr lang="en-US" sz="3200" dirty="0">
              <a:solidFill>
                <a:srgbClr val="C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73328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762000" y="1524000"/>
            <a:ext cx="7696200" cy="4572000"/>
          </a:xfrm>
          <a:prstGeom prst="rect">
            <a:avLst/>
          </a:prstGeom>
        </p:spPr>
        <p:txBody>
          <a:bodyPr>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buNone/>
            </a:pPr>
            <a:r>
              <a:rPr lang="en-US" sz="3200" dirty="0" smtClean="0">
                <a:solidFill>
                  <a:srgbClr val="C00000"/>
                </a:solidFill>
                <a:latin typeface="Aharoni" panose="02010803020104030203" pitchFamily="2" charset="-79"/>
                <a:cs typeface="Aharoni" panose="02010803020104030203" pitchFamily="2" charset="-79"/>
              </a:rPr>
              <a:t>Small Group Exercise</a:t>
            </a:r>
          </a:p>
          <a:p>
            <a:pPr lvl="1"/>
            <a:endParaRPr lang="en-US" dirty="0">
              <a:solidFill>
                <a:srgbClr val="C00000"/>
              </a:solidFill>
              <a:latin typeface="Calibri" panose="020F0502020204030204" pitchFamily="34" charset="0"/>
              <a:cs typeface="Aharoni" panose="02010803020104030203" pitchFamily="2" charset="-79"/>
            </a:endParaRPr>
          </a:p>
          <a:p>
            <a:pPr lvl="1"/>
            <a:r>
              <a:rPr lang="en-US" sz="2400" b="1" dirty="0" smtClean="0">
                <a:solidFill>
                  <a:schemeClr val="tx1"/>
                </a:solidFill>
                <a:latin typeface="Calibri" panose="020F0502020204030204" pitchFamily="34" charset="0"/>
                <a:cs typeface="Aharoni" panose="02010803020104030203" pitchFamily="2" charset="-79"/>
              </a:rPr>
              <a:t>How can we encourage change?</a:t>
            </a:r>
          </a:p>
          <a:p>
            <a:pPr lvl="1"/>
            <a:r>
              <a:rPr lang="en-US" sz="2400" b="1" dirty="0" smtClean="0">
                <a:solidFill>
                  <a:schemeClr val="tx1"/>
                </a:solidFill>
                <a:latin typeface="Calibri" panose="020F0502020204030204" pitchFamily="34" charset="0"/>
                <a:cs typeface="Aharoni" panose="02010803020104030203" pitchFamily="2" charset="-79"/>
              </a:rPr>
              <a:t>How may we free our leaders to experiment </a:t>
            </a:r>
            <a:br>
              <a:rPr lang="en-US" sz="2400" b="1" dirty="0" smtClean="0">
                <a:solidFill>
                  <a:schemeClr val="tx1"/>
                </a:solidFill>
                <a:latin typeface="Calibri" panose="020F0502020204030204" pitchFamily="34" charset="0"/>
                <a:cs typeface="Aharoni" panose="02010803020104030203" pitchFamily="2" charset="-79"/>
              </a:rPr>
            </a:br>
            <a:r>
              <a:rPr lang="en-US" sz="2400" b="1" dirty="0" smtClean="0">
                <a:solidFill>
                  <a:schemeClr val="tx1"/>
                </a:solidFill>
                <a:latin typeface="Calibri" panose="020F0502020204030204" pitchFamily="34" charset="0"/>
                <a:cs typeface="Aharoni" panose="02010803020104030203" pitchFamily="2" charset="-79"/>
              </a:rPr>
              <a:t>with new methods?</a:t>
            </a:r>
          </a:p>
          <a:p>
            <a:pPr lvl="1"/>
            <a:r>
              <a:rPr lang="en-US" sz="2400" b="1" dirty="0" smtClean="0">
                <a:solidFill>
                  <a:schemeClr val="tx1"/>
                </a:solidFill>
                <a:latin typeface="Calibri" panose="020F0502020204030204" pitchFamily="34" charset="0"/>
                <a:cs typeface="Aharoni" panose="02010803020104030203" pitchFamily="2" charset="-79"/>
              </a:rPr>
              <a:t>When people become uneasy with change, </a:t>
            </a:r>
            <a:br>
              <a:rPr lang="en-US" sz="2400" b="1" dirty="0" smtClean="0">
                <a:solidFill>
                  <a:schemeClr val="tx1"/>
                </a:solidFill>
                <a:latin typeface="Calibri" panose="020F0502020204030204" pitchFamily="34" charset="0"/>
                <a:cs typeface="Aharoni" panose="02010803020104030203" pitchFamily="2" charset="-79"/>
              </a:rPr>
            </a:br>
            <a:r>
              <a:rPr lang="en-US" sz="2400" b="1" dirty="0" smtClean="0">
                <a:solidFill>
                  <a:schemeClr val="tx1"/>
                </a:solidFill>
                <a:latin typeface="Calibri" panose="020F0502020204030204" pitchFamily="34" charset="0"/>
                <a:cs typeface="Aharoni" panose="02010803020104030203" pitchFamily="2" charset="-79"/>
              </a:rPr>
              <a:t>how can we reassure them?</a:t>
            </a:r>
            <a:endParaRPr lang="en-US" sz="2400" b="1" dirty="0">
              <a:solidFill>
                <a:schemeClr val="tx1"/>
              </a:solidFill>
              <a:latin typeface="Calibri" panose="020F0502020204030204" pitchFamily="34" charset="0"/>
              <a:cs typeface="Aharoni" panose="02010803020104030203" pitchFamily="2" charset="-79"/>
            </a:endParaRPr>
          </a:p>
        </p:txBody>
      </p:sp>
      <p:sp>
        <p:nvSpPr>
          <p:cNvPr id="3" name="Title 1"/>
          <p:cNvSpPr txBox="1">
            <a:spLocks/>
          </p:cNvSpPr>
          <p:nvPr/>
        </p:nvSpPr>
        <p:spPr>
          <a:xfrm>
            <a:off x="762000" y="381000"/>
            <a:ext cx="7558880" cy="6858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200" b="1" smtClean="0">
                <a:solidFill>
                  <a:srgbClr val="C00000"/>
                </a:solidFill>
                <a:latin typeface="Aharoni" panose="02010803020104030203" pitchFamily="2" charset="-79"/>
                <a:cs typeface="Aharoni" panose="02010803020104030203" pitchFamily="2" charset="-79"/>
              </a:rPr>
              <a:t>Managing Change in the Local Church</a:t>
            </a:r>
            <a:endParaRPr lang="en-US" sz="3200" dirty="0">
              <a:solidFill>
                <a:srgbClr val="C00000"/>
              </a:solidFill>
              <a:latin typeface="Aharoni" panose="02010803020104030203" pitchFamily="2" charset="-79"/>
              <a:cs typeface="Aharoni" panose="02010803020104030203" pitchFamily="2" charset="-79"/>
            </a:endParaRPr>
          </a:p>
        </p:txBody>
      </p:sp>
      <p:pic>
        <p:nvPicPr>
          <p:cNvPr id="4" name="Picture 2" descr="D:\jjames\Pictures\iStock Pictures\iStock_000009017483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49393">
            <a:off x="5847902" y="4742389"/>
            <a:ext cx="2545824" cy="1694613"/>
          </a:xfrm>
          <a:prstGeom prst="rect">
            <a:avLst/>
          </a:prstGeom>
          <a:solidFill>
            <a:srgbClr val="FFFFFF">
              <a:shade val="85000"/>
            </a:srgbClr>
          </a:solidFill>
          <a:ln w="190500" cap="sq">
            <a:solidFill>
              <a:srgbClr val="FFFFFF"/>
            </a:solidFill>
            <a:miter lim="800000"/>
          </a:ln>
          <a:effectLst>
            <a:outerShdw blurRad="50800" dist="38100" dir="18900000" algn="bl" rotWithShape="0">
              <a:prstClr val="black">
                <a:alpha val="40000"/>
              </a:prst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4091453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762000" y="1524000"/>
            <a:ext cx="7696200" cy="4572000"/>
          </a:xfrm>
          <a:prstGeom prst="rect">
            <a:avLst/>
          </a:prstGeom>
        </p:spPr>
        <p:txBody>
          <a:bodyPr>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buNone/>
            </a:pPr>
            <a:r>
              <a:rPr lang="en-US" sz="3200" dirty="0" smtClean="0">
                <a:solidFill>
                  <a:srgbClr val="C00000"/>
                </a:solidFill>
                <a:latin typeface="Aharoni" panose="02010803020104030203" pitchFamily="2" charset="-79"/>
                <a:cs typeface="Aharoni" panose="02010803020104030203" pitchFamily="2" charset="-79"/>
              </a:rPr>
              <a:t>Action Planning/Reporting</a:t>
            </a:r>
            <a:endParaRPr lang="en-US" sz="3200" dirty="0">
              <a:solidFill>
                <a:srgbClr val="C00000"/>
              </a:solidFill>
              <a:latin typeface="Aharoni" panose="02010803020104030203" pitchFamily="2" charset="-79"/>
              <a:cs typeface="Aharoni" panose="02010803020104030203" pitchFamily="2" charset="-79"/>
            </a:endParaRPr>
          </a:p>
          <a:p>
            <a:pPr lvl="1"/>
            <a:endParaRPr lang="en-US" dirty="0">
              <a:solidFill>
                <a:srgbClr val="C00000"/>
              </a:solidFill>
              <a:latin typeface="Calibri" panose="020F0502020204030204" pitchFamily="34" charset="0"/>
              <a:cs typeface="Aharoni" panose="02010803020104030203" pitchFamily="2" charset="-79"/>
            </a:endParaRPr>
          </a:p>
          <a:p>
            <a:pPr marL="0" indent="0">
              <a:buNone/>
            </a:pPr>
            <a:r>
              <a:rPr lang="en-US" dirty="0" smtClean="0">
                <a:solidFill>
                  <a:schemeClr val="tx1"/>
                </a:solidFill>
                <a:latin typeface="Calibri" panose="020F0502020204030204" pitchFamily="34" charset="0"/>
                <a:cs typeface="Aharoni" panose="02010803020104030203" pitchFamily="2" charset="-79"/>
              </a:rPr>
              <a:t>The homework assignment for this module is:</a:t>
            </a:r>
          </a:p>
          <a:p>
            <a:pPr lvl="1"/>
            <a:r>
              <a:rPr lang="en-US" sz="2400" b="1" dirty="0" smtClean="0">
                <a:solidFill>
                  <a:schemeClr val="tx1"/>
                </a:solidFill>
                <a:latin typeface="Calibri" panose="020F0502020204030204" pitchFamily="34" charset="0"/>
                <a:cs typeface="Aharoni" panose="02010803020104030203" pitchFamily="2" charset="-79"/>
              </a:rPr>
              <a:t>Select an area of church life, such as leadership development, outreach, discipleship or stewardship, age group ministries.</a:t>
            </a:r>
          </a:p>
          <a:p>
            <a:pPr lvl="1"/>
            <a:r>
              <a:rPr lang="en-US" sz="2400" b="1" dirty="0" smtClean="0">
                <a:solidFill>
                  <a:schemeClr val="tx1"/>
                </a:solidFill>
                <a:latin typeface="Calibri" panose="020F0502020204030204" pitchFamily="34" charset="0"/>
                <a:cs typeface="Aharoni" panose="02010803020104030203" pitchFamily="2" charset="-79"/>
              </a:rPr>
              <a:t>What area would benefit most from change?</a:t>
            </a:r>
          </a:p>
          <a:p>
            <a:pPr lvl="1"/>
            <a:r>
              <a:rPr lang="en-US" sz="2400" b="1" dirty="0" smtClean="0">
                <a:solidFill>
                  <a:schemeClr val="tx1"/>
                </a:solidFill>
                <a:latin typeface="Calibri" panose="020F0502020204030204" pitchFamily="34" charset="0"/>
                <a:cs typeface="Aharoni" panose="02010803020104030203" pitchFamily="2" charset="-79"/>
              </a:rPr>
              <a:t>What changes would you be willing to try?</a:t>
            </a:r>
          </a:p>
          <a:p>
            <a:pPr marL="0" indent="0">
              <a:buNone/>
            </a:pPr>
            <a:r>
              <a:rPr lang="en-US" sz="2200" dirty="0" smtClean="0">
                <a:solidFill>
                  <a:schemeClr val="tx1"/>
                </a:solidFill>
                <a:latin typeface="Calibri" panose="020F0502020204030204" pitchFamily="34" charset="0"/>
                <a:cs typeface="Aharoni" panose="02010803020104030203" pitchFamily="2" charset="-79"/>
              </a:rPr>
              <a:t>(Do not discuss the problems. Focus on possible solutions.)</a:t>
            </a:r>
            <a:endParaRPr lang="en-US" sz="2200" dirty="0">
              <a:latin typeface="Calibri" panose="020F0502020204030204" pitchFamily="34" charset="0"/>
            </a:endParaRPr>
          </a:p>
        </p:txBody>
      </p:sp>
      <p:sp>
        <p:nvSpPr>
          <p:cNvPr id="3" name="Title 1"/>
          <p:cNvSpPr txBox="1">
            <a:spLocks/>
          </p:cNvSpPr>
          <p:nvPr/>
        </p:nvSpPr>
        <p:spPr>
          <a:xfrm>
            <a:off x="762000" y="381000"/>
            <a:ext cx="7558880" cy="6858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200" b="1" smtClean="0">
                <a:solidFill>
                  <a:srgbClr val="C00000"/>
                </a:solidFill>
                <a:latin typeface="Aharoni" panose="02010803020104030203" pitchFamily="2" charset="-79"/>
                <a:cs typeface="Aharoni" panose="02010803020104030203" pitchFamily="2" charset="-79"/>
              </a:rPr>
              <a:t>Managing Change in the Local Church</a:t>
            </a:r>
            <a:endParaRPr lang="en-US" sz="3200" dirty="0">
              <a:solidFill>
                <a:srgbClr val="C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390056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762000" y="1524000"/>
            <a:ext cx="7696200" cy="4572000"/>
          </a:xfrm>
          <a:prstGeom prst="rect">
            <a:avLst/>
          </a:prstGeom>
        </p:spPr>
        <p:txBody>
          <a:bodyPr>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buNone/>
            </a:pPr>
            <a:r>
              <a:rPr lang="en-US" sz="3500" dirty="0" smtClean="0">
                <a:latin typeface="Calibri" panose="020F0502020204030204" pitchFamily="34" charset="0"/>
              </a:rPr>
              <a:t>Thank you for participating in this program from </a:t>
            </a:r>
            <a:r>
              <a:rPr lang="en-US" sz="3500" dirty="0">
                <a:latin typeface="Calibri" panose="020F0502020204030204" pitchFamily="34" charset="0"/>
              </a:rPr>
              <a:t>Evangelism </a:t>
            </a:r>
            <a:r>
              <a:rPr lang="en-US" sz="3500" dirty="0" smtClean="0">
                <a:latin typeface="Calibri" panose="020F0502020204030204" pitchFamily="34" charset="0"/>
              </a:rPr>
              <a:t>Ministries’ </a:t>
            </a:r>
            <a:r>
              <a:rPr lang="en-US" sz="3500" dirty="0">
                <a:latin typeface="Calibri" panose="020F0502020204030204" pitchFamily="34" charset="0"/>
              </a:rPr>
              <a:t>Vibrant </a:t>
            </a:r>
            <a:r>
              <a:rPr lang="en-US" sz="3500" dirty="0" smtClean="0">
                <a:latin typeface="Calibri" panose="020F0502020204030204" pitchFamily="34" charset="0"/>
              </a:rPr>
              <a:t>Church Renewal.</a:t>
            </a:r>
          </a:p>
          <a:p>
            <a:pPr marL="0" indent="0" algn="ctr">
              <a:buNone/>
            </a:pPr>
            <a:endParaRPr lang="en-US" sz="3500" dirty="0">
              <a:latin typeface="Calibri" panose="020F0502020204030204" pitchFamily="34" charset="0"/>
            </a:endParaRPr>
          </a:p>
          <a:p>
            <a:pPr marL="0" indent="0" algn="ctr">
              <a:buNone/>
            </a:pPr>
            <a:r>
              <a:rPr lang="en-US" sz="3500" dirty="0" smtClean="0">
                <a:latin typeface="Calibri" panose="020F0502020204030204" pitchFamily="34" charset="0"/>
              </a:rPr>
              <a:t>For more information, find us online at </a:t>
            </a:r>
            <a:r>
              <a:rPr lang="en-US" sz="3500" dirty="0" smtClean="0">
                <a:latin typeface="Calibri" panose="020F0502020204030204" pitchFamily="34" charset="0"/>
                <a:hlinkClick r:id="rId2"/>
              </a:rPr>
              <a:t>www.usacanadaregion.org</a:t>
            </a:r>
            <a:r>
              <a:rPr lang="en-US" sz="3500" dirty="0" smtClean="0">
                <a:latin typeface="Calibri" panose="020F0502020204030204" pitchFamily="34" charset="0"/>
              </a:rPr>
              <a:t> or email us at </a:t>
            </a:r>
            <a:r>
              <a:rPr lang="en-US" sz="3500" dirty="0" smtClean="0">
                <a:latin typeface="Calibri" panose="020F0502020204030204" pitchFamily="34" charset="0"/>
                <a:hlinkClick r:id="rId3"/>
              </a:rPr>
              <a:t>VibrantChurch@nazarene.org</a:t>
            </a:r>
            <a:r>
              <a:rPr lang="en-US" sz="3500" dirty="0" smtClean="0">
                <a:latin typeface="Calibri" panose="020F0502020204030204" pitchFamily="34" charset="0"/>
              </a:rPr>
              <a:t>. </a:t>
            </a:r>
            <a:endParaRPr lang="en-US" sz="3500" dirty="0">
              <a:latin typeface="Calibri" panose="020F0502020204030204" pitchFamily="34" charset="0"/>
            </a:endParaRPr>
          </a:p>
          <a:p>
            <a:pPr marL="0" indent="0">
              <a:buNone/>
            </a:pPr>
            <a:r>
              <a:rPr lang="en-US" dirty="0" smtClean="0">
                <a:latin typeface="Calibri" panose="020F0502020204030204" pitchFamily="34" charset="0"/>
              </a:rPr>
              <a:t> </a:t>
            </a:r>
            <a:endParaRPr lang="en-US" dirty="0">
              <a:latin typeface="Calibri" panose="020F0502020204030204" pitchFamily="34" charset="0"/>
            </a:endParaRPr>
          </a:p>
        </p:txBody>
      </p:sp>
      <p:sp>
        <p:nvSpPr>
          <p:cNvPr id="3" name="Title 1"/>
          <p:cNvSpPr txBox="1">
            <a:spLocks/>
          </p:cNvSpPr>
          <p:nvPr/>
        </p:nvSpPr>
        <p:spPr>
          <a:xfrm>
            <a:off x="762000" y="381000"/>
            <a:ext cx="7558880" cy="6858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200" b="1" smtClean="0">
                <a:solidFill>
                  <a:srgbClr val="C00000"/>
                </a:solidFill>
                <a:latin typeface="Aharoni" panose="02010803020104030203" pitchFamily="2" charset="-79"/>
                <a:cs typeface="Aharoni" panose="02010803020104030203" pitchFamily="2" charset="-79"/>
              </a:rPr>
              <a:t>Managing Change in the Local Church</a:t>
            </a:r>
            <a:endParaRPr lang="en-US" sz="3200" dirty="0">
              <a:solidFill>
                <a:srgbClr val="C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221562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558880" cy="685800"/>
          </a:xfrm>
        </p:spPr>
        <p:txBody>
          <a:bodyPr>
            <a:normAutofit/>
          </a:bodyPr>
          <a:lstStyle/>
          <a:p>
            <a:pPr lvl="0" algn="l"/>
            <a:r>
              <a:rPr kumimoji="0" lang="en-US" altLang="en-US" sz="3200" b="1" i="0" u="none" strike="noStrike" cap="none" normalizeH="0" baseline="0" dirty="0" smtClean="0">
                <a:ln>
                  <a:noFill/>
                </a:ln>
                <a:solidFill>
                  <a:srgbClr val="C00000"/>
                </a:solidFill>
                <a:effectLst/>
                <a:latin typeface="Aharoni" panose="02010803020104030203" pitchFamily="2" charset="-79"/>
                <a:cs typeface="Aharoni" panose="02010803020104030203" pitchFamily="2" charset="-79"/>
              </a:rPr>
              <a:t>Managing Change in the Local Church</a:t>
            </a:r>
            <a:endParaRPr lang="en-US" sz="3200" dirty="0">
              <a:solidFill>
                <a:srgbClr val="C00000"/>
              </a:solidFill>
              <a:latin typeface="Aharoni" panose="02010803020104030203" pitchFamily="2" charset="-79"/>
              <a:cs typeface="Aharoni" panose="02010803020104030203" pitchFamily="2" charset="-79"/>
            </a:endParaRPr>
          </a:p>
        </p:txBody>
      </p:sp>
      <p:sp>
        <p:nvSpPr>
          <p:cNvPr id="4" name="Folded Corner 3"/>
          <p:cNvSpPr/>
          <p:nvPr/>
        </p:nvSpPr>
        <p:spPr>
          <a:xfrm>
            <a:off x="533400" y="1447800"/>
            <a:ext cx="8192602" cy="4191001"/>
          </a:xfrm>
          <a:prstGeom prst="foldedCorner">
            <a:avLst>
              <a:gd name="adj" fmla="val 23344"/>
            </a:avLst>
          </a:prstGeom>
          <a:solidFill>
            <a:srgbClr val="C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33400" y="1582342"/>
            <a:ext cx="8040202" cy="3785652"/>
          </a:xfrm>
          <a:prstGeom prst="rect">
            <a:avLst/>
          </a:prstGeom>
        </p:spPr>
        <p:txBody>
          <a:bodyPr wrap="square">
            <a:spAutoFit/>
          </a:bodyPr>
          <a:lstStyle/>
          <a:p>
            <a:r>
              <a:rPr lang="en-US" sz="2400" i="1" dirty="0">
                <a:solidFill>
                  <a:schemeClr val="bg1"/>
                </a:solidFill>
              </a:rPr>
              <a:t>The purpose of this module is to:</a:t>
            </a:r>
            <a:endParaRPr lang="en-US" sz="2400" dirty="0">
              <a:solidFill>
                <a:schemeClr val="bg1"/>
              </a:solidFill>
            </a:endParaRPr>
          </a:p>
          <a:p>
            <a:pPr lvl="1"/>
            <a:r>
              <a:rPr lang="en-US" sz="2400" b="1" i="1" dirty="0">
                <a:solidFill>
                  <a:schemeClr val="bg1"/>
                </a:solidFill>
              </a:rPr>
              <a:t>Encourage participants to see themselves </a:t>
            </a:r>
            <a:r>
              <a:rPr lang="en-US" sz="2400" b="1" i="1" dirty="0" smtClean="0">
                <a:solidFill>
                  <a:schemeClr val="bg1"/>
                </a:solidFill>
              </a:rPr>
              <a:t> as </a:t>
            </a:r>
            <a:r>
              <a:rPr lang="en-US" sz="2400" b="1" i="1" dirty="0">
                <a:solidFill>
                  <a:schemeClr val="bg1"/>
                </a:solidFill>
              </a:rPr>
              <a:t>change agents God will use</a:t>
            </a:r>
            <a:r>
              <a:rPr lang="en-US" sz="2400" b="1" i="1" dirty="0" smtClean="0">
                <a:solidFill>
                  <a:schemeClr val="bg1"/>
                </a:solidFill>
              </a:rPr>
              <a:t>.</a:t>
            </a:r>
          </a:p>
          <a:p>
            <a:pPr lvl="1"/>
            <a:endParaRPr lang="en-US" sz="2400" b="1" i="1" dirty="0">
              <a:solidFill>
                <a:schemeClr val="bg1"/>
              </a:solidFill>
            </a:endParaRPr>
          </a:p>
          <a:p>
            <a:r>
              <a:rPr lang="en-US" sz="2400" i="1" dirty="0" smtClean="0">
                <a:solidFill>
                  <a:schemeClr val="bg1"/>
                </a:solidFill>
              </a:rPr>
              <a:t>The objectives for this module are:</a:t>
            </a:r>
            <a:endParaRPr lang="en-US" sz="2400" dirty="0" smtClean="0">
              <a:solidFill>
                <a:schemeClr val="bg1"/>
              </a:solidFill>
            </a:endParaRPr>
          </a:p>
          <a:p>
            <a:pPr marL="800100" lvl="1" indent="-342900">
              <a:buFont typeface="Arial" panose="020B0604020202020204" pitchFamily="34" charset="0"/>
              <a:buChar char="•"/>
            </a:pPr>
            <a:r>
              <a:rPr lang="en-US" sz="2400" b="1" dirty="0" smtClean="0">
                <a:solidFill>
                  <a:schemeClr val="bg1"/>
                </a:solidFill>
              </a:rPr>
              <a:t>To identify the need for change and opportunity </a:t>
            </a:r>
            <a:br>
              <a:rPr lang="en-US" sz="2400" b="1" dirty="0" smtClean="0">
                <a:solidFill>
                  <a:schemeClr val="bg1"/>
                </a:solidFill>
              </a:rPr>
            </a:br>
            <a:r>
              <a:rPr lang="en-US" sz="2400" b="1" dirty="0" smtClean="0">
                <a:solidFill>
                  <a:schemeClr val="bg1"/>
                </a:solidFill>
              </a:rPr>
              <a:t>for change;</a:t>
            </a:r>
            <a:endParaRPr lang="en-US" sz="2400" dirty="0" smtClean="0">
              <a:solidFill>
                <a:schemeClr val="bg1"/>
              </a:solidFill>
            </a:endParaRPr>
          </a:p>
          <a:p>
            <a:pPr marL="800100" lvl="1" indent="-342900">
              <a:buFont typeface="Arial" panose="020B0604020202020204" pitchFamily="34" charset="0"/>
              <a:buChar char="•"/>
            </a:pPr>
            <a:r>
              <a:rPr lang="en-US" sz="2400" b="1" dirty="0" smtClean="0">
                <a:solidFill>
                  <a:schemeClr val="bg1"/>
                </a:solidFill>
              </a:rPr>
              <a:t>To recognize the characteristics of a change agent;</a:t>
            </a:r>
            <a:endParaRPr lang="en-US" sz="2400" dirty="0" smtClean="0">
              <a:solidFill>
                <a:schemeClr val="bg1"/>
              </a:solidFill>
            </a:endParaRPr>
          </a:p>
          <a:p>
            <a:pPr marL="800100" lvl="1" indent="-342900">
              <a:buFont typeface="Arial" panose="020B0604020202020204" pitchFamily="34" charset="0"/>
              <a:buChar char="•"/>
            </a:pPr>
            <a:r>
              <a:rPr lang="en-US" sz="2400" b="1" dirty="0" smtClean="0">
                <a:solidFill>
                  <a:schemeClr val="bg1"/>
                </a:solidFill>
              </a:rPr>
              <a:t>To develop action plans for handling change in </a:t>
            </a:r>
            <a:br>
              <a:rPr lang="en-US" sz="2400" b="1" dirty="0" smtClean="0">
                <a:solidFill>
                  <a:schemeClr val="bg1"/>
                </a:solidFill>
              </a:rPr>
            </a:br>
            <a:r>
              <a:rPr lang="en-US" sz="2400" b="1" dirty="0" smtClean="0">
                <a:solidFill>
                  <a:schemeClr val="bg1"/>
                </a:solidFill>
              </a:rPr>
              <a:t>the future. </a:t>
            </a:r>
            <a:r>
              <a:rPr lang="en-US" dirty="0"/>
              <a:t> </a:t>
            </a:r>
          </a:p>
        </p:txBody>
      </p:sp>
    </p:spTree>
    <p:extLst>
      <p:ext uri="{BB962C8B-B14F-4D97-AF65-F5344CB8AC3E}">
        <p14:creationId xmlns:p14="http://schemas.microsoft.com/office/powerpoint/2010/main" val="2004635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381000" y="1143000"/>
            <a:ext cx="8153400" cy="4648200"/>
          </a:xfrm>
          <a:prstGeom prst="roundRect">
            <a:avLst>
              <a:gd name="adj" fmla="val 16667"/>
            </a:avLst>
          </a:prstGeom>
          <a:solidFill>
            <a:srgbClr val="C00000"/>
          </a:solidFill>
          <a:ln w="9525" algn="in">
            <a:round/>
            <a:headEnd/>
            <a:tailEnd/>
          </a:ln>
          <a:effectLst/>
          <a:scene3d>
            <a:camera prst="legacyObliqueBottomRight"/>
            <a:lightRig rig="legacyFlat3" dir="b"/>
          </a:scene3d>
          <a:sp3d extrusionH="430200" prstMaterial="legacyMatte">
            <a:bevelT w="13500" h="13500" prst="angle"/>
            <a:bevelB w="13500" h="13500" prst="angle"/>
            <a:extrusionClr>
              <a:srgbClr val="C00000"/>
            </a:extrusionClr>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flatTx/>
          </a:bodyPr>
          <a:lstStyle/>
          <a:p>
            <a:endParaRPr lang="en-US"/>
          </a:p>
        </p:txBody>
      </p:sp>
      <p:sp>
        <p:nvSpPr>
          <p:cNvPr id="2" name="Content Placeholder 2"/>
          <p:cNvSpPr txBox="1">
            <a:spLocks/>
          </p:cNvSpPr>
          <p:nvPr/>
        </p:nvSpPr>
        <p:spPr>
          <a:xfrm>
            <a:off x="762000" y="1219200"/>
            <a:ext cx="7696200" cy="4572000"/>
          </a:xfrm>
          <a:prstGeom prst="rect">
            <a:avLst/>
          </a:prstGeom>
        </p:spPr>
        <p:txBody>
          <a:bodyPr>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buNone/>
            </a:pPr>
            <a:r>
              <a:rPr lang="en-US" sz="1500" dirty="0" smtClean="0">
                <a:solidFill>
                  <a:schemeClr val="bg1"/>
                </a:solidFill>
                <a:latin typeface="Calibri" panose="020F0502020204030204" pitchFamily="34" charset="0"/>
              </a:rPr>
              <a:t> </a:t>
            </a:r>
            <a:r>
              <a:rPr lang="en-US" sz="1500" b="1" dirty="0">
                <a:solidFill>
                  <a:schemeClr val="bg1"/>
                </a:solidFill>
                <a:latin typeface="Calibri" panose="020F0502020204030204" pitchFamily="34" charset="0"/>
              </a:rPr>
              <a:t>Peter Drucker recently said: </a:t>
            </a:r>
            <a:endParaRPr lang="en-US" sz="1500" dirty="0">
              <a:solidFill>
                <a:schemeClr val="bg1"/>
              </a:solidFill>
              <a:latin typeface="Calibri" panose="020F0502020204030204" pitchFamily="34" charset="0"/>
            </a:endParaRPr>
          </a:p>
          <a:p>
            <a:pPr marL="0" indent="0">
              <a:buNone/>
            </a:pPr>
            <a:r>
              <a:rPr lang="en-US" sz="1500" i="1" dirty="0">
                <a:solidFill>
                  <a:schemeClr val="bg1"/>
                </a:solidFill>
                <a:latin typeface="Calibri" panose="020F0502020204030204" pitchFamily="34" charset="0"/>
              </a:rPr>
              <a:t>“We are witnessing what may be the death of the large… organization… The great flagships… have basically outlived their usefulness.  There is very little flexibility in large organizations and very little creativity… There are some tasks for which you need bigness, yes, but in a society with institutions of only one size—and it’s a large size—in a time of transition and change, something vital is lacking: the ability to experiment: </a:t>
            </a:r>
            <a:r>
              <a:rPr lang="en-US" sz="1500" b="1" i="1" dirty="0">
                <a:solidFill>
                  <a:schemeClr val="bg1"/>
                </a:solidFill>
                <a:latin typeface="Calibri" panose="020F0502020204030204" pitchFamily="34" charset="0"/>
              </a:rPr>
              <a:t>the ability to fail without disastrous consequences, the ability to adjust to the present reality!”</a:t>
            </a:r>
            <a:endParaRPr lang="en-US" sz="500" dirty="0">
              <a:solidFill>
                <a:schemeClr val="bg1"/>
              </a:solidFill>
              <a:latin typeface="Calibri" panose="020F0502020204030204" pitchFamily="34" charset="0"/>
            </a:endParaRPr>
          </a:p>
          <a:p>
            <a:pPr marL="0" indent="0">
              <a:buNone/>
            </a:pPr>
            <a:r>
              <a:rPr lang="en-US" sz="500" b="1" i="1" dirty="0">
                <a:solidFill>
                  <a:schemeClr val="bg1"/>
                </a:solidFill>
                <a:latin typeface="Calibri" panose="020F0502020204030204" pitchFamily="34" charset="0"/>
              </a:rPr>
              <a:t> </a:t>
            </a:r>
            <a:endParaRPr lang="en-US" sz="500" dirty="0">
              <a:solidFill>
                <a:schemeClr val="bg1"/>
              </a:solidFill>
              <a:latin typeface="Calibri" panose="020F0502020204030204" pitchFamily="34" charset="0"/>
            </a:endParaRPr>
          </a:p>
          <a:p>
            <a:pPr marL="0" indent="0">
              <a:buNone/>
            </a:pPr>
            <a:r>
              <a:rPr lang="en-US" sz="1500" i="1" dirty="0">
                <a:solidFill>
                  <a:schemeClr val="bg1"/>
                </a:solidFill>
                <a:latin typeface="Calibri" panose="020F0502020204030204" pitchFamily="34" charset="0"/>
              </a:rPr>
              <a:t>“Elephants don’t do well in very </a:t>
            </a:r>
            <a:r>
              <a:rPr lang="en-US" sz="1500" i="1" dirty="0" smtClean="0">
                <a:solidFill>
                  <a:schemeClr val="bg1"/>
                </a:solidFill>
                <a:latin typeface="Calibri" panose="020F0502020204030204" pitchFamily="34" charset="0"/>
              </a:rPr>
              <a:t>confined </a:t>
            </a:r>
            <a:r>
              <a:rPr lang="en-US" sz="1500" i="1" dirty="0">
                <a:solidFill>
                  <a:schemeClr val="bg1"/>
                </a:solidFill>
                <a:latin typeface="Calibri" panose="020F0502020204030204" pitchFamily="34" charset="0"/>
              </a:rPr>
              <a:t>spaces.  Their ability to wiggle through a hole in the wall is non-existent.  You would be much better off a mouse. There are no greater failures than our present business school graduates, outside of a very limited financial sphere.  The graduates of Harvard Business School are abysmal failures because Harvard Business School assumes that the “Melting Pot” theory of homogenous America is true.  While in reality, we are the most diversified country in the world.”</a:t>
            </a:r>
            <a:endParaRPr lang="en-US" sz="500" dirty="0">
              <a:solidFill>
                <a:schemeClr val="bg1"/>
              </a:solidFill>
              <a:latin typeface="Calibri" panose="020F0502020204030204" pitchFamily="34" charset="0"/>
            </a:endParaRPr>
          </a:p>
          <a:p>
            <a:pPr marL="0" indent="0">
              <a:buNone/>
            </a:pPr>
            <a:r>
              <a:rPr lang="en-US" sz="500" i="1" dirty="0">
                <a:solidFill>
                  <a:schemeClr val="bg1"/>
                </a:solidFill>
                <a:latin typeface="Calibri" panose="020F0502020204030204" pitchFamily="34" charset="0"/>
              </a:rPr>
              <a:t> </a:t>
            </a:r>
            <a:endParaRPr lang="en-US" sz="500" dirty="0">
              <a:solidFill>
                <a:schemeClr val="bg1"/>
              </a:solidFill>
              <a:latin typeface="Calibri" panose="020F0502020204030204" pitchFamily="34" charset="0"/>
            </a:endParaRPr>
          </a:p>
          <a:p>
            <a:pPr marL="0" indent="0">
              <a:buNone/>
            </a:pPr>
            <a:r>
              <a:rPr lang="en-US" sz="1500" dirty="0">
                <a:solidFill>
                  <a:schemeClr val="bg1"/>
                </a:solidFill>
                <a:latin typeface="Calibri" panose="020F0502020204030204" pitchFamily="34" charset="0"/>
              </a:rPr>
              <a:t>Traditional structures are changing in society.  But often the church is the very last organization to change.  And when change comes, we are usually dragged kicking and screaming into a position still not quite in touch with our society.  Change is difficult for us and if we are to manage the changes that are thrust upon us, we will need to maintain a strong commitment to seeing things as Christ sees them rather than seeing them as we have always seen them. </a:t>
            </a:r>
          </a:p>
        </p:txBody>
      </p:sp>
      <p:sp>
        <p:nvSpPr>
          <p:cNvPr id="3" name="Title 1"/>
          <p:cNvSpPr txBox="1">
            <a:spLocks/>
          </p:cNvSpPr>
          <p:nvPr/>
        </p:nvSpPr>
        <p:spPr>
          <a:xfrm>
            <a:off x="762000" y="381000"/>
            <a:ext cx="7558880" cy="6858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200" b="1" smtClean="0">
                <a:solidFill>
                  <a:srgbClr val="C00000"/>
                </a:solidFill>
                <a:latin typeface="Aharoni" panose="02010803020104030203" pitchFamily="2" charset="-79"/>
                <a:cs typeface="Aharoni" panose="02010803020104030203" pitchFamily="2" charset="-79"/>
              </a:rPr>
              <a:t>Managing Change in the Local Church</a:t>
            </a:r>
            <a:endParaRPr lang="en-US" sz="3200" dirty="0">
              <a:solidFill>
                <a:srgbClr val="C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245568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24000"/>
            <a:ext cx="7543800" cy="4572000"/>
          </a:xfrm>
        </p:spPr>
        <p:txBody>
          <a:bodyPr>
            <a:noAutofit/>
          </a:bodyPr>
          <a:lstStyle/>
          <a:p>
            <a:pPr marL="457200" indent="-457200">
              <a:buFont typeface="+mj-lt"/>
              <a:buAutoNum type="alphaUcPeriod"/>
            </a:pPr>
            <a:r>
              <a:rPr lang="en-US" sz="2000" cap="all" dirty="0" smtClean="0">
                <a:latin typeface="Calibri" panose="020F0502020204030204" pitchFamily="34" charset="0"/>
              </a:rPr>
              <a:t> </a:t>
            </a:r>
            <a:r>
              <a:rPr lang="en-US" sz="2000" b="1" u="sng" cap="all" dirty="0" smtClean="0">
                <a:latin typeface="Calibri" panose="020F0502020204030204" pitchFamily="34" charset="0"/>
              </a:rPr>
              <a:t>Internal</a:t>
            </a:r>
            <a:r>
              <a:rPr lang="en-US" sz="2000" dirty="0" smtClean="0">
                <a:latin typeface="Calibri" panose="020F0502020204030204" pitchFamily="34" charset="0"/>
              </a:rPr>
              <a:t> </a:t>
            </a:r>
            <a:r>
              <a:rPr lang="en-US" sz="2000" dirty="0">
                <a:latin typeface="Calibri" panose="020F0502020204030204" pitchFamily="34" charset="0"/>
              </a:rPr>
              <a:t>Ingredients: </a:t>
            </a:r>
            <a:r>
              <a:rPr lang="en-US" sz="2000" b="1" u="sng" cap="all" dirty="0">
                <a:latin typeface="Calibri" panose="020F0502020204030204" pitchFamily="34" charset="0"/>
              </a:rPr>
              <a:t>Organizational</a:t>
            </a:r>
            <a:r>
              <a:rPr lang="en-US" sz="2000" dirty="0">
                <a:latin typeface="Calibri" panose="020F0502020204030204" pitchFamily="34" charset="0"/>
              </a:rPr>
              <a:t> </a:t>
            </a:r>
            <a:r>
              <a:rPr lang="en-US" sz="2000" dirty="0" smtClean="0">
                <a:latin typeface="Calibri" panose="020F0502020204030204" pitchFamily="34" charset="0"/>
              </a:rPr>
              <a:t>Culture</a:t>
            </a:r>
            <a:br>
              <a:rPr lang="en-US" sz="2000" dirty="0" smtClean="0">
                <a:latin typeface="Calibri" panose="020F0502020204030204" pitchFamily="34" charset="0"/>
              </a:rPr>
            </a:br>
            <a:r>
              <a:rPr lang="en-US" sz="2000" dirty="0" smtClean="0">
                <a:latin typeface="Calibri" panose="020F0502020204030204" pitchFamily="34" charset="0"/>
              </a:rPr>
              <a:t> Our </a:t>
            </a:r>
            <a:r>
              <a:rPr lang="en-US" sz="2000" dirty="0">
                <a:latin typeface="Calibri" panose="020F0502020204030204" pitchFamily="34" charset="0"/>
              </a:rPr>
              <a:t>local church has a culture of its own.  Our district and </a:t>
            </a:r>
            <a:r>
              <a:rPr lang="en-US" sz="2000" dirty="0" smtClean="0">
                <a:latin typeface="Calibri" panose="020F0502020204030204" pitchFamily="34" charset="0"/>
              </a:rPr>
              <a:t>our</a:t>
            </a:r>
            <a:br>
              <a:rPr lang="en-US" sz="2000" dirty="0" smtClean="0">
                <a:latin typeface="Calibri" panose="020F0502020204030204" pitchFamily="34" charset="0"/>
              </a:rPr>
            </a:br>
            <a:r>
              <a:rPr lang="en-US" sz="2000" dirty="0" smtClean="0">
                <a:latin typeface="Calibri" panose="020F0502020204030204" pitchFamily="34" charset="0"/>
              </a:rPr>
              <a:t> denomination </a:t>
            </a:r>
            <a:r>
              <a:rPr lang="en-US" sz="2000" dirty="0">
                <a:latin typeface="Calibri" panose="020F0502020204030204" pitchFamily="34" charset="0"/>
              </a:rPr>
              <a:t>also have unique cultures and are a factor in every </a:t>
            </a:r>
            <a:r>
              <a:rPr lang="en-US" sz="2000" dirty="0" smtClean="0">
                <a:latin typeface="Calibri" panose="020F0502020204030204" pitchFamily="34" charset="0"/>
              </a:rPr>
              <a:t/>
            </a:r>
            <a:br>
              <a:rPr lang="en-US" sz="2000" dirty="0" smtClean="0">
                <a:latin typeface="Calibri" panose="020F0502020204030204" pitchFamily="34" charset="0"/>
              </a:rPr>
            </a:br>
            <a:r>
              <a:rPr lang="en-US" sz="2000" dirty="0" smtClean="0">
                <a:latin typeface="Calibri" panose="020F0502020204030204" pitchFamily="34" charset="0"/>
              </a:rPr>
              <a:t> challenge </a:t>
            </a:r>
            <a:r>
              <a:rPr lang="en-US" sz="2000" dirty="0">
                <a:latin typeface="Calibri" panose="020F0502020204030204" pitchFamily="34" charset="0"/>
              </a:rPr>
              <a:t>to change.</a:t>
            </a:r>
          </a:p>
          <a:p>
            <a:pPr marL="457200" indent="-457200">
              <a:buFont typeface="+mj-lt"/>
              <a:buAutoNum type="alphaUcPeriod"/>
            </a:pPr>
            <a:r>
              <a:rPr lang="en-US" sz="2000" cap="all" dirty="0" smtClean="0">
                <a:latin typeface="Calibri" panose="020F0502020204030204" pitchFamily="34" charset="0"/>
              </a:rPr>
              <a:t> </a:t>
            </a:r>
            <a:r>
              <a:rPr lang="en-US" sz="2000" b="1" u="sng" cap="all" dirty="0" smtClean="0">
                <a:latin typeface="Calibri" panose="020F0502020204030204" pitchFamily="34" charset="0"/>
              </a:rPr>
              <a:t>Environmental</a:t>
            </a:r>
            <a:r>
              <a:rPr lang="en-US" sz="2000" dirty="0" smtClean="0">
                <a:latin typeface="Calibri" panose="020F0502020204030204" pitchFamily="34" charset="0"/>
              </a:rPr>
              <a:t> </a:t>
            </a:r>
            <a:r>
              <a:rPr lang="en-US" sz="2000" dirty="0">
                <a:latin typeface="Calibri" panose="020F0502020204030204" pitchFamily="34" charset="0"/>
              </a:rPr>
              <a:t>Factors: A Changing </a:t>
            </a:r>
            <a:r>
              <a:rPr lang="en-US" sz="2000" b="1" u="sng" cap="all" dirty="0">
                <a:latin typeface="Calibri" panose="020F0502020204030204" pitchFamily="34" charset="0"/>
              </a:rPr>
              <a:t>World</a:t>
            </a:r>
            <a:r>
              <a:rPr lang="en-US" sz="2000" b="1" dirty="0">
                <a:latin typeface="Calibri" panose="020F0502020204030204" pitchFamily="34" charset="0"/>
              </a:rPr>
              <a:t> </a:t>
            </a:r>
            <a:r>
              <a:rPr lang="en-US" sz="2000" dirty="0">
                <a:latin typeface="Calibri" panose="020F0502020204030204" pitchFamily="34" charset="0"/>
              </a:rPr>
              <a:t> </a:t>
            </a:r>
          </a:p>
          <a:p>
            <a:pPr marL="457200" lvl="1" indent="0">
              <a:buNone/>
            </a:pPr>
            <a:r>
              <a:rPr lang="en-US" sz="2000" dirty="0" smtClean="0">
                <a:latin typeface="Calibri" panose="020F0502020204030204" pitchFamily="34" charset="0"/>
              </a:rPr>
              <a:t> Our </a:t>
            </a:r>
            <a:r>
              <a:rPr lang="en-US" sz="2000" dirty="0">
                <a:latin typeface="Calibri" panose="020F0502020204030204" pitchFamily="34" charset="0"/>
              </a:rPr>
              <a:t>world is changing so rapidly that we are not keeping up:</a:t>
            </a:r>
          </a:p>
          <a:p>
            <a:pPr marL="1051560" lvl="2" indent="-457200">
              <a:spcBef>
                <a:spcPts val="0"/>
              </a:spcBef>
              <a:buFont typeface="+mj-lt"/>
              <a:buAutoNum type="arabicPeriod"/>
            </a:pPr>
            <a:r>
              <a:rPr lang="en-US" dirty="0" smtClean="0">
                <a:latin typeface="Calibri" panose="020F0502020204030204" pitchFamily="34" charset="0"/>
              </a:rPr>
              <a:t>Inventions</a:t>
            </a:r>
            <a:endParaRPr lang="en-US" dirty="0">
              <a:latin typeface="Calibri" panose="020F0502020204030204" pitchFamily="34" charset="0"/>
            </a:endParaRPr>
          </a:p>
          <a:p>
            <a:pPr marL="1051560" lvl="2" indent="-457200">
              <a:spcBef>
                <a:spcPts val="0"/>
              </a:spcBef>
              <a:buFont typeface="+mj-lt"/>
              <a:buAutoNum type="arabicPeriod"/>
            </a:pPr>
            <a:r>
              <a:rPr lang="en-US" dirty="0" smtClean="0">
                <a:latin typeface="Calibri" panose="020F0502020204030204" pitchFamily="34" charset="0"/>
              </a:rPr>
              <a:t>Music</a:t>
            </a:r>
            <a:endParaRPr lang="en-US" dirty="0">
              <a:latin typeface="Calibri" panose="020F0502020204030204" pitchFamily="34" charset="0"/>
            </a:endParaRPr>
          </a:p>
          <a:p>
            <a:pPr marL="1051560" lvl="2" indent="-457200">
              <a:spcBef>
                <a:spcPts val="0"/>
              </a:spcBef>
              <a:buFont typeface="+mj-lt"/>
              <a:buAutoNum type="arabicPeriod"/>
            </a:pPr>
            <a:r>
              <a:rPr lang="en-US" dirty="0" smtClean="0">
                <a:latin typeface="Calibri" panose="020F0502020204030204" pitchFamily="34" charset="0"/>
              </a:rPr>
              <a:t>Communication</a:t>
            </a:r>
            <a:endParaRPr lang="en-US" dirty="0">
              <a:latin typeface="Calibri" panose="020F0502020204030204" pitchFamily="34" charset="0"/>
            </a:endParaRPr>
          </a:p>
          <a:p>
            <a:pPr marL="1051560" lvl="2" indent="-457200">
              <a:spcBef>
                <a:spcPts val="0"/>
              </a:spcBef>
              <a:buFont typeface="+mj-lt"/>
              <a:buAutoNum type="arabicPeriod"/>
            </a:pPr>
            <a:r>
              <a:rPr lang="en-US" dirty="0" smtClean="0">
                <a:latin typeface="Calibri" panose="020F0502020204030204" pitchFamily="34" charset="0"/>
              </a:rPr>
              <a:t>Business</a:t>
            </a:r>
            <a:endParaRPr lang="en-US" dirty="0">
              <a:latin typeface="Calibri" panose="020F0502020204030204" pitchFamily="34" charset="0"/>
            </a:endParaRPr>
          </a:p>
          <a:p>
            <a:pPr marL="1051560" lvl="2" indent="-457200">
              <a:spcBef>
                <a:spcPts val="0"/>
              </a:spcBef>
              <a:buFont typeface="+mj-lt"/>
              <a:buAutoNum type="arabicPeriod"/>
            </a:pPr>
            <a:r>
              <a:rPr lang="en-US" dirty="0" smtClean="0">
                <a:latin typeface="Calibri" panose="020F0502020204030204" pitchFamily="34" charset="0"/>
              </a:rPr>
              <a:t>Relationships</a:t>
            </a:r>
            <a:endParaRPr lang="en-US" dirty="0">
              <a:latin typeface="Calibri" panose="020F0502020204030204" pitchFamily="34" charset="0"/>
            </a:endParaRPr>
          </a:p>
          <a:p>
            <a:pPr marL="1051560" lvl="2" indent="-457200">
              <a:spcBef>
                <a:spcPts val="0"/>
              </a:spcBef>
              <a:buFont typeface="+mj-lt"/>
              <a:buAutoNum type="arabicPeriod"/>
            </a:pPr>
            <a:r>
              <a:rPr lang="en-US" dirty="0" smtClean="0">
                <a:latin typeface="Calibri" panose="020F0502020204030204" pitchFamily="34" charset="0"/>
              </a:rPr>
              <a:t>Violence</a:t>
            </a:r>
            <a:endParaRPr lang="en-US" dirty="0">
              <a:latin typeface="Calibri" panose="020F0502020204030204" pitchFamily="34" charset="0"/>
            </a:endParaRPr>
          </a:p>
          <a:p>
            <a:pPr marL="1051560" lvl="2" indent="-457200">
              <a:spcBef>
                <a:spcPts val="0"/>
              </a:spcBef>
              <a:buFont typeface="+mj-lt"/>
              <a:buAutoNum type="arabicPeriod"/>
            </a:pPr>
            <a:r>
              <a:rPr lang="en-US" dirty="0" smtClean="0">
                <a:latin typeface="Calibri" panose="020F0502020204030204" pitchFamily="34" charset="0"/>
              </a:rPr>
              <a:t>Families</a:t>
            </a:r>
            <a:endParaRPr lang="en-US" dirty="0">
              <a:latin typeface="Calibri" panose="020F0502020204030204" pitchFamily="34" charset="0"/>
            </a:endParaRPr>
          </a:p>
        </p:txBody>
      </p:sp>
      <p:sp>
        <p:nvSpPr>
          <p:cNvPr id="6" name="Title 1"/>
          <p:cNvSpPr txBox="1">
            <a:spLocks/>
          </p:cNvSpPr>
          <p:nvPr/>
        </p:nvSpPr>
        <p:spPr>
          <a:xfrm>
            <a:off x="762000" y="381000"/>
            <a:ext cx="7558880" cy="6858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200" b="1" smtClean="0">
                <a:solidFill>
                  <a:srgbClr val="C00000"/>
                </a:solidFill>
                <a:latin typeface="Aharoni" panose="02010803020104030203" pitchFamily="2" charset="-79"/>
                <a:cs typeface="Aharoni" panose="02010803020104030203" pitchFamily="2" charset="-79"/>
              </a:rPr>
              <a:t>Managing Change in the Local Church</a:t>
            </a:r>
            <a:endParaRPr lang="en-US" sz="3200" dirty="0">
              <a:solidFill>
                <a:srgbClr val="C00000"/>
              </a:solidFill>
              <a:latin typeface="Aharoni" panose="02010803020104030203" pitchFamily="2" charset="-79"/>
              <a:cs typeface="Aharoni" panose="02010803020104030203" pitchFamily="2" charset="-79"/>
            </a:endParaRPr>
          </a:p>
        </p:txBody>
      </p:sp>
      <p:pic>
        <p:nvPicPr>
          <p:cNvPr id="2051" name="Picture 3" descr="C:\Users\jjames\AppData\Local\Microsoft\Windows\Temporary Internet Files\Content.IE5\JWL6IF1Y\MP90042278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3733800"/>
            <a:ext cx="2286000" cy="2286000"/>
          </a:xfrm>
          <a:prstGeom prst="rect">
            <a:avLst/>
          </a:prstGeom>
          <a:noFill/>
          <a:ln w="28575">
            <a:solidFill>
              <a:srgbClr val="970707"/>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693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762000" y="1524000"/>
            <a:ext cx="7696200" cy="4572000"/>
          </a:xfrm>
          <a:prstGeom prst="rect">
            <a:avLst/>
          </a:prstGeom>
        </p:spPr>
        <p:txBody>
          <a:bodyPr>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457200" indent="-457200">
              <a:buFont typeface="+mj-lt"/>
              <a:buAutoNum type="alphaUcPeriod" startAt="3"/>
            </a:pPr>
            <a:r>
              <a:rPr lang="en-US" dirty="0" smtClean="0">
                <a:latin typeface="Calibri" panose="020F0502020204030204" pitchFamily="34" charset="0"/>
              </a:rPr>
              <a:t> </a:t>
            </a:r>
            <a:r>
              <a:rPr lang="en-US" b="1" u="sng" cap="all" dirty="0" smtClean="0">
                <a:latin typeface="Calibri" panose="020F0502020204030204" pitchFamily="34" charset="0"/>
              </a:rPr>
              <a:t>External</a:t>
            </a:r>
            <a:r>
              <a:rPr lang="en-US" dirty="0" smtClean="0">
                <a:latin typeface="Calibri" panose="020F0502020204030204" pitchFamily="34" charset="0"/>
              </a:rPr>
              <a:t> </a:t>
            </a:r>
            <a:r>
              <a:rPr lang="en-US" dirty="0">
                <a:latin typeface="Calibri" panose="020F0502020204030204" pitchFamily="34" charset="0"/>
              </a:rPr>
              <a:t>Forces: </a:t>
            </a:r>
            <a:r>
              <a:rPr lang="en-US" b="1" u="sng" cap="all" dirty="0">
                <a:latin typeface="Calibri" panose="020F0502020204030204" pitchFamily="34" charset="0"/>
              </a:rPr>
              <a:t>Tools</a:t>
            </a:r>
            <a:r>
              <a:rPr lang="en-US" dirty="0">
                <a:latin typeface="Calibri" panose="020F0502020204030204" pitchFamily="34" charset="0"/>
              </a:rPr>
              <a:t> for Planning and </a:t>
            </a:r>
            <a:r>
              <a:rPr lang="en-US" dirty="0" smtClean="0">
                <a:latin typeface="Calibri" panose="020F0502020204030204" pitchFamily="34" charset="0"/>
              </a:rPr>
              <a:t>Participation</a:t>
            </a:r>
            <a:br>
              <a:rPr lang="en-US" dirty="0" smtClean="0">
                <a:latin typeface="Calibri" panose="020F0502020204030204" pitchFamily="34" charset="0"/>
              </a:rPr>
            </a:br>
            <a:r>
              <a:rPr lang="en-US" dirty="0" smtClean="0">
                <a:latin typeface="Calibri" panose="020F0502020204030204" pitchFamily="34" charset="0"/>
              </a:rPr>
              <a:t> In </a:t>
            </a:r>
            <a:r>
              <a:rPr lang="en-US" dirty="0">
                <a:latin typeface="Calibri" panose="020F0502020204030204" pitchFamily="34" charset="0"/>
              </a:rPr>
              <a:t>addition to the negative and positive changes that are </a:t>
            </a:r>
            <a:r>
              <a:rPr lang="en-US" dirty="0" smtClean="0">
                <a:latin typeface="Calibri" panose="020F0502020204030204" pitchFamily="34" charset="0"/>
              </a:rPr>
              <a:t/>
            </a:r>
            <a:br>
              <a:rPr lang="en-US" dirty="0" smtClean="0">
                <a:latin typeface="Calibri" panose="020F0502020204030204" pitchFamily="34" charset="0"/>
              </a:rPr>
            </a:br>
            <a:r>
              <a:rPr lang="en-US" dirty="0" smtClean="0">
                <a:latin typeface="Calibri" panose="020F0502020204030204" pitchFamily="34" charset="0"/>
              </a:rPr>
              <a:t> being </a:t>
            </a:r>
            <a:r>
              <a:rPr lang="en-US" dirty="0">
                <a:latin typeface="Calibri" panose="020F0502020204030204" pitchFamily="34" charset="0"/>
              </a:rPr>
              <a:t>thrust upon us, new paradigms and tools for </a:t>
            </a:r>
            <a:r>
              <a:rPr lang="en-US" dirty="0" smtClean="0">
                <a:latin typeface="Calibri" panose="020F0502020204030204" pitchFamily="34" charset="0"/>
              </a:rPr>
              <a:t/>
            </a:r>
            <a:br>
              <a:rPr lang="en-US" dirty="0" smtClean="0">
                <a:latin typeface="Calibri" panose="020F0502020204030204" pitchFamily="34" charset="0"/>
              </a:rPr>
            </a:br>
            <a:r>
              <a:rPr lang="en-US" dirty="0" smtClean="0">
                <a:latin typeface="Calibri" panose="020F0502020204030204" pitchFamily="34" charset="0"/>
              </a:rPr>
              <a:t> planning </a:t>
            </a:r>
            <a:r>
              <a:rPr lang="en-US" dirty="0">
                <a:latin typeface="Calibri" panose="020F0502020204030204" pitchFamily="34" charset="0"/>
              </a:rPr>
              <a:t>and participation are also rapidly developing</a:t>
            </a:r>
            <a:r>
              <a:rPr lang="en-US" dirty="0" smtClean="0">
                <a:latin typeface="Calibri" panose="020F0502020204030204" pitchFamily="34" charset="0"/>
              </a:rPr>
              <a:t>.</a:t>
            </a:r>
            <a:endParaRPr lang="en-US" dirty="0">
              <a:latin typeface="Calibri" panose="020F0502020204030204" pitchFamily="34" charset="0"/>
            </a:endParaRPr>
          </a:p>
        </p:txBody>
      </p:sp>
      <p:sp>
        <p:nvSpPr>
          <p:cNvPr id="3" name="Title 1"/>
          <p:cNvSpPr txBox="1">
            <a:spLocks/>
          </p:cNvSpPr>
          <p:nvPr/>
        </p:nvSpPr>
        <p:spPr>
          <a:xfrm>
            <a:off x="762000" y="381000"/>
            <a:ext cx="7558880" cy="6858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200" b="1" smtClean="0">
                <a:solidFill>
                  <a:srgbClr val="C00000"/>
                </a:solidFill>
                <a:latin typeface="Aharoni" panose="02010803020104030203" pitchFamily="2" charset="-79"/>
                <a:cs typeface="Aharoni" panose="02010803020104030203" pitchFamily="2" charset="-79"/>
              </a:rPr>
              <a:t>Managing Change in the Local Church</a:t>
            </a:r>
            <a:endParaRPr lang="en-US" sz="3200" dirty="0">
              <a:solidFill>
                <a:srgbClr val="C00000"/>
              </a:solidFill>
              <a:latin typeface="Aharoni" panose="02010803020104030203" pitchFamily="2" charset="-79"/>
              <a:cs typeface="Aharoni" panose="02010803020104030203" pitchFamily="2" charset="-79"/>
            </a:endParaRPr>
          </a:p>
        </p:txBody>
      </p:sp>
      <p:pic>
        <p:nvPicPr>
          <p:cNvPr id="4100" name="Picture 4" descr="C:\Users\jjames\AppData\Local\Microsoft\Windows\Temporary Internet Files\Content.IE5\2FENMJUE\MP90042212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3429000"/>
            <a:ext cx="3733800" cy="2459057"/>
          </a:xfrm>
          <a:prstGeom prst="rect">
            <a:avLst/>
          </a:prstGeom>
          <a:noFill/>
          <a:ln w="28575">
            <a:solidFill>
              <a:srgbClr val="970707"/>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280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762000" y="1524000"/>
            <a:ext cx="7696200" cy="4572000"/>
          </a:xfrm>
          <a:prstGeom prst="rect">
            <a:avLst/>
          </a:prstGeom>
        </p:spPr>
        <p:txBody>
          <a:bodyPr>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457200" indent="-457200">
              <a:buFont typeface="+mj-lt"/>
              <a:buAutoNum type="alphaUcPeriod"/>
            </a:pPr>
            <a:r>
              <a:rPr lang="en-US" cap="all" dirty="0" smtClean="0">
                <a:latin typeface="Calibri" panose="020F0502020204030204" pitchFamily="34" charset="0"/>
              </a:rPr>
              <a:t> </a:t>
            </a:r>
            <a:r>
              <a:rPr lang="en-US" b="1" u="sng" cap="all" dirty="0" smtClean="0">
                <a:latin typeface="Calibri" panose="020F0502020204030204" pitchFamily="34" charset="0"/>
              </a:rPr>
              <a:t>Challenging</a:t>
            </a:r>
            <a:r>
              <a:rPr lang="en-US" dirty="0" smtClean="0">
                <a:latin typeface="Calibri" panose="020F0502020204030204" pitchFamily="34" charset="0"/>
              </a:rPr>
              <a:t> </a:t>
            </a:r>
            <a:r>
              <a:rPr lang="en-US" dirty="0">
                <a:latin typeface="Calibri" panose="020F0502020204030204" pitchFamily="34" charset="0"/>
              </a:rPr>
              <a:t>the Present </a:t>
            </a:r>
            <a:r>
              <a:rPr lang="en-US" dirty="0" smtClean="0">
                <a:latin typeface="Calibri" panose="020F0502020204030204" pitchFamily="34" charset="0"/>
              </a:rPr>
              <a:t>Process</a:t>
            </a:r>
          </a:p>
          <a:p>
            <a:pPr marL="320040" lvl="1" indent="0">
              <a:buNone/>
            </a:pPr>
            <a:r>
              <a:rPr lang="en-US" sz="2400" dirty="0">
                <a:latin typeface="Calibri" panose="020F0502020204030204" pitchFamily="34" charset="0"/>
              </a:rPr>
              <a:t> </a:t>
            </a:r>
            <a:r>
              <a:rPr lang="en-US" sz="2400" dirty="0" smtClean="0">
                <a:latin typeface="Calibri" panose="020F0502020204030204" pitchFamily="34" charset="0"/>
              </a:rPr>
              <a:t>  Why </a:t>
            </a:r>
            <a:r>
              <a:rPr lang="en-US" sz="2400" dirty="0">
                <a:latin typeface="Calibri" panose="020F0502020204030204" pitchFamily="34" charset="0"/>
              </a:rPr>
              <a:t>do we do the things we do in the ways </a:t>
            </a:r>
            <a:r>
              <a:rPr lang="en-US" sz="2400" dirty="0" smtClean="0">
                <a:latin typeface="Calibri" panose="020F0502020204030204" pitchFamily="34" charset="0"/>
              </a:rPr>
              <a:t/>
            </a:r>
            <a:br>
              <a:rPr lang="en-US" sz="2400" dirty="0" smtClean="0">
                <a:latin typeface="Calibri" panose="020F0502020204030204" pitchFamily="34" charset="0"/>
              </a:rPr>
            </a:br>
            <a:r>
              <a:rPr lang="en-US" sz="2400" dirty="0" smtClean="0">
                <a:latin typeface="Calibri" panose="020F0502020204030204" pitchFamily="34" charset="0"/>
              </a:rPr>
              <a:t>   we </a:t>
            </a:r>
            <a:r>
              <a:rPr lang="en-US" sz="2400" dirty="0">
                <a:latin typeface="Calibri" panose="020F0502020204030204" pitchFamily="34" charset="0"/>
              </a:rPr>
              <a:t>do them?</a:t>
            </a:r>
          </a:p>
          <a:p>
            <a:pPr marL="777240" lvl="1" indent="-457200">
              <a:buFont typeface="+mj-lt"/>
              <a:buAutoNum type="arabicPeriod"/>
            </a:pPr>
            <a:r>
              <a:rPr lang="en-US" sz="2400" dirty="0" smtClean="0">
                <a:latin typeface="Calibri" panose="020F0502020204030204" pitchFamily="34" charset="0"/>
              </a:rPr>
              <a:t> </a:t>
            </a:r>
            <a:r>
              <a:rPr lang="en-US" sz="2400" b="1" u="sng" cap="all" dirty="0" smtClean="0">
                <a:latin typeface="Calibri" panose="020F0502020204030204" pitchFamily="34" charset="0"/>
              </a:rPr>
              <a:t>Searching</a:t>
            </a:r>
            <a:r>
              <a:rPr lang="en-US" sz="2400" dirty="0" smtClean="0">
                <a:latin typeface="Calibri" panose="020F0502020204030204" pitchFamily="34" charset="0"/>
              </a:rPr>
              <a:t> </a:t>
            </a:r>
            <a:r>
              <a:rPr lang="en-US" sz="2400" dirty="0">
                <a:latin typeface="Calibri" panose="020F0502020204030204" pitchFamily="34" charset="0"/>
              </a:rPr>
              <a:t>for Opportunities</a:t>
            </a:r>
          </a:p>
          <a:p>
            <a:pPr marL="868680" lvl="3" indent="0">
              <a:buNone/>
            </a:pPr>
            <a:r>
              <a:rPr lang="en-US" sz="2400" dirty="0">
                <a:latin typeface="Calibri" panose="020F0502020204030204" pitchFamily="34" charset="0"/>
              </a:rPr>
              <a:t>To do strategic things for Christ sometimes at the </a:t>
            </a:r>
            <a:r>
              <a:rPr lang="en-US" sz="2400" dirty="0" smtClean="0">
                <a:latin typeface="Calibri" panose="020F0502020204030204" pitchFamily="34" charset="0"/>
              </a:rPr>
              <a:t>sacrifice </a:t>
            </a:r>
            <a:r>
              <a:rPr lang="en-US" sz="2400" dirty="0">
                <a:latin typeface="Calibri" panose="020F0502020204030204" pitchFamily="34" charset="0"/>
              </a:rPr>
              <a:t>of “programs</a:t>
            </a:r>
            <a:r>
              <a:rPr lang="en-US" sz="2400" dirty="0" smtClean="0">
                <a:latin typeface="Calibri" panose="020F0502020204030204" pitchFamily="34" charset="0"/>
              </a:rPr>
              <a:t>.”</a:t>
            </a:r>
            <a:endParaRPr lang="en-US" sz="2400" dirty="0">
              <a:latin typeface="Calibri" panose="020F0502020204030204" pitchFamily="34" charset="0"/>
            </a:endParaRPr>
          </a:p>
        </p:txBody>
      </p:sp>
      <p:sp>
        <p:nvSpPr>
          <p:cNvPr id="3" name="Title 1"/>
          <p:cNvSpPr txBox="1">
            <a:spLocks/>
          </p:cNvSpPr>
          <p:nvPr/>
        </p:nvSpPr>
        <p:spPr>
          <a:xfrm>
            <a:off x="762000" y="381000"/>
            <a:ext cx="7558880" cy="6858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200" b="1" smtClean="0">
                <a:solidFill>
                  <a:srgbClr val="C00000"/>
                </a:solidFill>
                <a:latin typeface="Aharoni" panose="02010803020104030203" pitchFamily="2" charset="-79"/>
                <a:cs typeface="Aharoni" panose="02010803020104030203" pitchFamily="2" charset="-79"/>
              </a:rPr>
              <a:t>Managing Change in the Local Church</a:t>
            </a:r>
            <a:endParaRPr lang="en-US" sz="3200" dirty="0">
              <a:solidFill>
                <a:srgbClr val="C00000"/>
              </a:solidFill>
              <a:latin typeface="Aharoni" panose="02010803020104030203" pitchFamily="2" charset="-79"/>
              <a:cs typeface="Aharoni" panose="02010803020104030203" pitchFamily="2" charset="-79"/>
            </a:endParaRPr>
          </a:p>
        </p:txBody>
      </p:sp>
      <p:pic>
        <p:nvPicPr>
          <p:cNvPr id="5122" name="Picture 2" descr="C:\Users\jjames\AppData\Local\Microsoft\Windows\Temporary Internet Files\Content.IE5\TE8HSTKH\MP90044220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4216400"/>
            <a:ext cx="2819400" cy="1879600"/>
          </a:xfrm>
          <a:prstGeom prst="rect">
            <a:avLst/>
          </a:prstGeom>
          <a:noFill/>
          <a:ln w="19050">
            <a:solidFill>
              <a:srgbClr val="970707"/>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53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80999" y="2209800"/>
            <a:ext cx="5385955" cy="2209800"/>
          </a:xfrm>
          <a:prstGeom prst="rect">
            <a:avLst/>
          </a:prstGeom>
        </p:spPr>
        <p:txBody>
          <a:bodyPr>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457200" indent="-457200">
              <a:buFont typeface="+mj-lt"/>
              <a:buAutoNum type="arabicPeriod" startAt="2"/>
            </a:pPr>
            <a:r>
              <a:rPr lang="en-US" dirty="0">
                <a:latin typeface="Calibri" panose="020F0502020204030204" pitchFamily="34" charset="0"/>
              </a:rPr>
              <a:t> </a:t>
            </a:r>
            <a:r>
              <a:rPr lang="en-US" b="1" u="sng" cap="all" dirty="0">
                <a:latin typeface="Calibri" panose="020F0502020204030204" pitchFamily="34" charset="0"/>
              </a:rPr>
              <a:t>Experimenting</a:t>
            </a:r>
            <a:r>
              <a:rPr lang="en-US" dirty="0">
                <a:latin typeface="Calibri" panose="020F0502020204030204" pitchFamily="34" charset="0"/>
              </a:rPr>
              <a:t> and </a:t>
            </a:r>
            <a:r>
              <a:rPr lang="en-US" dirty="0" smtClean="0">
                <a:latin typeface="Calibri" panose="020F0502020204030204" pitchFamily="34" charset="0"/>
              </a:rPr>
              <a:t>Taking </a:t>
            </a:r>
            <a:r>
              <a:rPr lang="en-US" dirty="0">
                <a:latin typeface="Calibri" panose="020F0502020204030204" pitchFamily="34" charset="0"/>
              </a:rPr>
              <a:t>Risks</a:t>
            </a:r>
          </a:p>
          <a:p>
            <a:pPr marL="594360" lvl="2" indent="0">
              <a:buNone/>
            </a:pPr>
            <a:r>
              <a:rPr lang="en-US" sz="2400" dirty="0">
                <a:latin typeface="Calibri" panose="020F0502020204030204" pitchFamily="34" charset="0"/>
              </a:rPr>
              <a:t>This is difficult for large </a:t>
            </a:r>
            <a:r>
              <a:rPr lang="en-US" sz="2400" dirty="0" smtClean="0">
                <a:latin typeface="Calibri" panose="020F0502020204030204" pitchFamily="34" charset="0"/>
              </a:rPr>
              <a:t>organizations </a:t>
            </a:r>
            <a:r>
              <a:rPr lang="en-US" sz="2400" dirty="0">
                <a:latin typeface="Calibri" panose="020F0502020204030204" pitchFamily="34" charset="0"/>
              </a:rPr>
              <a:t>or churches, </a:t>
            </a:r>
            <a:r>
              <a:rPr lang="en-US" sz="2400" dirty="0" smtClean="0">
                <a:latin typeface="Calibri" panose="020F0502020204030204" pitchFamily="34" charset="0"/>
              </a:rPr>
              <a:t>but </a:t>
            </a:r>
            <a:r>
              <a:rPr lang="en-US" sz="2400" dirty="0">
                <a:latin typeface="Calibri" panose="020F0502020204030204" pitchFamily="34" charset="0"/>
              </a:rPr>
              <a:t>smaller churches sometimes have greater </a:t>
            </a:r>
            <a:r>
              <a:rPr lang="en-US" sz="2400" dirty="0" smtClean="0">
                <a:latin typeface="Calibri" panose="020F0502020204030204" pitchFamily="34" charset="0"/>
              </a:rPr>
              <a:t>flexibility </a:t>
            </a:r>
            <a:r>
              <a:rPr lang="en-US" sz="2400" dirty="0">
                <a:latin typeface="Calibri" panose="020F0502020204030204" pitchFamily="34" charset="0"/>
              </a:rPr>
              <a:t>and </a:t>
            </a:r>
            <a:r>
              <a:rPr lang="en-US" sz="2400" dirty="0" smtClean="0">
                <a:latin typeface="Calibri" panose="020F0502020204030204" pitchFamily="34" charset="0"/>
              </a:rPr>
              <a:t>creativity.</a:t>
            </a:r>
            <a:br>
              <a:rPr lang="en-US" sz="2400" dirty="0" smtClean="0">
                <a:latin typeface="Calibri" panose="020F0502020204030204" pitchFamily="34" charset="0"/>
              </a:rPr>
            </a:br>
            <a:endParaRPr lang="en-US" sz="2400" dirty="0">
              <a:latin typeface="Calibri" panose="020F0502020204030204" pitchFamily="34" charset="0"/>
            </a:endParaRPr>
          </a:p>
        </p:txBody>
      </p:sp>
      <p:sp>
        <p:nvSpPr>
          <p:cNvPr id="3" name="Title 1"/>
          <p:cNvSpPr txBox="1">
            <a:spLocks/>
          </p:cNvSpPr>
          <p:nvPr/>
        </p:nvSpPr>
        <p:spPr>
          <a:xfrm>
            <a:off x="762000" y="381000"/>
            <a:ext cx="7558880" cy="6858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200" b="1" smtClean="0">
                <a:solidFill>
                  <a:srgbClr val="C00000"/>
                </a:solidFill>
                <a:latin typeface="Aharoni" panose="02010803020104030203" pitchFamily="2" charset="-79"/>
                <a:cs typeface="Aharoni" panose="02010803020104030203" pitchFamily="2" charset="-79"/>
              </a:rPr>
              <a:t>Managing Change in the Local Church</a:t>
            </a:r>
            <a:endParaRPr lang="en-US" sz="3200" dirty="0">
              <a:solidFill>
                <a:srgbClr val="C00000"/>
              </a:solidFill>
              <a:latin typeface="Aharoni" panose="02010803020104030203" pitchFamily="2" charset="-79"/>
              <a:cs typeface="Aharoni" panose="02010803020104030203" pitchFamily="2" charset="-79"/>
            </a:endParaRPr>
          </a:p>
        </p:txBody>
      </p:sp>
      <p:pic>
        <p:nvPicPr>
          <p:cNvPr id="6146" name="Picture 2" descr="C:\Users\jjames\AppData\Local\Microsoft\Windows\Temporary Internet Files\Content.IE5\RFFKIR26\MP90032117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6955" y="1676400"/>
            <a:ext cx="2667000" cy="3738785"/>
          </a:xfrm>
          <a:prstGeom prst="rect">
            <a:avLst/>
          </a:prstGeom>
          <a:noFill/>
          <a:ln w="28575">
            <a:solidFill>
              <a:srgbClr val="970707"/>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005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727129" y="1295400"/>
            <a:ext cx="7696200" cy="4876800"/>
          </a:xfrm>
          <a:prstGeom prst="rect">
            <a:avLst/>
          </a:prstGeom>
        </p:spPr>
        <p:txBody>
          <a:bodyPr>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lvl="2" indent="0">
              <a:buNone/>
            </a:pPr>
            <a:r>
              <a:rPr lang="en-US" sz="2400" b="1" dirty="0">
                <a:solidFill>
                  <a:srgbClr val="970707"/>
                </a:solidFill>
                <a:latin typeface="Calibri" panose="020F0502020204030204" pitchFamily="34" charset="0"/>
              </a:rPr>
              <a:t>B. </a:t>
            </a:r>
            <a:r>
              <a:rPr lang="en-US" sz="2400" b="1" u="sng" cap="all" dirty="0">
                <a:latin typeface="Calibri" panose="020F0502020204030204" pitchFamily="34" charset="0"/>
              </a:rPr>
              <a:t>Inspiring</a:t>
            </a:r>
            <a:r>
              <a:rPr lang="en-US" sz="2400" dirty="0">
                <a:latin typeface="Calibri" panose="020F0502020204030204" pitchFamily="34" charset="0"/>
              </a:rPr>
              <a:t> a Shared Vision</a:t>
            </a:r>
          </a:p>
          <a:p>
            <a:pPr marL="0" indent="0">
              <a:buNone/>
            </a:pPr>
            <a:r>
              <a:rPr lang="en-US" sz="2200" cap="all" dirty="0" smtClean="0">
                <a:latin typeface="Calibri" panose="020F0502020204030204" pitchFamily="34" charset="0"/>
              </a:rPr>
              <a:t> </a:t>
            </a:r>
          </a:p>
          <a:p>
            <a:pPr marL="777240" lvl="1" indent="-457200">
              <a:buFont typeface="+mj-lt"/>
              <a:buAutoNum type="arabicPeriod"/>
            </a:pPr>
            <a:r>
              <a:rPr lang="en-US" sz="2000" b="1" u="sng" cap="all" dirty="0" smtClean="0">
                <a:latin typeface="Calibri" panose="020F0502020204030204" pitchFamily="34" charset="0"/>
              </a:rPr>
              <a:t>Envisioning</a:t>
            </a:r>
            <a:r>
              <a:rPr lang="en-US" sz="2000" dirty="0" smtClean="0">
                <a:latin typeface="Calibri" panose="020F0502020204030204" pitchFamily="34" charset="0"/>
              </a:rPr>
              <a:t> the Future</a:t>
            </a:r>
            <a:br>
              <a:rPr lang="en-US" sz="2000" dirty="0" smtClean="0">
                <a:latin typeface="Calibri" panose="020F0502020204030204" pitchFamily="34" charset="0"/>
              </a:rPr>
            </a:br>
            <a:r>
              <a:rPr lang="en-US" sz="2000" dirty="0" smtClean="0">
                <a:latin typeface="Calibri" panose="020F0502020204030204" pitchFamily="34" charset="0"/>
              </a:rPr>
              <a:t> These leaders realistically understand that our world will not </a:t>
            </a:r>
            <a:br>
              <a:rPr lang="en-US" sz="2000" dirty="0" smtClean="0">
                <a:latin typeface="Calibri" panose="020F0502020204030204" pitchFamily="34" charset="0"/>
              </a:rPr>
            </a:br>
            <a:r>
              <a:rPr lang="en-US" sz="2000" dirty="0" smtClean="0">
                <a:latin typeface="Calibri" panose="020F0502020204030204" pitchFamily="34" charset="0"/>
              </a:rPr>
              <a:t> be the same in ten, fifteen, or twenty years and are not </a:t>
            </a:r>
            <a:br>
              <a:rPr lang="en-US" sz="2000" dirty="0" smtClean="0">
                <a:latin typeface="Calibri" panose="020F0502020204030204" pitchFamily="34" charset="0"/>
              </a:rPr>
            </a:br>
            <a:r>
              <a:rPr lang="en-US" sz="2000" dirty="0" smtClean="0">
                <a:latin typeface="Calibri" panose="020F0502020204030204" pitchFamily="34" charset="0"/>
              </a:rPr>
              <a:t> waiting to react to what comes, but by Christ’s help, they are </a:t>
            </a:r>
            <a:br>
              <a:rPr lang="en-US" sz="2000" dirty="0" smtClean="0">
                <a:latin typeface="Calibri" panose="020F0502020204030204" pitchFamily="34" charset="0"/>
              </a:rPr>
            </a:br>
            <a:r>
              <a:rPr lang="en-US" sz="2000" dirty="0" smtClean="0">
                <a:latin typeface="Calibri" panose="020F0502020204030204" pitchFamily="34" charset="0"/>
              </a:rPr>
              <a:t> seeking a future that is ready when the changes (</a:t>
            </a:r>
            <a:r>
              <a:rPr lang="en-US" sz="2000" b="1" dirty="0" smtClean="0">
                <a:latin typeface="Calibri" panose="020F0502020204030204" pitchFamily="34" charset="0"/>
              </a:rPr>
              <a:t>which Christ </a:t>
            </a:r>
            <a:br>
              <a:rPr lang="en-US" sz="2000" b="1" dirty="0" smtClean="0">
                <a:latin typeface="Calibri" panose="020F0502020204030204" pitchFamily="34" charset="0"/>
              </a:rPr>
            </a:br>
            <a:r>
              <a:rPr lang="en-US" sz="2000" b="1" dirty="0" smtClean="0">
                <a:latin typeface="Calibri" panose="020F0502020204030204" pitchFamily="34" charset="0"/>
              </a:rPr>
              <a:t> already knows about</a:t>
            </a:r>
            <a:r>
              <a:rPr lang="en-US" sz="2000" dirty="0" smtClean="0">
                <a:latin typeface="Calibri" panose="020F0502020204030204" pitchFamily="34" charset="0"/>
              </a:rPr>
              <a:t>) arrive!  What does Christ want us to </a:t>
            </a:r>
            <a:br>
              <a:rPr lang="en-US" sz="2000" dirty="0" smtClean="0">
                <a:latin typeface="Calibri" panose="020F0502020204030204" pitchFamily="34" charset="0"/>
              </a:rPr>
            </a:br>
            <a:r>
              <a:rPr lang="en-US" sz="2000" dirty="0" smtClean="0">
                <a:latin typeface="Calibri" panose="020F0502020204030204" pitchFamily="34" charset="0"/>
              </a:rPr>
              <a:t> do now to be ready for the demands of tomorrow?</a:t>
            </a:r>
          </a:p>
          <a:p>
            <a:pPr marL="777240" lvl="1" indent="-457200">
              <a:buFont typeface="+mj-lt"/>
              <a:buAutoNum type="arabicPeriod"/>
            </a:pPr>
            <a:r>
              <a:rPr lang="en-US" sz="2000" dirty="0">
                <a:latin typeface="Calibri" panose="020F0502020204030204" pitchFamily="34" charset="0"/>
              </a:rPr>
              <a:t> </a:t>
            </a:r>
            <a:r>
              <a:rPr lang="en-US" sz="2000" b="1" u="sng" cap="all" dirty="0">
                <a:latin typeface="Calibri" panose="020F0502020204030204" pitchFamily="34" charset="0"/>
              </a:rPr>
              <a:t>Enlisting</a:t>
            </a:r>
            <a:r>
              <a:rPr lang="en-US" sz="2000" dirty="0">
                <a:latin typeface="Calibri" panose="020F0502020204030204" pitchFamily="34" charset="0"/>
              </a:rPr>
              <a:t> </a:t>
            </a:r>
            <a:r>
              <a:rPr lang="en-US" sz="2000" dirty="0" smtClean="0">
                <a:latin typeface="Calibri" panose="020F0502020204030204" pitchFamily="34" charset="0"/>
              </a:rPr>
              <a:t>Others </a:t>
            </a:r>
            <a:br>
              <a:rPr lang="en-US" sz="2000" dirty="0" smtClean="0">
                <a:latin typeface="Calibri" panose="020F0502020204030204" pitchFamily="34" charset="0"/>
              </a:rPr>
            </a:br>
            <a:r>
              <a:rPr lang="en-US" sz="2000" dirty="0" smtClean="0">
                <a:latin typeface="Calibri" panose="020F0502020204030204" pitchFamily="34" charset="0"/>
              </a:rPr>
              <a:t> These </a:t>
            </a:r>
            <a:r>
              <a:rPr lang="en-US" sz="2000" dirty="0">
                <a:latin typeface="Calibri" panose="020F0502020204030204" pitchFamily="34" charset="0"/>
              </a:rPr>
              <a:t>leaders have discovered that teams </a:t>
            </a:r>
            <a:r>
              <a:rPr lang="en-US" sz="2000" dirty="0" smtClean="0">
                <a:latin typeface="Calibri" panose="020F0502020204030204" pitchFamily="34" charset="0"/>
              </a:rPr>
              <a:t>are much </a:t>
            </a:r>
            <a:r>
              <a:rPr lang="en-US" sz="2000" dirty="0">
                <a:latin typeface="Calibri" panose="020F0502020204030204" pitchFamily="34" charset="0"/>
              </a:rPr>
              <a:t>more </a:t>
            </a:r>
            <a:r>
              <a:rPr lang="en-US" sz="2000" dirty="0" smtClean="0">
                <a:latin typeface="Calibri" panose="020F0502020204030204" pitchFamily="34" charset="0"/>
              </a:rPr>
              <a:t/>
            </a:r>
            <a:br>
              <a:rPr lang="en-US" sz="2000" dirty="0" smtClean="0">
                <a:latin typeface="Calibri" panose="020F0502020204030204" pitchFamily="34" charset="0"/>
              </a:rPr>
            </a:br>
            <a:r>
              <a:rPr lang="en-US" sz="2000" dirty="0" smtClean="0">
                <a:latin typeface="Calibri" panose="020F0502020204030204" pitchFamily="34" charset="0"/>
              </a:rPr>
              <a:t> effective </a:t>
            </a:r>
            <a:r>
              <a:rPr lang="en-US" sz="2000" dirty="0">
                <a:latin typeface="Calibri" panose="020F0502020204030204" pitchFamily="34" charset="0"/>
              </a:rPr>
              <a:t>than solitary leaders </a:t>
            </a:r>
            <a:r>
              <a:rPr lang="en-US" sz="2000" dirty="0" smtClean="0">
                <a:latin typeface="Calibri" panose="020F0502020204030204" pitchFamily="34" charset="0"/>
              </a:rPr>
              <a:t>with a group </a:t>
            </a:r>
            <a:r>
              <a:rPr lang="en-US" sz="2000" dirty="0">
                <a:latin typeface="Calibri" panose="020F0502020204030204" pitchFamily="34" charset="0"/>
              </a:rPr>
              <a:t>of </a:t>
            </a:r>
            <a:r>
              <a:rPr lang="en-US" sz="2000" dirty="0" smtClean="0">
                <a:latin typeface="Calibri" panose="020F0502020204030204" pitchFamily="34" charset="0"/>
              </a:rPr>
              <a:t>followers</a:t>
            </a:r>
            <a:r>
              <a:rPr lang="en-US" sz="2000" dirty="0">
                <a:latin typeface="Calibri" panose="020F0502020204030204" pitchFamily="34" charset="0"/>
              </a:rPr>
              <a:t>.</a:t>
            </a:r>
          </a:p>
        </p:txBody>
      </p:sp>
      <p:sp>
        <p:nvSpPr>
          <p:cNvPr id="3" name="Title 1"/>
          <p:cNvSpPr txBox="1">
            <a:spLocks/>
          </p:cNvSpPr>
          <p:nvPr/>
        </p:nvSpPr>
        <p:spPr>
          <a:xfrm>
            <a:off x="762000" y="381000"/>
            <a:ext cx="7558880" cy="6858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200" b="1" smtClean="0">
                <a:solidFill>
                  <a:srgbClr val="C00000"/>
                </a:solidFill>
                <a:latin typeface="Aharoni" panose="02010803020104030203" pitchFamily="2" charset="-79"/>
                <a:cs typeface="Aharoni" panose="02010803020104030203" pitchFamily="2" charset="-79"/>
              </a:rPr>
              <a:t>Managing Change in the Local Church</a:t>
            </a:r>
            <a:endParaRPr lang="en-US" sz="3200" dirty="0">
              <a:solidFill>
                <a:srgbClr val="C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925174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762000" y="1524000"/>
            <a:ext cx="7696200" cy="4572000"/>
          </a:xfrm>
          <a:prstGeom prst="rect">
            <a:avLst/>
          </a:prstGeom>
        </p:spPr>
        <p:txBody>
          <a:bodyPr>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457200" indent="-457200">
              <a:buFont typeface="+mj-lt"/>
              <a:buAutoNum type="alphaUcPeriod" startAt="3"/>
            </a:pPr>
            <a:r>
              <a:rPr lang="en-US" dirty="0">
                <a:latin typeface="Calibri" panose="020F0502020204030204" pitchFamily="34" charset="0"/>
              </a:rPr>
              <a:t> </a:t>
            </a:r>
            <a:r>
              <a:rPr lang="en-US" b="1" u="sng" cap="all" dirty="0">
                <a:latin typeface="Calibri" panose="020F0502020204030204" pitchFamily="34" charset="0"/>
              </a:rPr>
              <a:t>Enabling</a:t>
            </a:r>
            <a:r>
              <a:rPr lang="en-US" dirty="0">
                <a:latin typeface="Calibri" panose="020F0502020204030204" pitchFamily="34" charset="0"/>
              </a:rPr>
              <a:t> Others to Act</a:t>
            </a:r>
            <a:br>
              <a:rPr lang="en-US" dirty="0">
                <a:latin typeface="Calibri" panose="020F0502020204030204" pitchFamily="34" charset="0"/>
              </a:rPr>
            </a:br>
            <a:r>
              <a:rPr lang="en-US" dirty="0" smtClean="0">
                <a:latin typeface="Calibri" panose="020F0502020204030204" pitchFamily="34" charset="0"/>
              </a:rPr>
              <a:t> Ownership </a:t>
            </a:r>
            <a:r>
              <a:rPr lang="en-US" dirty="0">
                <a:latin typeface="Calibri" panose="020F0502020204030204" pitchFamily="34" charset="0"/>
              </a:rPr>
              <a:t>is crucial to participation and ownership </a:t>
            </a:r>
            <a:r>
              <a:rPr lang="en-US" dirty="0" smtClean="0">
                <a:latin typeface="Calibri" panose="020F0502020204030204" pitchFamily="34" charset="0"/>
              </a:rPr>
              <a:t/>
            </a:r>
            <a:br>
              <a:rPr lang="en-US" dirty="0" smtClean="0">
                <a:latin typeface="Calibri" panose="020F0502020204030204" pitchFamily="34" charset="0"/>
              </a:rPr>
            </a:br>
            <a:r>
              <a:rPr lang="en-US" dirty="0" smtClean="0">
                <a:latin typeface="Calibri" panose="020F0502020204030204" pitchFamily="34" charset="0"/>
              </a:rPr>
              <a:t> begins </a:t>
            </a:r>
            <a:r>
              <a:rPr lang="en-US" dirty="0">
                <a:latin typeface="Calibri" panose="020F0502020204030204" pitchFamily="34" charset="0"/>
              </a:rPr>
              <a:t>with decision making.</a:t>
            </a:r>
          </a:p>
          <a:p>
            <a:pPr marL="777240" lvl="1" indent="-457200">
              <a:buFont typeface="+mj-lt"/>
              <a:buAutoNum type="arabicPeriod"/>
            </a:pPr>
            <a:r>
              <a:rPr lang="en-US" sz="2400" dirty="0" smtClean="0">
                <a:latin typeface="Calibri" panose="020F0502020204030204" pitchFamily="34" charset="0"/>
              </a:rPr>
              <a:t> </a:t>
            </a:r>
            <a:r>
              <a:rPr lang="en-US" sz="2400" b="1" u="sng" cap="all" dirty="0" smtClean="0">
                <a:latin typeface="Calibri" panose="020F0502020204030204" pitchFamily="34" charset="0"/>
              </a:rPr>
              <a:t>Fostering</a:t>
            </a:r>
            <a:r>
              <a:rPr lang="en-US" sz="2400" dirty="0" smtClean="0">
                <a:latin typeface="Calibri" panose="020F0502020204030204" pitchFamily="34" charset="0"/>
              </a:rPr>
              <a:t> Collaboration.</a:t>
            </a:r>
          </a:p>
          <a:p>
            <a:pPr marL="777240" lvl="1" indent="-457200">
              <a:buFont typeface="+mj-lt"/>
              <a:buAutoNum type="arabicPeriod"/>
            </a:pPr>
            <a:r>
              <a:rPr lang="en-US" sz="2400" dirty="0" smtClean="0">
                <a:latin typeface="Calibri" panose="020F0502020204030204" pitchFamily="34" charset="0"/>
              </a:rPr>
              <a:t>Strengthening</a:t>
            </a:r>
            <a:r>
              <a:rPr lang="en-US" sz="2400" cap="all" dirty="0" smtClean="0">
                <a:latin typeface="Calibri" panose="020F0502020204030204" pitchFamily="34" charset="0"/>
              </a:rPr>
              <a:t> </a:t>
            </a:r>
            <a:r>
              <a:rPr lang="en-US" sz="2400" b="1" u="sng" cap="all" dirty="0" err="1" smtClean="0">
                <a:latin typeface="Calibri" panose="020F0502020204030204" pitchFamily="34" charset="0"/>
              </a:rPr>
              <a:t>oTHERS</a:t>
            </a:r>
            <a:r>
              <a:rPr lang="en-US" sz="2400" cap="all" dirty="0" smtClean="0">
                <a:latin typeface="Calibri" panose="020F0502020204030204" pitchFamily="34" charset="0"/>
              </a:rPr>
              <a:t>.</a:t>
            </a:r>
            <a:br>
              <a:rPr lang="en-US" sz="2400" cap="all" dirty="0" smtClean="0">
                <a:latin typeface="Calibri" panose="020F0502020204030204" pitchFamily="34" charset="0"/>
              </a:rPr>
            </a:br>
            <a:r>
              <a:rPr lang="en-US" sz="2400" dirty="0" smtClean="0">
                <a:latin typeface="Calibri" panose="020F0502020204030204" pitchFamily="34" charset="0"/>
              </a:rPr>
              <a:t>Great </a:t>
            </a:r>
            <a:r>
              <a:rPr lang="en-US" sz="2400" dirty="0">
                <a:latin typeface="Calibri" panose="020F0502020204030204" pitchFamily="34" charset="0"/>
              </a:rPr>
              <a:t>leaders realize that the greatest recommendation of their leadership is the team of people around them who are better than they </a:t>
            </a:r>
            <a:r>
              <a:rPr lang="en-US" sz="2400" dirty="0" smtClean="0">
                <a:latin typeface="Calibri" panose="020F0502020204030204" pitchFamily="34" charset="0"/>
              </a:rPr>
              <a:t>are– more effective </a:t>
            </a:r>
            <a:r>
              <a:rPr lang="en-US" sz="2400" dirty="0">
                <a:latin typeface="Calibri" panose="020F0502020204030204" pitchFamily="34" charset="0"/>
              </a:rPr>
              <a:t>than they are.  These leaders devote themselves to strengthening the efforts and enhancing the abilities of these </a:t>
            </a:r>
            <a:r>
              <a:rPr lang="en-US" sz="2400" dirty="0" smtClean="0">
                <a:latin typeface="Calibri" panose="020F0502020204030204" pitchFamily="34" charset="0"/>
              </a:rPr>
              <a:t>people.</a:t>
            </a:r>
          </a:p>
          <a:p>
            <a:pPr marL="0" indent="0">
              <a:buNone/>
            </a:pPr>
            <a:endParaRPr lang="en-US" dirty="0"/>
          </a:p>
        </p:txBody>
      </p:sp>
      <p:sp>
        <p:nvSpPr>
          <p:cNvPr id="3" name="Title 1"/>
          <p:cNvSpPr txBox="1">
            <a:spLocks/>
          </p:cNvSpPr>
          <p:nvPr/>
        </p:nvSpPr>
        <p:spPr>
          <a:xfrm>
            <a:off x="762000" y="381000"/>
            <a:ext cx="7558880" cy="6858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200" b="1" smtClean="0">
                <a:solidFill>
                  <a:srgbClr val="C00000"/>
                </a:solidFill>
                <a:latin typeface="Aharoni" panose="02010803020104030203" pitchFamily="2" charset="-79"/>
                <a:cs typeface="Aharoni" panose="02010803020104030203" pitchFamily="2" charset="-79"/>
              </a:rPr>
              <a:t>Managing Change in the Local Church</a:t>
            </a:r>
            <a:endParaRPr lang="en-US" sz="3200" dirty="0">
              <a:solidFill>
                <a:srgbClr val="C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6995229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118</TotalTime>
  <Words>282</Words>
  <Application>Microsoft Office PowerPoint</Application>
  <PresentationFormat>On-screen Show (4:3)</PresentationFormat>
  <Paragraphs>92</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NewsPrint</vt:lpstr>
      <vt:lpstr>PowerPoint Presentation</vt:lpstr>
      <vt:lpstr>Managing Change in the Local Church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Church of the Nazarene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Jackie James</dc:creator>
  <cp:lastModifiedBy>Thea Brooke Ardrey</cp:lastModifiedBy>
  <cp:revision>14</cp:revision>
  <dcterms:created xsi:type="dcterms:W3CDTF">2014-03-20T15:49:28Z</dcterms:created>
  <dcterms:modified xsi:type="dcterms:W3CDTF">2014-03-31T19:15:27Z</dcterms:modified>
</cp:coreProperties>
</file>