
<file path=[Content_Types].xml><?xml version="1.0" encoding="utf-8"?>
<Types xmlns="http://schemas.openxmlformats.org/package/2006/content-types">
  <Default Extension="jpeg" ContentType="image/jpeg"/>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Masters/slideMaster1.xml" ContentType="application/vnd.openxmlformats-officedocument.presentationml.slideMaster+xml"/>
  <Override PartName="/ppt/slides/slide1.xml" ContentType="application/vnd.openxmlformats-officedocument.presentationml.slide+xml"/>
  <Override PartName="/ppt/slides/slide2.xml" ContentType="application/vnd.openxmlformats-officedocument.presentationml.slide+xml"/>
  <Override PartName="/ppt/slides/slide3.xml" ContentType="application/vnd.openxmlformats-officedocument.presentationml.slide+xml"/>
  <Override PartName="/ppt/slides/slide4.xml" ContentType="application/vnd.openxmlformats-officedocument.presentationml.slide+xml"/>
  <Override PartName="/ppt/slides/slide5.xml" ContentType="application/vnd.openxmlformats-officedocument.presentationml.slide+xml"/>
  <Override PartName="/ppt/slides/slide6.xml" ContentType="application/vnd.openxmlformats-officedocument.presentationml.slide+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slides/slide10.xml" ContentType="application/vnd.openxmlformats-officedocument.presentationml.slide+xml"/>
  <Override PartName="/ppt/slides/slide11.xml" ContentType="application/vnd.openxmlformats-officedocument.presentationml.slide+xml"/>
  <Override PartName="/ppt/slides/slide12.xml" ContentType="application/vnd.openxmlformats-officedocument.presentationml.slide+xml"/>
  <Override PartName="/ppt/slides/slide13.xml" ContentType="application/vnd.openxmlformats-officedocument.presentationml.slide+xml"/>
  <Override PartName="/ppt/slides/slide14.xml" ContentType="application/vnd.openxmlformats-officedocument.presentationml.slide+xml"/>
  <Override PartName="/ppt/slides/slide15.xml" ContentType="application/vnd.openxmlformats-officedocument.presentationml.slide+xml"/>
  <Override PartName="/ppt/slides/slide16.xml" ContentType="application/vnd.openxmlformats-officedocument.presentationml.slide+xml"/>
  <Override PartName="/ppt/slides/slide17.xml" ContentType="application/vnd.openxmlformats-officedocument.presentationml.slide+xml"/>
  <Override PartName="/ppt/slides/slide18.xml" ContentType="application/vnd.openxmlformats-officedocument.presentationml.slide+xml"/>
  <Override PartName="/ppt/slides/slide19.xml" ContentType="application/vnd.openxmlformats-officedocument.presentationml.slide+xml"/>
  <Override PartName="/ppt/slides/slide20.xml" ContentType="application/vnd.openxmlformats-officedocument.presentationml.slide+xml"/>
  <Override PartName="/ppt/slides/slide21.xml" ContentType="application/vnd.openxmlformats-officedocument.presentationml.slide+xml"/>
  <Override PartName="/ppt/slides/slide22.xml" ContentType="application/vnd.openxmlformats-officedocument.presentationml.slide+xml"/>
  <Override PartName="/ppt/slides/slide23.xml" ContentType="application/vnd.openxmlformats-officedocument.presentationml.slide+xml"/>
  <Override PartName="/ppt/slides/slide24.xml" ContentType="application/vnd.openxmlformats-officedocument.presentationml.slide+xml"/>
  <Override PartName="/ppt/slides/slide25.xml" ContentType="application/vnd.openxmlformats-officedocument.presentationml.slide+xml"/>
  <Override PartName="/ppt/slides/slide26.xml" ContentType="application/vnd.openxmlformats-officedocument.presentationml.slide+xml"/>
  <Override PartName="/ppt/handoutMasters/handoutMaster1.xml" ContentType="application/vnd.openxmlformats-officedocument.presentationml.handoutMaster+xml"/>
  <Override PartName="/ppt/presProps.xml" ContentType="application/vnd.openxmlformats-officedocument.presentationml.presProps+xml"/>
  <Override PartName="/ppt/viewProps.xml" ContentType="application/vnd.openxmlformats-officedocument.presentationml.viewProps+xml"/>
  <Override PartName="/ppt/theme/theme1.xml" ContentType="application/vnd.openxmlformats-officedocument.theme+xml"/>
  <Override PartName="/ppt/tableStyles.xml" ContentType="application/vnd.openxmlformats-officedocument.presentationml.tableStyles+xml"/>
  <Override PartName="/ppt/slideLayouts/slideLayout1.xml" ContentType="application/vnd.openxmlformats-officedocument.presentationml.slideLayout+xml"/>
  <Override PartName="/ppt/slideLayouts/slideLayout2.xml" ContentType="application/vnd.openxmlformats-officedocument.presentationml.slideLayout+xml"/>
  <Override PartName="/ppt/slideLayouts/slideLayout3.xml" ContentType="application/vnd.openxmlformats-officedocument.presentationml.slideLayout+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Layouts/slideLayout9.xml" ContentType="application/vnd.openxmlformats-officedocument.presentationml.slideLayout+xml"/>
  <Override PartName="/ppt/slideLayouts/slideLayout10.xml" ContentType="application/vnd.openxmlformats-officedocument.presentationml.slideLayout+xml"/>
  <Override PartName="/ppt/slideLayouts/slideLayout11.xml" ContentType="application/vnd.openxmlformats-officedocument.presentationml.slideLayout+xml"/>
  <Override PartName="/ppt/theme/theme2.xml" ContentType="application/vnd.openxmlformats-officedocument.theme+xml"/>
  <Override PartName="/docProps/core.xml" ContentType="application/vnd.openxmlformats-package.core-properties+xml"/>
  <Override PartName="/docProps/app.xml" ContentType="application/vnd.openxmlformats-officedocument.extended-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696" r:id="rId1"/>
  </p:sldMasterIdLst>
  <p:handoutMasterIdLst>
    <p:handoutMasterId r:id="rId28"/>
  </p:handoutMasterIdLst>
  <p:sldIdLst>
    <p:sldId id="256" r:id="rId2"/>
    <p:sldId id="257" r:id="rId3"/>
    <p:sldId id="258" r:id="rId4"/>
    <p:sldId id="259" r:id="rId5"/>
    <p:sldId id="281" r:id="rId6"/>
    <p:sldId id="282" r:id="rId7"/>
    <p:sldId id="283" r:id="rId8"/>
    <p:sldId id="284" r:id="rId9"/>
    <p:sldId id="285" r:id="rId10"/>
    <p:sldId id="286" r:id="rId11"/>
    <p:sldId id="287" r:id="rId12"/>
    <p:sldId id="288" r:id="rId13"/>
    <p:sldId id="289" r:id="rId14"/>
    <p:sldId id="290" r:id="rId15"/>
    <p:sldId id="291" r:id="rId16"/>
    <p:sldId id="292" r:id="rId17"/>
    <p:sldId id="293" r:id="rId18"/>
    <p:sldId id="294" r:id="rId19"/>
    <p:sldId id="295" r:id="rId20"/>
    <p:sldId id="296" r:id="rId21"/>
    <p:sldId id="297" r:id="rId22"/>
    <p:sldId id="298" r:id="rId23"/>
    <p:sldId id="299" r:id="rId24"/>
    <p:sldId id="300" r:id="rId25"/>
    <p:sldId id="301" r:id="rId26"/>
    <p:sldId id="302" r:id="rId27"/>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p:showPr showNarration="1">
    <p:present/>
    <p:sldAll/>
    <p:penClr>
      <a:prstClr val="red"/>
    </p:penClr>
    <p:extLst>
      <p:ext uri="{EC167BDD-8182-4AB7-AECC-EB403E3ABB37}">
        <p14:laserClr xmlns:p14="http://schemas.microsoft.com/office/powerpoint/2010/main">
          <a:srgbClr val="FF0000"/>
        </p14:laserClr>
      </p:ext>
      <p:ext uri="{2FDB2607-1784-4EEB-B798-7EB5836EED8A}">
        <p14:showMediaCtrls xmlns:p14="http://schemas.microsoft.com/office/powerpoint/2010/main" val="1"/>
      </p:ext>
    </p:extLst>
  </p:showPr>
  <p:extLst>
    <p:ext uri="{E76CE94A-603C-4142-B9EB-6D1370010A27}">
      <p14:discardImageEditData xmlns:p14="http://schemas.microsoft.com/office/powerpoint/2010/main" val="0"/>
    </p:ext>
    <p:ext uri="{D31A062A-798A-4329-ABDD-BBA856620510}">
      <p14:defaultImageDpi xmlns:p14="http://schemas.microsoft.com/office/powerpoint/2010/main" val="220"/>
    </p:ext>
  </p:extLst>
</p:presentationPr>
</file>

<file path=ppt/tableStyles.xml><?xml version="1.0" encoding="utf-8"?>
<a:tblStyleLst xmlns:a="http://schemas.openxmlformats.org/drawingml/2006/main" def="{5C22544A-7EE6-4342-B048-85BDC9FD1C3A}"/>
</file>

<file path=ppt/viewProps.xml><?xml version="1.0" encoding="utf-8"?>
<p:viewPr xmlns:a="http://schemas.openxmlformats.org/drawingml/2006/main" xmlns:r="http://schemas.openxmlformats.org/officeDocument/2006/relationships" xmlns:p="http://schemas.openxmlformats.org/presentationml/2006/main">
  <p:normalViewPr>
    <p:restoredLeft sz="15620"/>
    <p:restoredTop sz="94660"/>
  </p:normalViewPr>
  <p:slideViewPr>
    <p:cSldViewPr>
      <p:cViewPr varScale="1">
        <p:scale>
          <a:sx n="103" d="100"/>
          <a:sy n="103" d="100"/>
        </p:scale>
        <p:origin x="-204" y="-96"/>
      </p:cViewPr>
      <p:guideLst>
        <p:guide orient="horz" pos="2160"/>
        <p:guide pos="2880"/>
      </p:guideLst>
    </p:cSldViewPr>
  </p:slideViewPr>
  <p:notesTextViewPr>
    <p:cViewPr>
      <p:scale>
        <a:sx n="1" d="1"/>
        <a:sy n="1" d="1"/>
      </p:scale>
      <p:origin x="0" y="0"/>
    </p:cViewPr>
  </p:notesTextViewPr>
  <p:gridSpacing cx="76200" cy="762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slide" Target="slides/slide12.xml"/><Relationship Id="rId18" Type="http://schemas.openxmlformats.org/officeDocument/2006/relationships/slide" Target="slides/slide17.xml"/><Relationship Id="rId26" Type="http://schemas.openxmlformats.org/officeDocument/2006/relationships/slide" Target="slides/slide25.xml"/><Relationship Id="rId3" Type="http://schemas.openxmlformats.org/officeDocument/2006/relationships/slide" Target="slides/slide2.xml"/><Relationship Id="rId21" Type="http://schemas.openxmlformats.org/officeDocument/2006/relationships/slide" Target="slides/slide20.xml"/><Relationship Id="rId7" Type="http://schemas.openxmlformats.org/officeDocument/2006/relationships/slide" Target="slides/slide6.xml"/><Relationship Id="rId12" Type="http://schemas.openxmlformats.org/officeDocument/2006/relationships/slide" Target="slides/slide11.xml"/><Relationship Id="rId17" Type="http://schemas.openxmlformats.org/officeDocument/2006/relationships/slide" Target="slides/slide16.xml"/><Relationship Id="rId25" Type="http://schemas.openxmlformats.org/officeDocument/2006/relationships/slide" Target="slides/slide24.xml"/><Relationship Id="rId2" Type="http://schemas.openxmlformats.org/officeDocument/2006/relationships/slide" Target="slides/slide1.xml"/><Relationship Id="rId16" Type="http://schemas.openxmlformats.org/officeDocument/2006/relationships/slide" Target="slides/slide15.xml"/><Relationship Id="rId20" Type="http://schemas.openxmlformats.org/officeDocument/2006/relationships/slide" Target="slides/slide19.xml"/><Relationship Id="rId29" Type="http://schemas.openxmlformats.org/officeDocument/2006/relationships/presProps" Target="presProps.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slide" Target="slides/slide10.xml"/><Relationship Id="rId24" Type="http://schemas.openxmlformats.org/officeDocument/2006/relationships/slide" Target="slides/slide23.xml"/><Relationship Id="rId32" Type="http://schemas.openxmlformats.org/officeDocument/2006/relationships/tableStyles" Target="tableStyles.xml"/><Relationship Id="rId5" Type="http://schemas.openxmlformats.org/officeDocument/2006/relationships/slide" Target="slides/slide4.xml"/><Relationship Id="rId15" Type="http://schemas.openxmlformats.org/officeDocument/2006/relationships/slide" Target="slides/slide14.xml"/><Relationship Id="rId23" Type="http://schemas.openxmlformats.org/officeDocument/2006/relationships/slide" Target="slides/slide22.xml"/><Relationship Id="rId28" Type="http://schemas.openxmlformats.org/officeDocument/2006/relationships/handoutMaster" Target="handoutMasters/handoutMaster1.xml"/><Relationship Id="rId10" Type="http://schemas.openxmlformats.org/officeDocument/2006/relationships/slide" Target="slides/slide9.xml"/><Relationship Id="rId19" Type="http://schemas.openxmlformats.org/officeDocument/2006/relationships/slide" Target="slides/slide18.xml"/><Relationship Id="rId31" Type="http://schemas.openxmlformats.org/officeDocument/2006/relationships/theme" Target="theme/theme1.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slide" Target="slides/slide13.xml"/><Relationship Id="rId22" Type="http://schemas.openxmlformats.org/officeDocument/2006/relationships/slide" Target="slides/slide21.xml"/><Relationship Id="rId27" Type="http://schemas.openxmlformats.org/officeDocument/2006/relationships/slide" Target="slides/slide26.xml"/><Relationship Id="rId30" Type="http://schemas.openxmlformats.org/officeDocument/2006/relationships/viewProps" Target="viewProps.xml"/></Relationships>
</file>

<file path=ppt/handoutMasters/_rels/handoutMaster1.xml.rels><?xml version="1.0" encoding="UTF-8" standalone="yes"?>
<Relationships xmlns="http://schemas.openxmlformats.org/package/2006/relationships"><Relationship Id="rId1" Type="http://schemas.openxmlformats.org/officeDocument/2006/relationships/theme" Target="../theme/theme2.xml"/></Relationships>
</file>

<file path=ppt/handoutMasters/handoutMaster1.xml><?xml version="1.0" encoding="utf-8"?>
<p:handoutMaster xmlns:a="http://schemas.openxmlformats.org/drawingml/2006/main" xmlns:r="http://schemas.openxmlformats.org/officeDocument/2006/relationships" xmlns:p="http://schemas.openxmlformats.org/presentationml/2006/main">
  <p:cSld>
    <p:bg>
      <p:bgRef idx="1001">
        <a:schemeClr val="bg1"/>
      </p:bgRef>
    </p:bg>
    <p:spTree>
      <p:nvGrpSpPr>
        <p:cNvPr id="1" name=""/>
        <p:cNvGrpSpPr/>
        <p:nvPr/>
      </p:nvGrpSpPr>
      <p:grpSpPr>
        <a:xfrm>
          <a:off x="0" y="0"/>
          <a:ext cx="0" cy="0"/>
          <a:chOff x="0" y="0"/>
          <a:chExt cx="0" cy="0"/>
        </a:xfrm>
      </p:grpSpPr>
      <p:sp>
        <p:nvSpPr>
          <p:cNvPr id="2" name="Header Placeholder 1"/>
          <p:cNvSpPr>
            <a:spLocks noGrp="1"/>
          </p:cNvSpPr>
          <p:nvPr>
            <p:ph type="hdr" sz="quarter"/>
          </p:nvPr>
        </p:nvSpPr>
        <p:spPr>
          <a:xfrm>
            <a:off x="0" y="0"/>
            <a:ext cx="2971800" cy="457200"/>
          </a:xfrm>
          <a:prstGeom prst="rect">
            <a:avLst/>
          </a:prstGeom>
        </p:spPr>
        <p:txBody>
          <a:bodyPr vert="horz" lIns="91440" tIns="45720" rIns="91440" bIns="45720" rtlCol="0"/>
          <a:lstStyle>
            <a:lvl1pPr algn="l">
              <a:defRPr sz="1200"/>
            </a:lvl1pPr>
          </a:lstStyle>
          <a:p>
            <a:endParaRPr lang="en-US"/>
          </a:p>
        </p:txBody>
      </p:sp>
      <p:sp>
        <p:nvSpPr>
          <p:cNvPr id="3" name="Date Placeholder 2"/>
          <p:cNvSpPr>
            <a:spLocks noGrp="1"/>
          </p:cNvSpPr>
          <p:nvPr>
            <p:ph type="dt" sz="quarter" idx="1"/>
          </p:nvPr>
        </p:nvSpPr>
        <p:spPr>
          <a:xfrm>
            <a:off x="3884613" y="0"/>
            <a:ext cx="2971800" cy="457200"/>
          </a:xfrm>
          <a:prstGeom prst="rect">
            <a:avLst/>
          </a:prstGeom>
        </p:spPr>
        <p:txBody>
          <a:bodyPr vert="horz" lIns="91440" tIns="45720" rIns="91440" bIns="45720" rtlCol="0"/>
          <a:lstStyle>
            <a:lvl1pPr algn="r">
              <a:defRPr sz="1200"/>
            </a:lvl1pPr>
          </a:lstStyle>
          <a:p>
            <a:fld id="{57284913-E0FB-436D-83BB-4D9E1B198E2F}" type="datetimeFigureOut">
              <a:rPr lang="en-US" smtClean="0"/>
              <a:t>8/27/2014</a:t>
            </a:fld>
            <a:endParaRPr lang="en-US"/>
          </a:p>
        </p:txBody>
      </p:sp>
      <p:sp>
        <p:nvSpPr>
          <p:cNvPr id="4" name="Footer Placeholder 3"/>
          <p:cNvSpPr>
            <a:spLocks noGrp="1"/>
          </p:cNvSpPr>
          <p:nvPr>
            <p:ph type="ftr" sz="quarter" idx="2"/>
          </p:nvPr>
        </p:nvSpPr>
        <p:spPr>
          <a:xfrm>
            <a:off x="0" y="8685213"/>
            <a:ext cx="2971800" cy="457200"/>
          </a:xfrm>
          <a:prstGeom prst="rect">
            <a:avLst/>
          </a:prstGeom>
        </p:spPr>
        <p:txBody>
          <a:bodyPr vert="horz" lIns="91440" tIns="45720" rIns="91440" bIns="45720" rtlCol="0" anchor="b"/>
          <a:lstStyle>
            <a:lvl1pPr algn="l">
              <a:defRPr sz="1200"/>
            </a:lvl1pPr>
          </a:lstStyle>
          <a:p>
            <a:endParaRPr lang="en-US"/>
          </a:p>
        </p:txBody>
      </p:sp>
      <p:sp>
        <p:nvSpPr>
          <p:cNvPr id="5" name="Slide Number Placeholder 4"/>
          <p:cNvSpPr>
            <a:spLocks noGrp="1"/>
          </p:cNvSpPr>
          <p:nvPr>
            <p:ph type="sldNum" sz="quarter" idx="3"/>
          </p:nvPr>
        </p:nvSpPr>
        <p:spPr>
          <a:xfrm>
            <a:off x="3884613" y="8685213"/>
            <a:ext cx="2971800" cy="457200"/>
          </a:xfrm>
          <a:prstGeom prst="rect">
            <a:avLst/>
          </a:prstGeom>
        </p:spPr>
        <p:txBody>
          <a:bodyPr vert="horz" lIns="91440" tIns="45720" rIns="91440" bIns="45720" rtlCol="0" anchor="b"/>
          <a:lstStyle>
            <a:lvl1pPr algn="r">
              <a:defRPr sz="1200"/>
            </a:lvl1pPr>
          </a:lstStyle>
          <a:p>
            <a:fld id="{4CE1B9D7-5CC3-44CA-961D-98D8E3B58F7C}" type="slidenum">
              <a:rPr lang="en-US" smtClean="0"/>
              <a:t>‹#›</a:t>
            </a:fld>
            <a:endParaRPr lang="en-US"/>
          </a:p>
        </p:txBody>
      </p:sp>
    </p:spTree>
    <p:extLst>
      <p:ext uri="{BB962C8B-B14F-4D97-AF65-F5344CB8AC3E}">
        <p14:creationId xmlns:p14="http://schemas.microsoft.com/office/powerpoint/2010/main" val="4187882610"/>
      </p:ext>
    </p:extLst>
  </p:cSld>
  <p:clrMap bg1="lt1" tx1="dk1" bg2="lt2" tx2="dk2" accent1="accent1" accent2="accent2" accent3="accent3" accent4="accent4" accent5="accent5" accent6="accent6" hlink="hlink" folHlink="folHlink"/>
</p:handoutMaster>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type="title" preserve="1">
  <p:cSld name="Title Slide">
    <p:spTree>
      <p:nvGrpSpPr>
        <p:cNvPr id="1" name=""/>
        <p:cNvGrpSpPr/>
        <p:nvPr/>
      </p:nvGrpSpPr>
      <p:grpSpPr>
        <a:xfrm>
          <a:off x="0" y="0"/>
          <a:ext cx="0" cy="0"/>
          <a:chOff x="0" y="0"/>
          <a:chExt cx="0" cy="0"/>
        </a:xfrm>
      </p:grpSpPr>
      <p:sp>
        <p:nvSpPr>
          <p:cNvPr id="8" name="Title 7"/>
          <p:cNvSpPr>
            <a:spLocks noGrp="1"/>
          </p:cNvSpPr>
          <p:nvPr>
            <p:ph type="ctrTitle"/>
          </p:nvPr>
        </p:nvSpPr>
        <p:spPr>
          <a:xfrm>
            <a:off x="422030" y="1371600"/>
            <a:ext cx="8229600" cy="1828800"/>
          </a:xfrm>
        </p:spPr>
        <p:txBody>
          <a:bodyPr vert="horz" lIns="45720" tIns="0" rIns="45720" bIns="0" anchor="b">
            <a:normAutofit/>
            <a:scene3d>
              <a:camera prst="orthographicFront"/>
              <a:lightRig rig="soft" dir="t">
                <a:rot lat="0" lon="0" rev="17220000"/>
              </a:lightRig>
            </a:scene3d>
            <a:sp3d prstMaterial="softEdge">
              <a:bevelT w="38100" h="38100"/>
            </a:sp3d>
          </a:bodyPr>
          <a:lstStyle>
            <a:lvl1pPr>
              <a:defRPr sz="4800" b="1" cap="all"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27000" dist="200000" dir="2700000" algn="tl" rotWithShape="0">
                    <a:srgbClr val="000000">
                      <a:alpha val="30000"/>
                    </a:srgbClr>
                  </a:outerShdw>
                </a:effectLst>
              </a:defRPr>
            </a:lvl1pPr>
          </a:lstStyle>
          <a:p>
            <a:r>
              <a:rPr kumimoji="0" lang="en-US" smtClean="0"/>
              <a:t>Click to edit Master title style</a:t>
            </a:r>
            <a:endParaRPr kumimoji="0" lang="en-US"/>
          </a:p>
        </p:txBody>
      </p:sp>
      <p:sp>
        <p:nvSpPr>
          <p:cNvPr id="28" name="Date Placeholder 27"/>
          <p:cNvSpPr>
            <a:spLocks noGrp="1"/>
          </p:cNvSpPr>
          <p:nvPr>
            <p:ph type="dt" sz="half" idx="10"/>
          </p:nvPr>
        </p:nvSpPr>
        <p:spPr/>
        <p:txBody>
          <a:bodyPr/>
          <a:lstStyle/>
          <a:p>
            <a:fld id="{0197B767-C2EA-4025-B4DB-CBAE8E466C49}" type="datetimeFigureOut">
              <a:rPr lang="en-US" smtClean="0"/>
              <a:t>8/27/2014</a:t>
            </a:fld>
            <a:endParaRPr lang="en-US"/>
          </a:p>
        </p:txBody>
      </p:sp>
      <p:sp>
        <p:nvSpPr>
          <p:cNvPr id="17" name="Footer Placeholder 16"/>
          <p:cNvSpPr>
            <a:spLocks noGrp="1"/>
          </p:cNvSpPr>
          <p:nvPr>
            <p:ph type="ftr" sz="quarter" idx="11"/>
          </p:nvPr>
        </p:nvSpPr>
        <p:spPr/>
        <p:txBody>
          <a:bodyPr/>
          <a:lstStyle/>
          <a:p>
            <a:endParaRPr lang="en-US"/>
          </a:p>
        </p:txBody>
      </p:sp>
      <p:sp>
        <p:nvSpPr>
          <p:cNvPr id="29" name="Slide Number Placeholder 28"/>
          <p:cNvSpPr>
            <a:spLocks noGrp="1"/>
          </p:cNvSpPr>
          <p:nvPr>
            <p:ph type="sldNum" sz="quarter" idx="12"/>
          </p:nvPr>
        </p:nvSpPr>
        <p:spPr/>
        <p:txBody>
          <a:bodyPr/>
          <a:lstStyle/>
          <a:p>
            <a:fld id="{49D16DB7-BCC2-4A0C-919D-6EA5E2C083C4}" type="slidenum">
              <a:rPr lang="en-US" smtClean="0"/>
              <a:t>‹#›</a:t>
            </a:fld>
            <a:endParaRPr lang="en-US"/>
          </a:p>
        </p:txBody>
      </p:sp>
      <p:sp>
        <p:nvSpPr>
          <p:cNvPr id="9" name="Subtitle 8"/>
          <p:cNvSpPr>
            <a:spLocks noGrp="1"/>
          </p:cNvSpPr>
          <p:nvPr>
            <p:ph type="subTitle" idx="1"/>
          </p:nvPr>
        </p:nvSpPr>
        <p:spPr>
          <a:xfrm>
            <a:off x="1371600" y="3331698"/>
            <a:ext cx="6400800" cy="1752600"/>
          </a:xfrm>
        </p:spPr>
        <p:txBody>
          <a:bodyPr/>
          <a:lstStyle>
            <a:lvl1pPr marL="0" indent="0" algn="ctr">
              <a:buNone/>
              <a:defRPr>
                <a:solidFill>
                  <a:schemeClr val="tx1"/>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7B767-C2EA-4025-B4DB-CBAE8E466C49}"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629400" y="274638"/>
            <a:ext cx="20574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274638"/>
            <a:ext cx="60198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7B767-C2EA-4025-B4DB-CBAE8E466C49}"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0197B767-C2EA-4025-B4DB-CBAE8E466C49}"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type="secHead" preserve="1">
  <p:cSld name="Section Header">
    <p:bg>
      <p:bgRef idx="1003">
        <a:schemeClr val="bg2"/>
      </p:bgRef>
    </p:bg>
    <p:spTree>
      <p:nvGrpSpPr>
        <p:cNvPr id="1" name=""/>
        <p:cNvGrpSpPr/>
        <p:nvPr/>
      </p:nvGrpSpPr>
      <p:grpSpPr>
        <a:xfrm>
          <a:off x="0" y="0"/>
          <a:ext cx="0" cy="0"/>
          <a:chOff x="0" y="0"/>
          <a:chExt cx="0" cy="0"/>
        </a:xfrm>
      </p:grpSpPr>
      <p:sp>
        <p:nvSpPr>
          <p:cNvPr id="2" name="Title 1"/>
          <p:cNvSpPr>
            <a:spLocks noGrp="1"/>
          </p:cNvSpPr>
          <p:nvPr>
            <p:ph type="title"/>
          </p:nvPr>
        </p:nvSpPr>
        <p:spPr>
          <a:xfrm>
            <a:off x="1600200" y="609600"/>
            <a:ext cx="7086600" cy="1828800"/>
          </a:xfrm>
        </p:spPr>
        <p:txBody>
          <a:bodyPr vert="horz" bIns="0" anchor="b">
            <a:noAutofit/>
            <a:scene3d>
              <a:camera prst="orthographicFront"/>
              <a:lightRig rig="soft" dir="t">
                <a:rot lat="0" lon="0" rev="17220000"/>
              </a:lightRig>
            </a:scene3d>
            <a:sp3d prstMaterial="softEdge">
              <a:bevelT w="38100" h="38100"/>
              <a:contourClr>
                <a:schemeClr val="tx2">
                  <a:shade val="50000"/>
                </a:schemeClr>
              </a:contourClr>
            </a:sp3d>
          </a:bodyPr>
          <a:lstStyle>
            <a:lvl1pPr algn="l" rtl="0">
              <a:spcBef>
                <a:spcPct val="0"/>
              </a:spcBef>
              <a:buNone/>
              <a:defRPr sz="4800" b="1" cap="none" baseline="0">
                <a:ln w="6350">
                  <a:noFill/>
                </a:ln>
                <a:solidFill>
                  <a:schemeClr val="accent1">
                    <a:tint val="90000"/>
                    <a:satMod val="120000"/>
                  </a:schemeClr>
                </a:solidFill>
                <a:effectLst>
                  <a:outerShdw blurRad="114300" dist="101600" dir="2700000" algn="tl" rotWithShape="0">
                    <a:srgbClr val="000000">
                      <a:alpha val="40000"/>
                    </a:srgbClr>
                  </a:outerShdw>
                </a:effectLst>
                <a:latin typeface="+mj-lt"/>
                <a:ea typeface="+mj-ea"/>
                <a:cs typeface="+mj-cs"/>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1600200" y="2507786"/>
            <a:ext cx="7086600" cy="1509712"/>
          </a:xfrm>
        </p:spPr>
        <p:txBody>
          <a:bodyPr anchor="t"/>
          <a:lstStyle>
            <a:lvl1pPr marL="73152" indent="0" algn="l">
              <a:buNone/>
              <a:defRPr sz="2000">
                <a:solidFill>
                  <a:schemeClr val="tx1"/>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4" name="Date Placeholder 3"/>
          <p:cNvSpPr>
            <a:spLocks noGrp="1"/>
          </p:cNvSpPr>
          <p:nvPr>
            <p:ph type="dt" sz="half" idx="10"/>
          </p:nvPr>
        </p:nvSpPr>
        <p:spPr/>
        <p:txBody>
          <a:bodyPr/>
          <a:lstStyle/>
          <a:p>
            <a:fld id="{0197B767-C2EA-4025-B4DB-CBAE8E466C49}" type="datetimeFigureOut">
              <a:rPr lang="en-US" smtClean="0"/>
              <a:t>8/27/2014</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a:xfrm>
            <a:off x="7924800" y="6416675"/>
            <a:ext cx="762000" cy="365125"/>
          </a:xfrm>
        </p:spPr>
        <p:txBody>
          <a:bodyPr/>
          <a:lstStyle/>
          <a:p>
            <a:fld id="{49D16DB7-BCC2-4A0C-919D-6EA5E2C083C4}" type="slidenum">
              <a:rPr lang="en-US" smtClean="0"/>
              <a:t>‹#›</a:t>
            </a:fld>
            <a:endParaRPr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Content Placeholder 2"/>
          <p:cNvSpPr>
            <a:spLocks noGrp="1"/>
          </p:cNvSpPr>
          <p:nvPr>
            <p:ph sz="half" idx="1"/>
          </p:nvPr>
        </p:nvSpPr>
        <p:spPr>
          <a:xfrm>
            <a:off x="457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Content Placeholder 3"/>
          <p:cNvSpPr>
            <a:spLocks noGrp="1"/>
          </p:cNvSpPr>
          <p:nvPr>
            <p:ph sz="half" idx="2"/>
          </p:nvPr>
        </p:nvSpPr>
        <p:spPr>
          <a:xfrm>
            <a:off x="4648200" y="1600200"/>
            <a:ext cx="4038600" cy="4525963"/>
          </a:xfrm>
        </p:spPr>
        <p:txBody>
          <a:bodyPr/>
          <a:lstStyle>
            <a:lvl1pPr>
              <a:defRPr sz="26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97B767-C2EA-4025-B4DB-CBAE8E466C49}"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type="twoTxTwoObj" preserve="1">
  <p:cSld name="Comparis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8229600" cy="1143000"/>
          </a:xfrm>
        </p:spPr>
        <p:txBody>
          <a:bodyPr anchor="ctr"/>
          <a:lstStyle>
            <a:lvl1pPr>
              <a:defRPr/>
            </a:lvl1pPr>
          </a:lstStyle>
          <a:p>
            <a:r>
              <a:rPr kumimoji="0" lang="en-US" smtClean="0"/>
              <a:t>Click to edit Master title style</a:t>
            </a:r>
            <a:endParaRPr kumimoji="0" lang="en-US"/>
          </a:p>
        </p:txBody>
      </p:sp>
      <p:sp>
        <p:nvSpPr>
          <p:cNvPr id="3" name="Text Placeholder 2"/>
          <p:cNvSpPr>
            <a:spLocks noGrp="1"/>
          </p:cNvSpPr>
          <p:nvPr>
            <p:ph type="body" idx="1"/>
          </p:nvPr>
        </p:nvSpPr>
        <p:spPr>
          <a:xfrm>
            <a:off x="457200" y="1535112"/>
            <a:ext cx="4040188"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Text Placeholder 3"/>
          <p:cNvSpPr>
            <a:spLocks noGrp="1"/>
          </p:cNvSpPr>
          <p:nvPr>
            <p:ph type="body" sz="half" idx="3"/>
          </p:nvPr>
        </p:nvSpPr>
        <p:spPr>
          <a:xfrm>
            <a:off x="4645025" y="1535112"/>
            <a:ext cx="4041775" cy="750887"/>
          </a:xfrm>
        </p:spPr>
        <p:txBody>
          <a:bodyPr anchor="ctr"/>
          <a:lstStyle>
            <a:lvl1pPr marL="0" indent="0">
              <a:buNone/>
              <a:defRPr sz="2400" b="0" cap="all" baseline="0">
                <a:solidFill>
                  <a:schemeClr val="tx1"/>
                </a:solidFill>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5" name="Content Placeholder 4"/>
          <p:cNvSpPr>
            <a:spLocks noGrp="1"/>
          </p:cNvSpPr>
          <p:nvPr>
            <p:ph sz="quarter" idx="2"/>
          </p:nvPr>
        </p:nvSpPr>
        <p:spPr>
          <a:xfrm>
            <a:off x="457200" y="2362200"/>
            <a:ext cx="4040188"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6" name="Content Placeholder 5"/>
          <p:cNvSpPr>
            <a:spLocks noGrp="1"/>
          </p:cNvSpPr>
          <p:nvPr>
            <p:ph sz="quarter" idx="4"/>
          </p:nvPr>
        </p:nvSpPr>
        <p:spPr>
          <a:xfrm>
            <a:off x="4645025" y="2362200"/>
            <a:ext cx="4041775" cy="37639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7" name="Date Placeholder 6"/>
          <p:cNvSpPr>
            <a:spLocks noGrp="1"/>
          </p:cNvSpPr>
          <p:nvPr>
            <p:ph type="dt" sz="half" idx="10"/>
          </p:nvPr>
        </p:nvSpPr>
        <p:spPr/>
        <p:txBody>
          <a:bodyPr/>
          <a:lstStyle/>
          <a:p>
            <a:fld id="{0197B767-C2EA-4025-B4DB-CBAE8E466C49}" type="datetimeFigureOut">
              <a:rPr lang="en-US" smtClean="0"/>
              <a:t>8/27/2014</a:t>
            </a:fld>
            <a:endParaRPr lang="en-US"/>
          </a:p>
        </p:txBody>
      </p:sp>
      <p:sp>
        <p:nvSpPr>
          <p:cNvPr id="8" name="Footer Placeholder 7"/>
          <p:cNvSpPr>
            <a:spLocks noGrp="1"/>
          </p:cNvSpPr>
          <p:nvPr>
            <p:ph type="ftr" sz="quarter" idx="11"/>
          </p:nvPr>
        </p:nvSpPr>
        <p:spPr/>
        <p:txBody>
          <a:bodyPr/>
          <a:lstStyle/>
          <a:p>
            <a:endParaRPr lang="en-US"/>
          </a:p>
        </p:txBody>
      </p:sp>
      <p:sp>
        <p:nvSpPr>
          <p:cNvPr id="9" name="Slide Number Placeholder 8"/>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Date Placeholder 2"/>
          <p:cNvSpPr>
            <a:spLocks noGrp="1"/>
          </p:cNvSpPr>
          <p:nvPr>
            <p:ph type="dt" sz="half" idx="10"/>
          </p:nvPr>
        </p:nvSpPr>
        <p:spPr/>
        <p:txBody>
          <a:bodyPr/>
          <a:lstStyle/>
          <a:p>
            <a:fld id="{0197B767-C2EA-4025-B4DB-CBAE8E466C49}" type="datetimeFigureOut">
              <a:rPr lang="en-US" smtClean="0"/>
              <a:t>8/27/2014</a:t>
            </a:fld>
            <a:endParaRPr lang="en-US"/>
          </a:p>
        </p:txBody>
      </p:sp>
      <p:sp>
        <p:nvSpPr>
          <p:cNvPr id="4" name="Footer Placeholder 3"/>
          <p:cNvSpPr>
            <a:spLocks noGrp="1"/>
          </p:cNvSpPr>
          <p:nvPr>
            <p:ph type="ftr" sz="quarter" idx="11"/>
          </p:nvPr>
        </p:nvSpPr>
        <p:spPr/>
        <p:txBody>
          <a:bodyPr/>
          <a:lstStyle/>
          <a:p>
            <a:endParaRPr lang="en-US"/>
          </a:p>
        </p:txBody>
      </p:sp>
      <p:sp>
        <p:nvSpPr>
          <p:cNvPr id="5" name="Slide Number Placeholder 4"/>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type="blank" preserve="1">
  <p:cSld name="Blank">
    <p:spTree>
      <p:nvGrpSpPr>
        <p:cNvPr id="1" name=""/>
        <p:cNvGrpSpPr/>
        <p:nvPr/>
      </p:nvGrpSpPr>
      <p:grpSpPr>
        <a:xfrm>
          <a:off x="0" y="0"/>
          <a:ext cx="0" cy="0"/>
          <a:chOff x="0" y="0"/>
          <a:chExt cx="0" cy="0"/>
        </a:xfrm>
      </p:grpSpPr>
      <p:sp>
        <p:nvSpPr>
          <p:cNvPr id="2" name="Date Placeholder 1"/>
          <p:cNvSpPr>
            <a:spLocks noGrp="1"/>
          </p:cNvSpPr>
          <p:nvPr>
            <p:ph type="dt" sz="half" idx="10"/>
          </p:nvPr>
        </p:nvSpPr>
        <p:spPr/>
        <p:txBody>
          <a:bodyPr/>
          <a:lstStyle/>
          <a:p>
            <a:fld id="{0197B767-C2EA-4025-B4DB-CBAE8E466C49}" type="datetimeFigureOut">
              <a:rPr lang="en-US" smtClean="0"/>
              <a:t>8/27/2014</a:t>
            </a:fld>
            <a:endParaRPr lang="en-US"/>
          </a:p>
        </p:txBody>
      </p:sp>
      <p:sp>
        <p:nvSpPr>
          <p:cNvPr id="3" name="Footer Placeholder 2"/>
          <p:cNvSpPr>
            <a:spLocks noGrp="1"/>
          </p:cNvSpPr>
          <p:nvPr>
            <p:ph type="ftr" sz="quarter" idx="11"/>
          </p:nvPr>
        </p:nvSpPr>
        <p:spPr/>
        <p:txBody>
          <a:bodyPr/>
          <a:lstStyle/>
          <a:p>
            <a:endParaRPr lang="en-US"/>
          </a:p>
        </p:txBody>
      </p:sp>
      <p:sp>
        <p:nvSpPr>
          <p:cNvPr id="4" name="Slide Number Placeholder 3"/>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type="objTx" preserve="1">
  <p:cSld name="Content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457200" y="273050"/>
            <a:ext cx="3008313" cy="1162050"/>
          </a:xfrm>
        </p:spPr>
        <p:txBody>
          <a:bodyPr vert="horz" anchor="b">
            <a:normAutofit/>
            <a:sp3d prstMaterial="softEdge"/>
          </a:bodyPr>
          <a:lstStyle>
            <a:lvl1pPr algn="l">
              <a:buNone/>
              <a:defRPr sz="2200" b="0">
                <a:ln w="6350">
                  <a:noFill/>
                </a:ln>
                <a:solidFill>
                  <a:schemeClr val="accent1">
                    <a:tint val="73000"/>
                    <a:satMod val="180000"/>
                  </a:schemeClr>
                </a:solidFill>
              </a:defRPr>
            </a:lvl1pPr>
          </a:lstStyle>
          <a:p>
            <a:r>
              <a:rPr kumimoji="0" lang="en-US" smtClean="0"/>
              <a:t>Click to edit Master title style</a:t>
            </a:r>
            <a:endParaRPr kumimoji="0" lang="en-US"/>
          </a:p>
        </p:txBody>
      </p:sp>
      <p:sp>
        <p:nvSpPr>
          <p:cNvPr id="3" name="Text Placeholder 2"/>
          <p:cNvSpPr>
            <a:spLocks noGrp="1"/>
          </p:cNvSpPr>
          <p:nvPr>
            <p:ph type="body" idx="2"/>
          </p:nvPr>
        </p:nvSpPr>
        <p:spPr>
          <a:xfrm>
            <a:off x="457200" y="1524000"/>
            <a:ext cx="3008313" cy="4602163"/>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4" name="Content Placeholder 3"/>
          <p:cNvSpPr>
            <a:spLocks noGrp="1"/>
          </p:cNvSpPr>
          <p:nvPr>
            <p:ph sz="half" idx="1"/>
          </p:nvPr>
        </p:nvSpPr>
        <p:spPr>
          <a:xfrm>
            <a:off x="3575050" y="273050"/>
            <a:ext cx="5111750" cy="5853113"/>
          </a:xfrm>
        </p:spPr>
        <p:txBody>
          <a:bodyPr/>
          <a:lstStyle>
            <a:lvl1pPr>
              <a:defRPr sz="2600"/>
            </a:lvl1pPr>
            <a:lvl2pPr>
              <a:defRPr sz="2400"/>
            </a:lvl2pPr>
            <a:lvl3pPr>
              <a:defRPr sz="2200"/>
            </a:lvl3pPr>
            <a:lvl4pPr>
              <a:defRPr sz="20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5" name="Date Placeholder 4"/>
          <p:cNvSpPr>
            <a:spLocks noGrp="1"/>
          </p:cNvSpPr>
          <p:nvPr>
            <p:ph type="dt" sz="half" idx="10"/>
          </p:nvPr>
        </p:nvSpPr>
        <p:spPr/>
        <p:txBody>
          <a:bodyPr/>
          <a:lstStyle/>
          <a:p>
            <a:fld id="{0197B767-C2EA-4025-B4DB-CBAE8E466C49}"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type="picTx" preserve="1">
  <p:cSld name="Picture with Caption">
    <p:spTree>
      <p:nvGrpSpPr>
        <p:cNvPr id="1" name=""/>
        <p:cNvGrpSpPr/>
        <p:nvPr/>
      </p:nvGrpSpPr>
      <p:grpSpPr>
        <a:xfrm>
          <a:off x="0" y="0"/>
          <a:ext cx="0" cy="0"/>
          <a:chOff x="0" y="0"/>
          <a:chExt cx="0" cy="0"/>
        </a:xfrm>
      </p:grpSpPr>
      <p:sp>
        <p:nvSpPr>
          <p:cNvPr id="2" name="Title 1"/>
          <p:cNvSpPr>
            <a:spLocks noGrp="1"/>
          </p:cNvSpPr>
          <p:nvPr>
            <p:ph type="title"/>
          </p:nvPr>
        </p:nvSpPr>
        <p:spPr>
          <a:xfrm>
            <a:off x="1828800" y="609600"/>
            <a:ext cx="5486400" cy="522288"/>
          </a:xfrm>
        </p:spPr>
        <p:txBody>
          <a:bodyPr lIns="45720" rIns="45720" bIns="0" anchor="b">
            <a:sp3d prstMaterial="softEdge"/>
          </a:bodyPr>
          <a:lstStyle>
            <a:lvl1pPr algn="ctr">
              <a:buNone/>
              <a:defRPr sz="2000" b="1"/>
            </a:lvl1pPr>
          </a:lstStyle>
          <a:p>
            <a:r>
              <a:rPr kumimoji="0" lang="en-US" smtClean="0"/>
              <a:t>Click to edit Master title style</a:t>
            </a:r>
            <a:endParaRPr kumimoji="0" lang="en-US"/>
          </a:p>
        </p:txBody>
      </p:sp>
      <p:sp>
        <p:nvSpPr>
          <p:cNvPr id="3" name="Picture Placeholder 2"/>
          <p:cNvSpPr>
            <a:spLocks noGrp="1"/>
          </p:cNvSpPr>
          <p:nvPr>
            <p:ph type="pic" idx="1"/>
          </p:nvPr>
        </p:nvSpPr>
        <p:spPr>
          <a:xfrm>
            <a:off x="1828800" y="1831975"/>
            <a:ext cx="5486400" cy="3962400"/>
          </a:xfrm>
          <a:solidFill>
            <a:schemeClr val="bg2"/>
          </a:solidFill>
          <a:ln w="44450" cap="sq" cmpd="sng" algn="ctr">
            <a:solidFill>
              <a:srgbClr val="FFFFFF"/>
            </a:solidFill>
            <a:prstDash val="solid"/>
            <a:miter lim="800000"/>
          </a:ln>
          <a:effectLst>
            <a:outerShdw blurRad="190500" dist="228600" dir="2700000" sy="90000">
              <a:srgbClr val="000000">
                <a:alpha val="25000"/>
              </a:srgbClr>
            </a:outerShdw>
          </a:effectLst>
          <a:scene3d>
            <a:camera prst="orthographicFront">
              <a:rot lat="0" lon="0" rev="0"/>
            </a:camera>
            <a:lightRig rig="balanced" dir="tr">
              <a:rot lat="0" lon="0" rev="2700000"/>
            </a:lightRig>
          </a:scene3d>
          <a:sp3d prstMaterial="matte">
            <a:contourClr>
              <a:schemeClr val="tx2">
                <a:shade val="50000"/>
              </a:schemeClr>
            </a:contourClr>
          </a:sp3d>
        </p:spPr>
        <p:style>
          <a:lnRef idx="3">
            <a:schemeClr val="lt1"/>
          </a:lnRef>
          <a:fillRef idx="1">
            <a:schemeClr val="accent1"/>
          </a:fillRef>
          <a:effectRef idx="1">
            <a:schemeClr val="accent1"/>
          </a:effectRef>
          <a:fontRef idx="minor">
            <a:schemeClr val="lt1"/>
          </a:fontRef>
        </p:style>
        <p:txBody>
          <a:bodyPr anchor="t"/>
          <a:lstStyle>
            <a:lvl1pPr indent="0">
              <a:buNone/>
              <a:defRPr sz="3200"/>
            </a:lvl1pPr>
          </a:lstStyle>
          <a:p>
            <a:pPr marL="0" algn="l" rtl="0" eaLnBrk="1" latinLnBrk="0" hangingPunct="1"/>
            <a:r>
              <a:rPr kumimoji="0" lang="en-US" smtClean="0">
                <a:solidFill>
                  <a:schemeClr val="lt1"/>
                </a:solidFill>
                <a:latin typeface="+mn-lt"/>
                <a:ea typeface="+mn-ea"/>
                <a:cs typeface="+mn-cs"/>
              </a:rPr>
              <a:t>Click icon to add picture</a:t>
            </a:r>
            <a:endParaRPr kumimoji="0" lang="en-US" dirty="0">
              <a:solidFill>
                <a:schemeClr val="lt1"/>
              </a:solidFill>
              <a:latin typeface="+mn-lt"/>
              <a:ea typeface="+mn-ea"/>
              <a:cs typeface="+mn-cs"/>
            </a:endParaRPr>
          </a:p>
        </p:txBody>
      </p:sp>
      <p:sp>
        <p:nvSpPr>
          <p:cNvPr id="4" name="Text Placeholder 3"/>
          <p:cNvSpPr>
            <a:spLocks noGrp="1"/>
          </p:cNvSpPr>
          <p:nvPr>
            <p:ph type="body" sz="half" idx="2"/>
          </p:nvPr>
        </p:nvSpPr>
        <p:spPr>
          <a:xfrm>
            <a:off x="1828800" y="1166787"/>
            <a:ext cx="5486400" cy="530352"/>
          </a:xfrm>
        </p:spPr>
        <p:txBody>
          <a:bodyPr lIns="45720" tIns="45720" rIns="45720" anchor="t"/>
          <a:lstStyle>
            <a:lvl1pPr marL="0" indent="0" algn="ctr">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
        <p:nvSpPr>
          <p:cNvPr id="5" name="Date Placeholder 4"/>
          <p:cNvSpPr>
            <a:spLocks noGrp="1"/>
          </p:cNvSpPr>
          <p:nvPr>
            <p:ph type="dt" sz="half" idx="10"/>
          </p:nvPr>
        </p:nvSpPr>
        <p:spPr/>
        <p:txBody>
          <a:bodyPr/>
          <a:lstStyle/>
          <a:p>
            <a:fld id="{0197B767-C2EA-4025-B4DB-CBAE8E466C49}" type="datetimeFigureOut">
              <a:rPr lang="en-US" smtClean="0"/>
              <a:t>8/27/2014</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49D16DB7-BCC2-4A0C-919D-6EA5E2C083C4}" type="slidenum">
              <a:rPr lang="en-US" smtClean="0"/>
              <a:t>‹#›</a:t>
            </a:fld>
            <a:endParaRPr lang="en-US"/>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22" name="Title Placeholder 21"/>
          <p:cNvSpPr>
            <a:spLocks noGrp="1"/>
          </p:cNvSpPr>
          <p:nvPr>
            <p:ph type="title"/>
          </p:nvPr>
        </p:nvSpPr>
        <p:spPr>
          <a:xfrm>
            <a:off x="457200" y="274638"/>
            <a:ext cx="8229600" cy="1143000"/>
          </a:xfrm>
          <a:prstGeom prst="rect">
            <a:avLst/>
          </a:prstGeom>
        </p:spPr>
        <p:txBody>
          <a:bodyPr vert="horz" anchor="ctr">
            <a:normAutofit/>
            <a:scene3d>
              <a:camera prst="orthographicFront"/>
              <a:lightRig rig="soft" dir="t">
                <a:rot lat="0" lon="0" rev="16800000"/>
              </a:lightRig>
            </a:scene3d>
            <a:sp3d prstMaterial="softEdge">
              <a:bevelT w="38100" h="38100"/>
            </a:sp3d>
          </a:bodyPr>
          <a:lstStyle/>
          <a:p>
            <a:r>
              <a:rPr kumimoji="0" lang="en-US" smtClean="0"/>
              <a:t>Click to edit Master title style</a:t>
            </a:r>
            <a:endParaRPr kumimoji="0" lang="en-US"/>
          </a:p>
        </p:txBody>
      </p:sp>
      <p:sp>
        <p:nvSpPr>
          <p:cNvPr id="13" name="Text Placeholder 12"/>
          <p:cNvSpPr>
            <a:spLocks noGrp="1"/>
          </p:cNvSpPr>
          <p:nvPr>
            <p:ph type="body" idx="1"/>
          </p:nvPr>
        </p:nvSpPr>
        <p:spPr>
          <a:xfrm>
            <a:off x="457200" y="1600200"/>
            <a:ext cx="8229600" cy="4709160"/>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4" name="Date Placeholder 13"/>
          <p:cNvSpPr>
            <a:spLocks noGrp="1"/>
          </p:cNvSpPr>
          <p:nvPr>
            <p:ph type="dt" sz="half" idx="2"/>
          </p:nvPr>
        </p:nvSpPr>
        <p:spPr>
          <a:xfrm>
            <a:off x="457200" y="6416675"/>
            <a:ext cx="2133600" cy="365125"/>
          </a:xfrm>
          <a:prstGeom prst="rect">
            <a:avLst/>
          </a:prstGeom>
        </p:spPr>
        <p:txBody>
          <a:bodyPr vert="horz" anchor="b"/>
          <a:lstStyle>
            <a:lvl1pPr algn="l" eaLnBrk="1" latinLnBrk="0" hangingPunct="1">
              <a:defRPr kumimoji="0" sz="1200">
                <a:solidFill>
                  <a:schemeClr val="tx1">
                    <a:shade val="50000"/>
                  </a:schemeClr>
                </a:solidFill>
              </a:defRPr>
            </a:lvl1pPr>
          </a:lstStyle>
          <a:p>
            <a:fld id="{0197B767-C2EA-4025-B4DB-CBAE8E466C49}" type="datetimeFigureOut">
              <a:rPr lang="en-US" smtClean="0"/>
              <a:t>8/27/2014</a:t>
            </a:fld>
            <a:endParaRPr lang="en-US"/>
          </a:p>
        </p:txBody>
      </p:sp>
      <p:sp>
        <p:nvSpPr>
          <p:cNvPr id="3" name="Footer Placeholder 2"/>
          <p:cNvSpPr>
            <a:spLocks noGrp="1"/>
          </p:cNvSpPr>
          <p:nvPr>
            <p:ph type="ftr" sz="quarter" idx="3"/>
          </p:nvPr>
        </p:nvSpPr>
        <p:spPr>
          <a:xfrm>
            <a:off x="3124200" y="6416675"/>
            <a:ext cx="2895600" cy="365125"/>
          </a:xfrm>
          <a:prstGeom prst="rect">
            <a:avLst/>
          </a:prstGeom>
        </p:spPr>
        <p:txBody>
          <a:bodyPr vert="horz" anchor="b"/>
          <a:lstStyle>
            <a:lvl1pPr algn="ctr" eaLnBrk="1" latinLnBrk="0" hangingPunct="1">
              <a:defRPr kumimoji="0" sz="1200">
                <a:solidFill>
                  <a:schemeClr val="tx1">
                    <a:shade val="50000"/>
                  </a:schemeClr>
                </a:solidFill>
              </a:defRPr>
            </a:lvl1pPr>
          </a:lstStyle>
          <a:p>
            <a:endParaRPr lang="en-US"/>
          </a:p>
        </p:txBody>
      </p:sp>
      <p:sp>
        <p:nvSpPr>
          <p:cNvPr id="23" name="Slide Number Placeholder 22"/>
          <p:cNvSpPr>
            <a:spLocks noGrp="1"/>
          </p:cNvSpPr>
          <p:nvPr>
            <p:ph type="sldNum" sz="quarter" idx="4"/>
          </p:nvPr>
        </p:nvSpPr>
        <p:spPr>
          <a:xfrm>
            <a:off x="7924800" y="6416675"/>
            <a:ext cx="762000" cy="365125"/>
          </a:xfrm>
          <a:prstGeom prst="rect">
            <a:avLst/>
          </a:prstGeom>
        </p:spPr>
        <p:txBody>
          <a:bodyPr vert="horz" lIns="0" rIns="0" anchor="b"/>
          <a:lstStyle>
            <a:lvl1pPr algn="r" eaLnBrk="1" latinLnBrk="0" hangingPunct="1">
              <a:defRPr kumimoji="0" sz="1200">
                <a:solidFill>
                  <a:schemeClr val="tx1">
                    <a:shade val="50000"/>
                  </a:schemeClr>
                </a:solidFill>
              </a:defRPr>
            </a:lvl1pPr>
          </a:lstStyle>
          <a:p>
            <a:fld id="{49D16DB7-BCC2-4A0C-919D-6EA5E2C083C4}" type="slidenum">
              <a:rPr lang="en-US" smtClean="0"/>
              <a:t>‹#›</a:t>
            </a:fld>
            <a:endParaRPr lang="en-US"/>
          </a:p>
        </p:txBody>
      </p:sp>
    </p:spTree>
  </p:cSld>
  <p:clrMap bg1="dk1" tx1="lt1" bg2="dk2" tx2="lt2" accent1="accent1" accent2="accent2" accent3="accent3" accent4="accent4" accent5="accent5" accent6="accent6" hlink="hlink" folHlink="folHlink"/>
  <p:sldLayoutIdLst>
    <p:sldLayoutId id="2147483697" r:id="rId1"/>
    <p:sldLayoutId id="2147483698" r:id="rId2"/>
    <p:sldLayoutId id="2147483699" r:id="rId3"/>
    <p:sldLayoutId id="2147483700" r:id="rId4"/>
    <p:sldLayoutId id="2147483701" r:id="rId5"/>
    <p:sldLayoutId id="2147483702" r:id="rId6"/>
    <p:sldLayoutId id="2147483703" r:id="rId7"/>
    <p:sldLayoutId id="2147483704" r:id="rId8"/>
    <p:sldLayoutId id="2147483705" r:id="rId9"/>
    <p:sldLayoutId id="2147483706" r:id="rId10"/>
    <p:sldLayoutId id="2147483707" r:id="rId11"/>
  </p:sldLayoutIdLst>
  <p:txStyles>
    <p:titleStyle>
      <a:lvl1pPr algn="ctr" rtl="0" eaLnBrk="1" latinLnBrk="0" hangingPunct="1">
        <a:spcBef>
          <a:spcPct val="0"/>
        </a:spcBef>
        <a:buNone/>
        <a:defRPr kumimoji="0" sz="4100" b="1" kern="1200" cap="none" baseline="0">
          <a:ln w="6350">
            <a:noFill/>
          </a:ln>
          <a:gradFill>
            <a:gsLst>
              <a:gs pos="0">
                <a:schemeClr val="accent1">
                  <a:tint val="73000"/>
                  <a:satMod val="145000"/>
                </a:schemeClr>
              </a:gs>
              <a:gs pos="73000">
                <a:schemeClr val="accent1">
                  <a:tint val="73000"/>
                  <a:satMod val="145000"/>
                </a:schemeClr>
              </a:gs>
              <a:gs pos="100000">
                <a:schemeClr val="accent1">
                  <a:tint val="83000"/>
                  <a:satMod val="143000"/>
                </a:schemeClr>
              </a:gs>
            </a:gsLst>
            <a:lin ang="4800000" scaled="1"/>
          </a:gradFill>
          <a:effectLst>
            <a:outerShdw blurRad="114300" dist="101600" dir="2700000" algn="tl" rotWithShape="0">
              <a:srgbClr val="000000">
                <a:alpha val="40000"/>
              </a:srgbClr>
            </a:outerShdw>
          </a:effectLst>
          <a:latin typeface="+mj-lt"/>
          <a:ea typeface="+mj-ea"/>
          <a:cs typeface="+mj-cs"/>
        </a:defRPr>
      </a:lvl1pPr>
    </p:titleStyle>
    <p:bodyStyle>
      <a:lvl1pPr marL="548640" indent="-411480" algn="l" rtl="0" eaLnBrk="1" latinLnBrk="0" hangingPunct="1">
        <a:spcBef>
          <a:spcPct val="20000"/>
        </a:spcBef>
        <a:buClr>
          <a:schemeClr val="tx1">
            <a:shade val="95000"/>
          </a:schemeClr>
        </a:buClr>
        <a:buSzPct val="65000"/>
        <a:buFont typeface="Wingdings 2"/>
        <a:buChar char=""/>
        <a:defRPr kumimoji="0" sz="2800" kern="1200">
          <a:solidFill>
            <a:schemeClr val="tx1"/>
          </a:solidFill>
          <a:latin typeface="+mn-lt"/>
          <a:ea typeface="+mn-ea"/>
          <a:cs typeface="+mn-cs"/>
        </a:defRPr>
      </a:lvl1pPr>
      <a:lvl2pPr marL="868680" indent="-283464" algn="l" rtl="0" eaLnBrk="1" latinLnBrk="0" hangingPunct="1">
        <a:spcBef>
          <a:spcPct val="20000"/>
        </a:spcBef>
        <a:buClr>
          <a:schemeClr val="tx1"/>
        </a:buClr>
        <a:buSzPct val="80000"/>
        <a:buFont typeface="Wingdings 2"/>
        <a:buChar char=""/>
        <a:defRPr kumimoji="0" sz="2400" kern="1200">
          <a:solidFill>
            <a:schemeClr val="tx1"/>
          </a:solidFill>
          <a:latin typeface="+mn-lt"/>
          <a:ea typeface="+mn-ea"/>
          <a:cs typeface="+mn-cs"/>
        </a:defRPr>
      </a:lvl2pPr>
      <a:lvl3pPr marL="1133856" indent="-228600" algn="l" rtl="0" eaLnBrk="1" latinLnBrk="0" hangingPunct="1">
        <a:spcBef>
          <a:spcPct val="20000"/>
        </a:spcBef>
        <a:buClr>
          <a:schemeClr val="tx1"/>
        </a:buClr>
        <a:buSzPct val="95000"/>
        <a:buFont typeface="Wingdings"/>
        <a:buChar char=""/>
        <a:defRPr kumimoji="0" sz="2200" kern="1200">
          <a:solidFill>
            <a:schemeClr val="tx1"/>
          </a:solidFill>
          <a:latin typeface="+mn-lt"/>
          <a:ea typeface="+mn-ea"/>
          <a:cs typeface="+mn-cs"/>
        </a:defRPr>
      </a:lvl3pPr>
      <a:lvl4pPr marL="1353312" indent="-182880" algn="l" rtl="0" eaLnBrk="1" latinLnBrk="0" hangingPunct="1">
        <a:spcBef>
          <a:spcPct val="20000"/>
        </a:spcBef>
        <a:buClr>
          <a:schemeClr val="tx1"/>
        </a:buClr>
        <a:buSzPct val="100000"/>
        <a:buFont typeface="Wingdings 3"/>
        <a:buChar char=""/>
        <a:defRPr kumimoji="0" sz="2000" kern="1200">
          <a:solidFill>
            <a:schemeClr val="tx1"/>
          </a:solidFill>
          <a:latin typeface="+mn-lt"/>
          <a:ea typeface="+mn-ea"/>
          <a:cs typeface="+mn-cs"/>
        </a:defRPr>
      </a:lvl4pPr>
      <a:lvl5pPr marL="1545336" indent="-182880" algn="l" rtl="0" eaLnBrk="1" latinLnBrk="0" hangingPunct="1">
        <a:spcBef>
          <a:spcPct val="20000"/>
        </a:spcBef>
        <a:buClr>
          <a:schemeClr val="tx1"/>
        </a:buClr>
        <a:buFont typeface="Wingdings 2"/>
        <a:buChar char=""/>
        <a:defRPr kumimoji="0" sz="2000" kern="1200">
          <a:solidFill>
            <a:schemeClr val="tx1"/>
          </a:solidFill>
          <a:latin typeface="+mn-lt"/>
          <a:ea typeface="+mn-ea"/>
          <a:cs typeface="+mn-cs"/>
        </a:defRPr>
      </a:lvl5pPr>
      <a:lvl6pPr marL="1764792" indent="-182880" algn="l" rtl="0" eaLnBrk="1" latinLnBrk="0" hangingPunct="1">
        <a:spcBef>
          <a:spcPct val="20000"/>
        </a:spcBef>
        <a:buClr>
          <a:schemeClr val="tx1"/>
        </a:buClr>
        <a:buFont typeface="Wingdings 3"/>
        <a:buChar char=""/>
        <a:defRPr kumimoji="0" sz="1800" kern="1200">
          <a:solidFill>
            <a:schemeClr val="tx1"/>
          </a:solidFill>
          <a:latin typeface="+mn-lt"/>
          <a:ea typeface="+mn-ea"/>
          <a:cs typeface="+mn-cs"/>
        </a:defRPr>
      </a:lvl6pPr>
      <a:lvl7pPr marL="1965960" indent="-182880" algn="l" rtl="0" eaLnBrk="1" latinLnBrk="0" hangingPunct="1">
        <a:spcBef>
          <a:spcPct val="20000"/>
        </a:spcBef>
        <a:buClr>
          <a:schemeClr val="tx1"/>
        </a:buClr>
        <a:buFont typeface="Wingdings 2"/>
        <a:buChar char=""/>
        <a:defRPr kumimoji="0" sz="1600" kern="1200">
          <a:solidFill>
            <a:schemeClr val="tx1"/>
          </a:solidFill>
          <a:latin typeface="+mn-lt"/>
          <a:ea typeface="+mn-ea"/>
          <a:cs typeface="+mn-cs"/>
        </a:defRPr>
      </a:lvl7pPr>
      <a:lvl8pPr marL="2167128" indent="-182880" algn="l" rtl="0" eaLnBrk="1" latinLnBrk="0" hangingPunct="1">
        <a:spcBef>
          <a:spcPct val="20000"/>
        </a:spcBef>
        <a:buClr>
          <a:schemeClr val="tx1"/>
        </a:buClr>
        <a:buFont typeface="Wingdings 2"/>
        <a:buChar char=""/>
        <a:defRPr kumimoji="0" sz="1400" kern="1200">
          <a:solidFill>
            <a:schemeClr val="tx1"/>
          </a:solidFill>
          <a:latin typeface="+mn-lt"/>
          <a:ea typeface="+mn-ea"/>
          <a:cs typeface="+mn-cs"/>
        </a:defRPr>
      </a:lvl8pPr>
      <a:lvl9pPr marL="2368296" indent="-182880" algn="l" rtl="0" eaLnBrk="1" latinLnBrk="0" hangingPunct="1">
        <a:spcBef>
          <a:spcPct val="20000"/>
        </a:spcBef>
        <a:buClr>
          <a:schemeClr val="tx1"/>
        </a:buClr>
        <a:buFont typeface="Wingdings 2"/>
        <a:buChar char=""/>
        <a:defRPr kumimoji="0" sz="1400" kern="1200" baseline="0">
          <a:solidFill>
            <a:schemeClr val="tx1"/>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slideLayout" Target="../slideLayouts/slideLayout1.xml"/></Relationships>
</file>

<file path=ppt/slides/_rels/slide1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3.xml.rels><?xml version="1.0" encoding="UTF-8" standalone="yes"?>
<Relationships xmlns="http://schemas.openxmlformats.org/package/2006/relationships"><Relationship Id="rId2" Type="http://schemas.openxmlformats.org/officeDocument/2006/relationships/image" Target="../media/image5.jpeg"/><Relationship Id="rId1" Type="http://schemas.openxmlformats.org/officeDocument/2006/relationships/slideLayout" Target="../slideLayouts/slideLayout2.xml"/></Relationships>
</file>

<file path=ppt/slides/_rels/slide1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6.xml.rels><?xml version="1.0" encoding="UTF-8" standalone="yes"?>
<Relationships xmlns="http://schemas.openxmlformats.org/package/2006/relationships"><Relationship Id="rId2" Type="http://schemas.openxmlformats.org/officeDocument/2006/relationships/image" Target="../media/image6.jpeg"/><Relationship Id="rId1" Type="http://schemas.openxmlformats.org/officeDocument/2006/relationships/slideLayout" Target="../slideLayouts/slideLayout2.xml"/></Relationships>
</file>

<file path=ppt/slides/_rels/slide1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1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0.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1.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2.xml.rels><?xml version="1.0" encoding="UTF-8" standalone="yes"?>
<Relationships xmlns="http://schemas.openxmlformats.org/package/2006/relationships"><Relationship Id="rId2" Type="http://schemas.openxmlformats.org/officeDocument/2006/relationships/image" Target="../media/image7.jpeg"/><Relationship Id="rId1" Type="http://schemas.openxmlformats.org/officeDocument/2006/relationships/slideLayout" Target="../slideLayouts/slideLayout2.xml"/></Relationships>
</file>

<file path=ppt/slides/_rels/slide2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26.xml.rels><?xml version="1.0" encoding="UTF-8" standalone="yes"?>
<Relationships xmlns="http://schemas.openxmlformats.org/package/2006/relationships"><Relationship Id="rId2" Type="http://schemas.openxmlformats.org/officeDocument/2006/relationships/image" Target="../media/image8.jpeg"/><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2" Type="http://schemas.openxmlformats.org/officeDocument/2006/relationships/image" Target="../media/image3.jpeg"/><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2" Type="http://schemas.openxmlformats.org/officeDocument/2006/relationships/image" Target="../media/image4.jpeg"/><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pic>
        <p:nvPicPr>
          <p:cNvPr id="4" name="Picture 2" descr="C:\Users\jjames\Desktop\iStock_000030149608Medium.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2438400" y="2209800"/>
            <a:ext cx="4267200" cy="2833923"/>
          </a:xfrm>
          <a:prstGeom prst="rect">
            <a:avLst/>
          </a:prstGeom>
          <a:noFill/>
          <a:extLst>
            <a:ext uri="{909E8E84-426E-40DD-AFC4-6F175D3DCCD1}">
              <a14:hiddenFill xmlns:a14="http://schemas.microsoft.com/office/drawing/2010/main">
                <a:solidFill>
                  <a:srgbClr val="FFFFFF"/>
                </a:solidFill>
              </a14:hiddenFill>
            </a:ext>
          </a:extLst>
        </p:spPr>
      </p:pic>
      <p:sp>
        <p:nvSpPr>
          <p:cNvPr id="2" name="Title 1"/>
          <p:cNvSpPr>
            <a:spLocks noGrp="1"/>
          </p:cNvSpPr>
          <p:nvPr>
            <p:ph type="ctrTitle"/>
          </p:nvPr>
        </p:nvSpPr>
        <p:spPr>
          <a:xfrm>
            <a:off x="457200" y="152400"/>
            <a:ext cx="8229600" cy="1828800"/>
          </a:xfrm>
        </p:spPr>
        <p:txBody>
          <a:bodyPr/>
          <a:lstStyle/>
          <a:p>
            <a:r>
              <a:rPr lang="en-US" dirty="0" smtClean="0">
                <a:solidFill>
                  <a:schemeClr val="bg2">
                    <a:lumMod val="50000"/>
                  </a:schemeClr>
                </a:solidFill>
              </a:rPr>
              <a:t>Developing </a:t>
            </a:r>
            <a:br>
              <a:rPr lang="en-US" dirty="0" smtClean="0">
                <a:solidFill>
                  <a:schemeClr val="bg2">
                    <a:lumMod val="50000"/>
                  </a:schemeClr>
                </a:solidFill>
              </a:rPr>
            </a:br>
            <a:r>
              <a:rPr lang="en-US" dirty="0" smtClean="0">
                <a:solidFill>
                  <a:schemeClr val="bg2">
                    <a:lumMod val="50000"/>
                  </a:schemeClr>
                </a:solidFill>
              </a:rPr>
              <a:t>Lay Leaders</a:t>
            </a:r>
            <a:endParaRPr lang="en-US" dirty="0">
              <a:solidFill>
                <a:schemeClr val="bg2">
                  <a:lumMod val="50000"/>
                </a:schemeClr>
              </a:solidFill>
            </a:endParaRPr>
          </a:p>
        </p:txBody>
      </p:sp>
      <p:sp>
        <p:nvSpPr>
          <p:cNvPr id="3" name="Subtitle 2"/>
          <p:cNvSpPr>
            <a:spLocks noGrp="1"/>
          </p:cNvSpPr>
          <p:nvPr>
            <p:ph type="subTitle" idx="1"/>
          </p:nvPr>
        </p:nvSpPr>
        <p:spPr>
          <a:xfrm>
            <a:off x="1905000" y="5105400"/>
            <a:ext cx="7086600" cy="1676400"/>
          </a:xfrm>
        </p:spPr>
        <p:txBody>
          <a:bodyPr>
            <a:normAutofit fontScale="92500"/>
          </a:bodyPr>
          <a:lstStyle/>
          <a:p>
            <a:r>
              <a:rPr lang="en-US" dirty="0" smtClean="0"/>
              <a:t>VIBRANT Church Renewal</a:t>
            </a:r>
          </a:p>
          <a:p>
            <a:r>
              <a:rPr lang="en-US" dirty="0" smtClean="0"/>
              <a:t>Evangelism Ministries USA/Canada Region</a:t>
            </a:r>
          </a:p>
          <a:p>
            <a:r>
              <a:rPr lang="en-US" dirty="0" smtClean="0"/>
              <a:t>Church of the Nazarene</a:t>
            </a:r>
            <a:endParaRPr lang="en-US" dirty="0"/>
          </a:p>
        </p:txBody>
      </p:sp>
    </p:spTree>
    <p:extLst>
      <p:ext uri="{BB962C8B-B14F-4D97-AF65-F5344CB8AC3E}">
        <p14:creationId xmlns:p14="http://schemas.microsoft.com/office/powerpoint/2010/main" val="1747246929"/>
      </p:ext>
    </p:extLst>
  </p:cSld>
  <p:clrMapOvr>
    <a:masterClrMapping/>
  </p:clrMapOvr>
  <p:timing>
    <p:tnLst>
      <p:par>
        <p:cTn id="1" dur="indefinite" restart="never" nodeType="tmRoot"/>
      </p:par>
    </p:tnLst>
  </p:timing>
</p:sld>
</file>

<file path=ppt/slides/slide1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a:bodyPr>
          <a:lstStyle/>
          <a:p>
            <a:pPr marL="137160" indent="0">
              <a:buNone/>
            </a:pPr>
            <a:r>
              <a:rPr lang="en-US" sz="3200" dirty="0"/>
              <a:t>3. SQ - </a:t>
            </a:r>
            <a:r>
              <a:rPr lang="en-US" sz="3200" b="1" u="sng" dirty="0"/>
              <a:t>SPIRITUALITY QUOTIENT</a:t>
            </a:r>
            <a:r>
              <a:rPr lang="en-US" sz="3200" dirty="0"/>
              <a:t> </a:t>
            </a:r>
          </a:p>
          <a:p>
            <a:pPr marL="457200" lvl="1" indent="0">
              <a:buNone/>
            </a:pPr>
            <a:r>
              <a:rPr lang="en-US" dirty="0"/>
              <a:t>Spiritual maturity and vibrancy are obviously important in the church. </a:t>
            </a:r>
          </a:p>
          <a:p>
            <a:pPr marL="457200" lvl="1" indent="0">
              <a:buNone/>
            </a:pPr>
            <a:r>
              <a:rPr lang="en-US" dirty="0"/>
              <a:t> </a:t>
            </a:r>
            <a:endParaRPr lang="en-US" dirty="0" smtClean="0"/>
          </a:p>
          <a:p>
            <a:pPr marL="457200" lvl="1" indent="0">
              <a:buNone/>
            </a:pPr>
            <a:r>
              <a:rPr lang="en-US" dirty="0" smtClean="0"/>
              <a:t>A common temptation for pastors looking for talented, willing people is to make judgments on outer </a:t>
            </a:r>
            <a:r>
              <a:rPr lang="en-US" b="1" u="sng" dirty="0" smtClean="0"/>
              <a:t>APPEARANCES</a:t>
            </a:r>
            <a:r>
              <a:rPr lang="en-US" dirty="0" smtClean="0"/>
              <a:t> and turn people loose in church ministry. The bottom line is that unless a person has a certain level of spirituality, that person cannot perform effectively for long in a spiritual role. </a:t>
            </a:r>
            <a:endParaRPr lang="en-US" dirty="0"/>
          </a:p>
        </p:txBody>
      </p:sp>
    </p:spTree>
    <p:extLst>
      <p:ext uri="{BB962C8B-B14F-4D97-AF65-F5344CB8AC3E}">
        <p14:creationId xmlns:p14="http://schemas.microsoft.com/office/powerpoint/2010/main" val="3888494269"/>
      </p:ext>
    </p:extLst>
  </p:cSld>
  <p:clrMapOvr>
    <a:masterClrMapping/>
  </p:clrMapOvr>
  <p:timing>
    <p:tnLst>
      <p:par>
        <p:cTn id="1" dur="indefinite" restart="never" nodeType="tmRoot"/>
      </p:par>
    </p:tnLst>
  </p:timing>
</p:sld>
</file>

<file path=ppt/slides/slide1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fontScale="85000" lnSpcReduction="10000"/>
          </a:bodyPr>
          <a:lstStyle/>
          <a:p>
            <a:pPr marL="137160" indent="0">
              <a:buNone/>
            </a:pPr>
            <a:r>
              <a:rPr lang="en-US" sz="3200" dirty="0"/>
              <a:t>Make sure you get to know a person for a while. Watch how they perform in various less influential ministry roles. Those who have high SQs will tend to respond like servants and blossom. The low SQs tend to want their names in the bulletins and are likely to fail if the task requires a heart for God.</a:t>
            </a:r>
          </a:p>
          <a:p>
            <a:pPr marL="137160" indent="0">
              <a:buNone/>
            </a:pPr>
            <a:r>
              <a:rPr lang="en-US" sz="3200" dirty="0"/>
              <a:t> </a:t>
            </a:r>
          </a:p>
          <a:p>
            <a:pPr marL="137160" indent="0">
              <a:buNone/>
            </a:pPr>
            <a:r>
              <a:rPr lang="en-US" sz="3200" dirty="0"/>
              <a:t>There are various ministry roles available for those with low SQ. One does not have to be a Christian to pass out a bulletin, but someone certainly ought to be a person of prayer, Bible study, and preferably a tither to be on the church board. </a:t>
            </a:r>
          </a:p>
        </p:txBody>
      </p:sp>
    </p:spTree>
    <p:extLst>
      <p:ext uri="{BB962C8B-B14F-4D97-AF65-F5344CB8AC3E}">
        <p14:creationId xmlns:p14="http://schemas.microsoft.com/office/powerpoint/2010/main" val="1372663479"/>
      </p:ext>
    </p:extLst>
  </p:cSld>
  <p:clrMapOvr>
    <a:masterClrMapping/>
  </p:clrMapOvr>
  <p:timing>
    <p:tnLst>
      <p:par>
        <p:cTn id="1" dur="indefinite" restart="never" nodeType="tmRoot"/>
      </p:par>
    </p:tnLst>
  </p:timing>
</p:sld>
</file>

<file path=ppt/slides/slide1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a:bodyPr>
          <a:lstStyle/>
          <a:p>
            <a:pPr marL="137160" indent="0">
              <a:buNone/>
            </a:pPr>
            <a:r>
              <a:rPr lang="en-US" sz="3200" dirty="0"/>
              <a:t>A very important ministry for effective leaders is </a:t>
            </a:r>
            <a:r>
              <a:rPr lang="en-US" sz="3200" b="1" u="sng" dirty="0"/>
              <a:t>IDENTIFYING</a:t>
            </a:r>
            <a:r>
              <a:rPr lang="en-US" sz="3200" dirty="0"/>
              <a:t> those with leadership gifts who are spiritually deficient. Personally disciple these people in the faith and work with them. These people will serve as a vital leader pool as they mature and become churchmen and churchwomen.</a:t>
            </a:r>
          </a:p>
          <a:p>
            <a:pPr marL="137160" indent="0">
              <a:buNone/>
            </a:pPr>
            <a:endParaRPr lang="en-US" sz="3200" dirty="0"/>
          </a:p>
        </p:txBody>
      </p:sp>
    </p:spTree>
    <p:extLst>
      <p:ext uri="{BB962C8B-B14F-4D97-AF65-F5344CB8AC3E}">
        <p14:creationId xmlns:p14="http://schemas.microsoft.com/office/powerpoint/2010/main" val="3161039781"/>
      </p:ext>
    </p:extLst>
  </p:cSld>
  <p:clrMapOvr>
    <a:masterClrMapping/>
  </p:clrMapOvr>
  <p:timing>
    <p:tnLst>
      <p:par>
        <p:cTn id="1" dur="indefinite" restart="never" nodeType="tmRoot"/>
      </p:par>
    </p:tnLst>
  </p:timing>
</p:sld>
</file>

<file path=ppt/slides/slide1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a:bodyPr>
          <a:lstStyle/>
          <a:p>
            <a:pPr marL="137160" indent="0">
              <a:buNone/>
            </a:pPr>
            <a:r>
              <a:rPr lang="en-US" sz="3200" dirty="0"/>
              <a:t>4. RQ - </a:t>
            </a:r>
            <a:r>
              <a:rPr lang="en-US" sz="3200" b="1" u="sng" dirty="0"/>
              <a:t>RESOURCE QUOTIENT</a:t>
            </a:r>
            <a:r>
              <a:rPr lang="en-US" sz="3200" b="1" dirty="0"/>
              <a:t> </a:t>
            </a:r>
            <a:endParaRPr lang="en-US" sz="3200" dirty="0"/>
          </a:p>
          <a:p>
            <a:pPr marL="457200" lvl="1" indent="0">
              <a:buNone/>
            </a:pPr>
            <a:r>
              <a:rPr lang="en-US" sz="3200" dirty="0"/>
              <a:t>Resource quotient is a bit of a </a:t>
            </a:r>
            <a:r>
              <a:rPr lang="en-US" sz="3200" dirty="0" smtClean="0"/>
              <a:t/>
            </a:r>
            <a:br>
              <a:rPr lang="en-US" sz="3200" dirty="0" smtClean="0"/>
            </a:br>
            <a:r>
              <a:rPr lang="en-US" sz="3200" dirty="0" smtClean="0"/>
              <a:t>catch-all in </a:t>
            </a:r>
            <a:r>
              <a:rPr lang="en-US" sz="3200" dirty="0"/>
              <a:t>that there are all sorts </a:t>
            </a:r>
            <a:r>
              <a:rPr lang="en-US" sz="3200" dirty="0" smtClean="0"/>
              <a:t/>
            </a:r>
            <a:br>
              <a:rPr lang="en-US" sz="3200" dirty="0" smtClean="0"/>
            </a:br>
            <a:r>
              <a:rPr lang="en-US" sz="3200" dirty="0" smtClean="0"/>
              <a:t>of </a:t>
            </a:r>
            <a:r>
              <a:rPr lang="en-US" sz="3200" dirty="0"/>
              <a:t>resources. Usually, resources fall </a:t>
            </a:r>
            <a:r>
              <a:rPr lang="en-US" sz="3200" dirty="0" smtClean="0"/>
              <a:t/>
            </a:r>
            <a:br>
              <a:rPr lang="en-US" sz="3200" dirty="0" smtClean="0"/>
            </a:br>
            <a:r>
              <a:rPr lang="en-US" sz="3200" dirty="0" smtClean="0"/>
              <a:t>into three categories</a:t>
            </a:r>
            <a:r>
              <a:rPr lang="en-US" sz="3200" dirty="0"/>
              <a:t>: </a:t>
            </a:r>
            <a:endParaRPr lang="en-US" sz="1000" dirty="0"/>
          </a:p>
          <a:p>
            <a:pPr marL="137160" indent="0">
              <a:buNone/>
            </a:pPr>
            <a:r>
              <a:rPr lang="en-US" sz="1000" dirty="0"/>
              <a:t> </a:t>
            </a:r>
          </a:p>
          <a:p>
            <a:pPr lvl="2">
              <a:buFont typeface="Arial" panose="020B0604020202020204" pitchFamily="34" charset="0"/>
              <a:buChar char="•"/>
            </a:pPr>
            <a:r>
              <a:rPr lang="en-US" sz="3000" b="1" u="sng" dirty="0" smtClean="0"/>
              <a:t>TIME </a:t>
            </a:r>
            <a:endParaRPr lang="en-US" sz="3000" dirty="0"/>
          </a:p>
          <a:p>
            <a:pPr lvl="2">
              <a:buFont typeface="Arial" panose="020B0604020202020204" pitchFamily="34" charset="0"/>
              <a:buChar char="•"/>
            </a:pPr>
            <a:r>
              <a:rPr lang="en-US" sz="3000" b="1" u="sng" dirty="0" smtClean="0"/>
              <a:t>TREASURE </a:t>
            </a:r>
            <a:endParaRPr lang="en-US" sz="3000" dirty="0"/>
          </a:p>
          <a:p>
            <a:pPr lvl="2">
              <a:buFont typeface="Arial" panose="020B0604020202020204" pitchFamily="34" charset="0"/>
              <a:buChar char="•"/>
            </a:pPr>
            <a:r>
              <a:rPr lang="en-US" sz="3000" b="1" u="sng" dirty="0" smtClean="0"/>
              <a:t>TALENT </a:t>
            </a:r>
            <a:endParaRPr lang="en-US" sz="3000" dirty="0"/>
          </a:p>
          <a:p>
            <a:pPr marL="137160" indent="0">
              <a:buNone/>
            </a:pPr>
            <a:endParaRPr lang="en-US" sz="3200" dirty="0"/>
          </a:p>
        </p:txBody>
      </p:sp>
      <p:pic>
        <p:nvPicPr>
          <p:cNvPr id="5122" name="Picture 2" descr="C:\Users\jjames\AppData\Local\Microsoft\Windows\Temporary Internet Files\Content.IE5\KE7L30CN\MP90040067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715000" y="4495800"/>
            <a:ext cx="1413395" cy="141339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822776708"/>
      </p:ext>
    </p:extLst>
  </p:cSld>
  <p:clrMapOvr>
    <a:masterClrMapping/>
  </p:clrMapOvr>
  <p:timing>
    <p:tnLst>
      <p:par>
        <p:cTn id="1" dur="indefinite" restart="never" nodeType="tmRoot"/>
      </p:par>
    </p:tnLst>
  </p:timing>
</p:sld>
</file>

<file path=ppt/slides/slide1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a:bodyPr>
          <a:lstStyle/>
          <a:p>
            <a:pPr marL="114300" indent="0">
              <a:buNone/>
            </a:pPr>
            <a:r>
              <a:rPr lang="en-US" sz="3200" dirty="0"/>
              <a:t>High RQ people are nice to have on your team, but their resources tend to only be available as their AQ and SQ </a:t>
            </a:r>
            <a:r>
              <a:rPr lang="en-US" sz="3200" b="1" u="sng" dirty="0"/>
              <a:t>INCREASE</a:t>
            </a:r>
            <a:r>
              <a:rPr lang="en-US" sz="3200" dirty="0"/>
              <a:t>. We all know people with really high RQs who do little for the church and practically nothing for God. </a:t>
            </a:r>
          </a:p>
          <a:p>
            <a:pPr marL="114300" indent="0">
              <a:buNone/>
            </a:pPr>
            <a:endParaRPr lang="en-US" sz="3200" dirty="0"/>
          </a:p>
        </p:txBody>
      </p:sp>
    </p:spTree>
    <p:extLst>
      <p:ext uri="{BB962C8B-B14F-4D97-AF65-F5344CB8AC3E}">
        <p14:creationId xmlns:p14="http://schemas.microsoft.com/office/powerpoint/2010/main" val="1092681499"/>
      </p:ext>
    </p:extLst>
  </p:cSld>
  <p:clrMapOvr>
    <a:masterClrMapping/>
  </p:clrMapOvr>
  <p:timing>
    <p:tnLst>
      <p:par>
        <p:cTn id="1" dur="indefinite" restart="never" nodeType="tmRoot"/>
      </p:par>
    </p:tnLst>
  </p:timing>
</p:sld>
</file>

<file path=ppt/slides/slide1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sz="3200" dirty="0"/>
              <a:t>We need to be constantly aware of those with </a:t>
            </a:r>
            <a:r>
              <a:rPr lang="en-US" sz="3200" b="1" u="sng" dirty="0"/>
              <a:t>TIME</a:t>
            </a:r>
            <a:r>
              <a:rPr lang="en-US" sz="3200" dirty="0"/>
              <a:t> resources and plug them in. Keep in </a:t>
            </a:r>
            <a:r>
              <a:rPr lang="en-US" sz="3200" dirty="0" smtClean="0"/>
              <a:t>mind, </a:t>
            </a:r>
            <a:r>
              <a:rPr lang="en-US" sz="3200" dirty="0"/>
              <a:t>the most talented and earnest people are not good team players if they are never available. In essence, they have a low RQ, at least in this aspect. </a:t>
            </a:r>
          </a:p>
          <a:p>
            <a:pPr marL="114300" indent="0">
              <a:buNone/>
            </a:pPr>
            <a:endParaRPr lang="en-US" sz="3200" dirty="0"/>
          </a:p>
          <a:p>
            <a:pPr marL="114300" indent="0">
              <a:buNone/>
            </a:pPr>
            <a:r>
              <a:rPr lang="en-US" sz="3200" dirty="0"/>
              <a:t>Senior citizens, homemakers, and successful business people are often high RQ people regarding time. We also need to be aware of those with “treasure” resources. </a:t>
            </a:r>
          </a:p>
          <a:p>
            <a:pPr marL="114300" indent="0">
              <a:buNone/>
            </a:pPr>
            <a:endParaRPr lang="en-US" sz="3200" dirty="0"/>
          </a:p>
        </p:txBody>
      </p:sp>
    </p:spTree>
    <p:extLst>
      <p:ext uri="{BB962C8B-B14F-4D97-AF65-F5344CB8AC3E}">
        <p14:creationId xmlns:p14="http://schemas.microsoft.com/office/powerpoint/2010/main" val="256670606"/>
      </p:ext>
    </p:extLst>
  </p:cSld>
  <p:clrMapOvr>
    <a:masterClrMapping/>
  </p:clrMapOvr>
  <p:timing>
    <p:tnLst>
      <p:par>
        <p:cTn id="1" dur="indefinite" restart="never" nodeType="tmRoot"/>
      </p:par>
    </p:tnLst>
  </p:timing>
</p:sld>
</file>

<file path=ppt/slides/slide1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a:bodyPr>
          <a:lstStyle/>
          <a:p>
            <a:pPr marL="114300" indent="0">
              <a:buNone/>
            </a:pPr>
            <a:r>
              <a:rPr lang="en-US" sz="3200" dirty="0"/>
              <a:t>If you have a church full of people with good hearts and great attitudes but who have few finances, this will greatly affect the outcome of your leadership objectives.</a:t>
            </a:r>
          </a:p>
          <a:p>
            <a:pPr marL="114300" indent="0">
              <a:buNone/>
            </a:pPr>
            <a:endParaRPr lang="en-US" sz="3200" dirty="0"/>
          </a:p>
        </p:txBody>
      </p:sp>
      <p:pic>
        <p:nvPicPr>
          <p:cNvPr id="6147" name="Picture 3" descr="C:\Users\jjames\AppData\Local\Microsoft\Windows\Temporary Internet Files\Content.IE5\RFFKIR26\MP900427591[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953000" y="4343400"/>
            <a:ext cx="2336800" cy="175260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268311599"/>
      </p:ext>
    </p:extLst>
  </p:cSld>
  <p:clrMapOvr>
    <a:masterClrMapping/>
  </p:clrMapOvr>
  <p:timing>
    <p:tnLst>
      <p:par>
        <p:cTn id="1" dur="indefinite" restart="never" nodeType="tmRoot"/>
      </p:par>
    </p:tnLst>
  </p:timing>
</p:sld>
</file>

<file path=ppt/slides/slide1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lnSpcReduction="10000"/>
          </a:bodyPr>
          <a:lstStyle/>
          <a:p>
            <a:pPr marL="114300" indent="0">
              <a:buNone/>
            </a:pPr>
            <a:r>
              <a:rPr lang="en-US" sz="3200" dirty="0" smtClean="0"/>
              <a:t>5. MQ </a:t>
            </a:r>
            <a:r>
              <a:rPr lang="en-US" sz="3200" dirty="0"/>
              <a:t>- </a:t>
            </a:r>
            <a:r>
              <a:rPr lang="en-US" sz="3200" b="1" u="sng" dirty="0"/>
              <a:t>MOTIVATION QUOTIENT </a:t>
            </a:r>
          </a:p>
          <a:p>
            <a:pPr marL="434340" lvl="1" indent="0">
              <a:buNone/>
            </a:pPr>
            <a:r>
              <a:rPr lang="en-US" sz="2800" dirty="0"/>
              <a:t>There is one more quotient not represented by the others. I have seen people with high IQs who did not add much to leadership. I have seen those with high AQs who you enjoyed being around and who were positive, but never followed through on a task. I know of several who are high SQs, who love God and know scriptures, but are not influential in the church. I also can think of quite a few with high RQs who do not bring strength. </a:t>
            </a:r>
          </a:p>
        </p:txBody>
      </p:sp>
    </p:spTree>
    <p:extLst>
      <p:ext uri="{BB962C8B-B14F-4D97-AF65-F5344CB8AC3E}">
        <p14:creationId xmlns:p14="http://schemas.microsoft.com/office/powerpoint/2010/main" val="2991406904"/>
      </p:ext>
    </p:extLst>
  </p:cSld>
  <p:clrMapOvr>
    <a:masterClrMapping/>
  </p:clrMapOvr>
  <p:timing>
    <p:tnLst>
      <p:par>
        <p:cTn id="1" dur="indefinite" restart="never" nodeType="tmRoot"/>
      </p:par>
    </p:tnLst>
  </p:timing>
</p:sld>
</file>

<file path=ppt/slides/slide1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a:bodyPr>
          <a:lstStyle/>
          <a:p>
            <a:pPr marL="137160" indent="0">
              <a:buNone/>
            </a:pPr>
            <a:r>
              <a:rPr lang="en-US" sz="3200" dirty="0"/>
              <a:t>A crucial quotient is MQ, the motivation quotient. This quotient consists of a combination of: </a:t>
            </a:r>
          </a:p>
          <a:p>
            <a:pPr marL="137160" indent="0">
              <a:buNone/>
            </a:pPr>
            <a:r>
              <a:rPr lang="en-US" sz="3200" dirty="0"/>
              <a:t> </a:t>
            </a:r>
          </a:p>
          <a:p>
            <a:pPr lvl="1">
              <a:buFont typeface="Arial" panose="020B0604020202020204" pitchFamily="34" charset="0"/>
              <a:buChar char="•"/>
            </a:pPr>
            <a:r>
              <a:rPr lang="en-US" sz="3200" b="1" u="sng" dirty="0" smtClean="0"/>
              <a:t>TEMPERAMENT </a:t>
            </a:r>
            <a:endParaRPr lang="en-US" sz="3200" dirty="0"/>
          </a:p>
          <a:p>
            <a:pPr lvl="1">
              <a:buFont typeface="Arial" panose="020B0604020202020204" pitchFamily="34" charset="0"/>
              <a:buChar char="•"/>
            </a:pPr>
            <a:r>
              <a:rPr lang="en-US" sz="3200" b="1" u="sng" dirty="0" smtClean="0"/>
              <a:t>ENERGY </a:t>
            </a:r>
            <a:endParaRPr lang="en-US" sz="3200" dirty="0"/>
          </a:p>
          <a:p>
            <a:pPr lvl="1">
              <a:buFont typeface="Arial" panose="020B0604020202020204" pitchFamily="34" charset="0"/>
              <a:buChar char="•"/>
            </a:pPr>
            <a:r>
              <a:rPr lang="en-US" sz="3200" b="1" u="sng" dirty="0"/>
              <a:t>ZEAL</a:t>
            </a:r>
            <a:r>
              <a:rPr lang="en-US" sz="3200" dirty="0"/>
              <a:t> for a church or organization</a:t>
            </a:r>
          </a:p>
          <a:p>
            <a:pPr marL="114300" indent="0">
              <a:buNone/>
            </a:pPr>
            <a:endParaRPr lang="en-US" sz="3200" dirty="0"/>
          </a:p>
        </p:txBody>
      </p:sp>
    </p:spTree>
    <p:extLst>
      <p:ext uri="{BB962C8B-B14F-4D97-AF65-F5344CB8AC3E}">
        <p14:creationId xmlns:p14="http://schemas.microsoft.com/office/powerpoint/2010/main" val="3836644381"/>
      </p:ext>
    </p:extLst>
  </p:cSld>
  <p:clrMapOvr>
    <a:masterClrMapping/>
  </p:clrMapOvr>
  <p:timing>
    <p:tnLst>
      <p:par>
        <p:cTn id="1" dur="indefinite" restart="never" nodeType="tmRoot"/>
      </p:par>
    </p:tnLst>
  </p:timing>
</p:sld>
</file>

<file path=ppt/slides/slide1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a:bodyPr>
          <a:lstStyle/>
          <a:p>
            <a:pPr marL="114300" indent="0">
              <a:buNone/>
            </a:pPr>
            <a:r>
              <a:rPr lang="en-US" sz="3200" dirty="0"/>
              <a:t>High MQ people are those who want to jump in and get involved. They want to </a:t>
            </a:r>
            <a:r>
              <a:rPr lang="en-US" sz="3200" b="1" u="sng" dirty="0"/>
              <a:t>COMMIT</a:t>
            </a:r>
            <a:r>
              <a:rPr lang="en-US" sz="3200" dirty="0"/>
              <a:t>, to see things happen, to do something. They are people of </a:t>
            </a:r>
            <a:r>
              <a:rPr lang="en-US" sz="3200" b="1" u="sng" dirty="0"/>
              <a:t>PASSION</a:t>
            </a:r>
            <a:r>
              <a:rPr lang="en-US" sz="3200" dirty="0"/>
              <a:t>. We all dream of high MQ people. Jesus’ disciples were this way, especially Peter. Like Jesus, from time to time, we have to pull back on the reigns if people get run over or fail to see the big picture</a:t>
            </a:r>
            <a:r>
              <a:rPr lang="en-US" sz="3200" dirty="0" smtClean="0"/>
              <a:t>.</a:t>
            </a:r>
            <a:endParaRPr lang="en-US" sz="3200" dirty="0"/>
          </a:p>
        </p:txBody>
      </p:sp>
    </p:spTree>
    <p:extLst>
      <p:ext uri="{BB962C8B-B14F-4D97-AF65-F5344CB8AC3E}">
        <p14:creationId xmlns:p14="http://schemas.microsoft.com/office/powerpoint/2010/main" val="1909123584"/>
      </p:ext>
    </p:extLst>
  </p:cSld>
  <p:clrMapOvr>
    <a:masterClrMapping/>
  </p:clrMapOvr>
  <p:timing>
    <p:tnLst>
      <p:par>
        <p:cTn id="1" dur="indefinite" restart="never" nodeType="tmRoot"/>
      </p:par>
    </p:tnLst>
  </p:timing>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smtClean="0">
                <a:solidFill>
                  <a:schemeClr val="bg2">
                    <a:lumMod val="50000"/>
                  </a:schemeClr>
                </a:solidFill>
              </a:rPr>
              <a:t>Developing Lay Leaders</a:t>
            </a:r>
            <a:endParaRPr lang="en-US" sz="3200" dirty="0">
              <a:solidFill>
                <a:schemeClr val="bg2">
                  <a:lumMod val="50000"/>
                </a:schemeClr>
              </a:solidFill>
            </a:endParaRPr>
          </a:p>
        </p:txBody>
      </p:sp>
      <p:sp>
        <p:nvSpPr>
          <p:cNvPr id="3" name="Content Placeholder 2"/>
          <p:cNvSpPr>
            <a:spLocks noGrp="1"/>
          </p:cNvSpPr>
          <p:nvPr>
            <p:ph idx="1"/>
          </p:nvPr>
        </p:nvSpPr>
        <p:spPr/>
        <p:txBody>
          <a:bodyPr>
            <a:normAutofit fontScale="92500" lnSpcReduction="10000"/>
          </a:bodyPr>
          <a:lstStyle/>
          <a:p>
            <a:pPr marL="137160" indent="0">
              <a:buNone/>
            </a:pPr>
            <a:r>
              <a:rPr lang="en-US" i="1" dirty="0" smtClean="0"/>
              <a:t>The </a:t>
            </a:r>
            <a:r>
              <a:rPr lang="en-US" i="1" dirty="0"/>
              <a:t>purpose of this module is to:</a:t>
            </a:r>
            <a:endParaRPr lang="en-US" dirty="0"/>
          </a:p>
          <a:p>
            <a:pPr>
              <a:buFont typeface="Arial" panose="020B0604020202020204" pitchFamily="34" charset="0"/>
              <a:buChar char="•"/>
            </a:pPr>
            <a:r>
              <a:rPr lang="en-US" b="1" i="1" dirty="0"/>
              <a:t>Better understand why certain people perform </a:t>
            </a:r>
            <a:br>
              <a:rPr lang="en-US" b="1" i="1" dirty="0"/>
            </a:br>
            <a:r>
              <a:rPr lang="en-US" b="1" i="1" dirty="0"/>
              <a:t>to leaders’ hopes and to help pastors match </a:t>
            </a:r>
            <a:br>
              <a:rPr lang="en-US" b="1" i="1" dirty="0"/>
            </a:br>
            <a:r>
              <a:rPr lang="en-US" b="1" i="1" dirty="0"/>
              <a:t>laity and ministry roles. </a:t>
            </a:r>
            <a:endParaRPr lang="en-US" dirty="0"/>
          </a:p>
          <a:p>
            <a:pPr marL="137160" indent="0">
              <a:buNone/>
            </a:pPr>
            <a:r>
              <a:rPr lang="en-US" dirty="0"/>
              <a:t> </a:t>
            </a:r>
            <a:endParaRPr lang="en-US" sz="2800" dirty="0"/>
          </a:p>
          <a:p>
            <a:pPr marL="114300" indent="0">
              <a:buNone/>
            </a:pPr>
            <a:r>
              <a:rPr lang="en-US" sz="2800" dirty="0" smtClean="0"/>
              <a:t>The objective for this module are:</a:t>
            </a:r>
          </a:p>
          <a:p>
            <a:pPr lvl="1">
              <a:buClrTx/>
              <a:buFont typeface="Arial" panose="020B0604020202020204" pitchFamily="34" charset="0"/>
              <a:buChar char="•"/>
            </a:pPr>
            <a:r>
              <a:rPr lang="en-US" sz="2800" b="1" dirty="0"/>
              <a:t>Identify the five people quotients</a:t>
            </a:r>
          </a:p>
          <a:p>
            <a:pPr lvl="1">
              <a:buClrTx/>
              <a:buFont typeface="Arial" panose="020B0604020202020204" pitchFamily="34" charset="0"/>
              <a:buChar char="•"/>
            </a:pPr>
            <a:r>
              <a:rPr lang="en-US" sz="2800" b="1" dirty="0"/>
              <a:t>Understand how each quotient contributes to the success of ministries</a:t>
            </a:r>
          </a:p>
          <a:p>
            <a:pPr lvl="1">
              <a:buClrTx/>
              <a:buFont typeface="Arial" panose="020B0604020202020204" pitchFamily="34" charset="0"/>
              <a:buChar char="•"/>
            </a:pPr>
            <a:r>
              <a:rPr lang="en-US" sz="2800" b="1" dirty="0"/>
              <a:t>Evaluate the local church jobs in terms of the five people quotients. </a:t>
            </a:r>
          </a:p>
        </p:txBody>
      </p:sp>
    </p:spTree>
    <p:extLst>
      <p:ext uri="{BB962C8B-B14F-4D97-AF65-F5344CB8AC3E}">
        <p14:creationId xmlns:p14="http://schemas.microsoft.com/office/powerpoint/2010/main" val="1627735807"/>
      </p:ext>
    </p:extLst>
  </p:cSld>
  <p:clrMapOvr>
    <a:masterClrMapping/>
  </p:clrMapOvr>
  <p:timing>
    <p:tnLst>
      <p:par>
        <p:cTn id="1" dur="indefinite" restart="never" nodeType="tmRoot"/>
      </p:par>
    </p:tnLst>
  </p:timing>
</p:sld>
</file>

<file path=ppt/slides/slide20.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a:bodyPr>
          <a:lstStyle/>
          <a:p>
            <a:pPr marL="137160" indent="0">
              <a:buNone/>
            </a:pPr>
            <a:r>
              <a:rPr lang="en-US" sz="3200" dirty="0"/>
              <a:t>People with a high MQ </a:t>
            </a:r>
            <a:r>
              <a:rPr lang="en-US" sz="3200" b="1" u="sng" dirty="0"/>
              <a:t>EMERGE</a:t>
            </a:r>
            <a:r>
              <a:rPr lang="en-US" sz="3200" dirty="0"/>
              <a:t> as they mature spiritually and as your leading provides excitement, vision, and meaning. All of this results in momentum. When momentum is </a:t>
            </a:r>
            <a:r>
              <a:rPr lang="en-US" sz="3200" b="1" u="sng" dirty="0"/>
              <a:t>LOW</a:t>
            </a:r>
            <a:r>
              <a:rPr lang="en-US" sz="3200" dirty="0"/>
              <a:t>, regardless of how high the other quotients are, your leadership team will go nowhere. </a:t>
            </a:r>
          </a:p>
          <a:p>
            <a:pPr marL="137160" indent="0">
              <a:buNone/>
            </a:pPr>
            <a:endParaRPr lang="en-US" sz="3200" dirty="0"/>
          </a:p>
        </p:txBody>
      </p:sp>
    </p:spTree>
    <p:extLst>
      <p:ext uri="{BB962C8B-B14F-4D97-AF65-F5344CB8AC3E}">
        <p14:creationId xmlns:p14="http://schemas.microsoft.com/office/powerpoint/2010/main" val="3618911330"/>
      </p:ext>
    </p:extLst>
  </p:cSld>
  <p:clrMapOvr>
    <a:masterClrMapping/>
  </p:clrMapOvr>
  <p:timing>
    <p:tnLst>
      <p:par>
        <p:cTn id="1" dur="indefinite" restart="never" nodeType="tmRoot"/>
      </p:par>
    </p:tnLst>
  </p:timing>
</p:sld>
</file>

<file path=ppt/slides/slide2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a:bodyPr>
          <a:lstStyle/>
          <a:p>
            <a:pPr marL="114300" indent="0">
              <a:buNone/>
            </a:pPr>
            <a:r>
              <a:rPr lang="en-US" sz="3200" dirty="0"/>
              <a:t>Everyone has strengths and weaknesses. We want to play off our strengths while working on our weaknesses. You may even want to go down the roster of your staff/members/attenders to identify their greatest quotients. Later in this session, you will begin identifying the most important quotients for various jobs in your church. </a:t>
            </a:r>
          </a:p>
        </p:txBody>
      </p:sp>
    </p:spTree>
    <p:extLst>
      <p:ext uri="{BB962C8B-B14F-4D97-AF65-F5344CB8AC3E}">
        <p14:creationId xmlns:p14="http://schemas.microsoft.com/office/powerpoint/2010/main" val="3031210254"/>
      </p:ext>
    </p:extLst>
  </p:cSld>
  <p:clrMapOvr>
    <a:masterClrMapping/>
  </p:clrMapOvr>
  <p:timing>
    <p:tnLst>
      <p:par>
        <p:cTn id="1" dur="indefinite" restart="never" nodeType="tmRoot"/>
      </p:par>
    </p:tnLst>
  </p:timing>
</p:sld>
</file>

<file path=ppt/slides/slide2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a:bodyPr>
          <a:lstStyle/>
          <a:p>
            <a:pPr marL="114300" indent="0">
              <a:buNone/>
            </a:pPr>
            <a:r>
              <a:rPr lang="en-US" sz="3200" dirty="0"/>
              <a:t>With this information, you can then consider who might best function in the positions within your church. Effective leaders are those who are best able to </a:t>
            </a:r>
            <a:r>
              <a:rPr lang="en-US" sz="3200" b="1" u="sng" dirty="0"/>
              <a:t>MAXIMIZE</a:t>
            </a:r>
            <a:r>
              <a:rPr lang="en-US" sz="3200" dirty="0"/>
              <a:t> the strength of the group by best utilizing the quotients of the individuals. </a:t>
            </a:r>
          </a:p>
          <a:p>
            <a:pPr marL="114300" indent="0">
              <a:buNone/>
            </a:pPr>
            <a:endParaRPr lang="en-US" sz="3200" dirty="0"/>
          </a:p>
          <a:p>
            <a:pPr marL="114300" indent="0">
              <a:buNone/>
            </a:pPr>
            <a:endParaRPr lang="en-US" sz="3200" dirty="0"/>
          </a:p>
        </p:txBody>
      </p:sp>
      <p:pic>
        <p:nvPicPr>
          <p:cNvPr id="7170" name="Picture 2" descr="C:\Users\jjames\AppData\Local\Microsoft\Windows\Temporary Internet Files\Content.IE5\HXAPPJAW\MP900401036[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5410200" y="4953000"/>
            <a:ext cx="2529840" cy="1685901"/>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2010878614"/>
      </p:ext>
    </p:extLst>
  </p:cSld>
  <p:clrMapOvr>
    <a:masterClrMapping/>
  </p:clrMapOvr>
  <p:timing>
    <p:tnLst>
      <p:par>
        <p:cTn id="1" dur="indefinite" restart="never" nodeType="tmRoot"/>
      </p:par>
    </p:tnLst>
  </p:timing>
</p:sld>
</file>

<file path=ppt/slides/slide2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a:bodyPr>
          <a:lstStyle/>
          <a:p>
            <a:pPr marL="137160" indent="0">
              <a:buNone/>
            </a:pPr>
            <a:r>
              <a:rPr lang="en-US" b="1" dirty="0"/>
              <a:t>A note of caution.</a:t>
            </a:r>
            <a:r>
              <a:rPr lang="en-US" dirty="0"/>
              <a:t> You’ve probably heard of the self-fulfilling prophecy. It says, in essence, people will become what we, as </a:t>
            </a:r>
            <a:r>
              <a:rPr lang="en-US" dirty="0" smtClean="0"/>
              <a:t>leaders</a:t>
            </a:r>
            <a:r>
              <a:rPr lang="en-US" dirty="0"/>
              <a:t>, see them becoming. If we think they can’t, then they won’t; </a:t>
            </a:r>
            <a:r>
              <a:rPr lang="en-US" dirty="0" smtClean="0"/>
              <a:t>if </a:t>
            </a:r>
            <a:r>
              <a:rPr lang="en-US" dirty="0"/>
              <a:t>we think they can, then they will. Remember, your attitude and actions toward a person may influence them greatly. Focus on what </a:t>
            </a:r>
            <a:r>
              <a:rPr lang="en-US" dirty="0" smtClean="0"/>
              <a:t>is </a:t>
            </a:r>
            <a:r>
              <a:rPr lang="en-US" dirty="0"/>
              <a:t>there, not what is lacking, but always know how the lacking </a:t>
            </a:r>
            <a:r>
              <a:rPr lang="en-US" dirty="0" smtClean="0"/>
              <a:t>part </a:t>
            </a:r>
            <a:r>
              <a:rPr lang="en-US" dirty="0"/>
              <a:t>will influence. </a:t>
            </a:r>
          </a:p>
          <a:p>
            <a:pPr marL="137160" indent="0">
              <a:buNone/>
            </a:pPr>
            <a:endParaRPr lang="en-US" sz="3200" dirty="0"/>
          </a:p>
        </p:txBody>
      </p:sp>
    </p:spTree>
    <p:extLst>
      <p:ext uri="{BB962C8B-B14F-4D97-AF65-F5344CB8AC3E}">
        <p14:creationId xmlns:p14="http://schemas.microsoft.com/office/powerpoint/2010/main" val="1895863339"/>
      </p:ext>
    </p:extLst>
  </p:cSld>
  <p:clrMapOvr>
    <a:masterClrMapping/>
  </p:clrMapOvr>
  <p:timing>
    <p:tnLst>
      <p:par>
        <p:cTn id="1" dur="indefinite" restart="never" nodeType="tmRoot"/>
      </p:par>
    </p:tnLst>
  </p:timing>
</p:sld>
</file>

<file path=ppt/slides/slide2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a:bodyPr>
          <a:lstStyle/>
          <a:p>
            <a:pPr marL="137160" indent="0">
              <a:buNone/>
            </a:pPr>
            <a:r>
              <a:rPr lang="en-US" sz="3200" dirty="0"/>
              <a:t>As leaders, we are effective when we direct people into jobs for which they are best qualified. We are also effective when we “grow” people into the jobs they are capable of doing. </a:t>
            </a:r>
          </a:p>
          <a:p>
            <a:pPr marL="137160" indent="0">
              <a:buNone/>
            </a:pPr>
            <a:r>
              <a:rPr lang="en-US" sz="3200" dirty="0"/>
              <a:t> </a:t>
            </a:r>
          </a:p>
          <a:p>
            <a:pPr marL="137160" indent="0">
              <a:buNone/>
            </a:pPr>
            <a:r>
              <a:rPr lang="en-US" sz="3200" dirty="0"/>
              <a:t>BE CAREFUL! Make decisions in a spirit of love and discernment with a lot of prayer</a:t>
            </a:r>
            <a:r>
              <a:rPr lang="en-US" sz="3200" dirty="0" smtClean="0"/>
              <a:t>.</a:t>
            </a:r>
            <a:endParaRPr lang="en-US" sz="3200" dirty="0"/>
          </a:p>
        </p:txBody>
      </p:sp>
    </p:spTree>
    <p:extLst>
      <p:ext uri="{BB962C8B-B14F-4D97-AF65-F5344CB8AC3E}">
        <p14:creationId xmlns:p14="http://schemas.microsoft.com/office/powerpoint/2010/main" val="2878946494"/>
      </p:ext>
    </p:extLst>
  </p:cSld>
  <p:clrMapOvr>
    <a:masterClrMapping/>
  </p:clrMapOvr>
  <p:timing>
    <p:tnLst>
      <p:par>
        <p:cTn id="1" dur="indefinite" restart="never" nodeType="tmRoot"/>
      </p:par>
    </p:tnLst>
  </p:timing>
</p:sld>
</file>

<file path=ppt/slides/slide2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a:xfrm>
            <a:off x="533400" y="0"/>
            <a:ext cx="8229600" cy="1143000"/>
          </a:xfrm>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a:xfrm>
            <a:off x="152400" y="914400"/>
            <a:ext cx="8839200" cy="5166360"/>
          </a:xfrm>
        </p:spPr>
        <p:txBody>
          <a:bodyPr>
            <a:normAutofit/>
          </a:bodyPr>
          <a:lstStyle/>
          <a:p>
            <a:pPr marL="114300" indent="0" algn="ctr">
              <a:buNone/>
            </a:pPr>
            <a:r>
              <a:rPr lang="en-US" sz="3200" dirty="0" smtClean="0"/>
              <a:t>Small Group</a:t>
            </a:r>
          </a:p>
          <a:p>
            <a:pPr marL="651510" indent="-514350">
              <a:buFont typeface="+mj-lt"/>
              <a:buAutoNum type="arabicPeriod"/>
            </a:pPr>
            <a:r>
              <a:rPr lang="en-US" sz="2600" dirty="0" smtClean="0"/>
              <a:t>Why do we tend to overlook these different quotients when recruiting people for ministry?</a:t>
            </a:r>
          </a:p>
          <a:p>
            <a:pPr marL="651510" indent="-514350">
              <a:buFont typeface="+mj-lt"/>
              <a:buAutoNum type="arabicPeriod"/>
            </a:pPr>
            <a:r>
              <a:rPr lang="en-US" sz="2600" dirty="0" smtClean="0"/>
              <a:t>What are some ways of detecting these various quotients when recruiting people for ministry?</a:t>
            </a:r>
          </a:p>
          <a:p>
            <a:pPr marL="651510" indent="-514350">
              <a:buFont typeface="+mj-lt"/>
              <a:buAutoNum type="arabicPeriod"/>
            </a:pPr>
            <a:r>
              <a:rPr lang="en-US" sz="2600" dirty="0" smtClean="0"/>
              <a:t>Can you think of any challenges, in recent or current ministry, which emerged due to the improper placement of people? You may want to keep these confidential.</a:t>
            </a:r>
          </a:p>
          <a:p>
            <a:pPr marL="651510" indent="-514350">
              <a:buFont typeface="+mj-lt"/>
              <a:buAutoNum type="arabicPeriod"/>
            </a:pPr>
            <a:r>
              <a:rPr lang="en-US" sz="2600" dirty="0" smtClean="0"/>
              <a:t>Think of some people in your church who could be perceived according to these quotients. </a:t>
            </a:r>
            <a:endParaRPr lang="en-US" sz="2600" dirty="0"/>
          </a:p>
        </p:txBody>
      </p:sp>
    </p:spTree>
    <p:extLst>
      <p:ext uri="{BB962C8B-B14F-4D97-AF65-F5344CB8AC3E}">
        <p14:creationId xmlns:p14="http://schemas.microsoft.com/office/powerpoint/2010/main" val="3504832730"/>
      </p:ext>
    </p:extLst>
  </p:cSld>
  <p:clrMapOvr>
    <a:masterClrMapping/>
  </p:clrMapOvr>
  <p:timing>
    <p:tnLst>
      <p:par>
        <p:cTn id="1" dur="indefinite" restart="never" nodeType="tmRoot"/>
      </p:par>
    </p:tnLst>
  </p:timing>
</p:sld>
</file>

<file path=ppt/slides/slide2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a:xfrm>
            <a:off x="228600" y="1210087"/>
            <a:ext cx="8763000" cy="4709160"/>
          </a:xfrm>
        </p:spPr>
        <p:txBody>
          <a:bodyPr>
            <a:normAutofit/>
          </a:bodyPr>
          <a:lstStyle/>
          <a:p>
            <a:pPr marL="114300" indent="0" algn="ctr">
              <a:buNone/>
            </a:pPr>
            <a:r>
              <a:rPr lang="en-US" sz="3200" dirty="0" smtClean="0"/>
              <a:t>Action Planning/Reporting</a:t>
            </a:r>
          </a:p>
          <a:p>
            <a:pPr marL="137160" indent="0">
              <a:buNone/>
            </a:pPr>
            <a:r>
              <a:rPr lang="en-US" sz="3000" dirty="0"/>
              <a:t>The homework assignment for this module is: </a:t>
            </a:r>
          </a:p>
          <a:p>
            <a:pPr marL="137160" indent="0">
              <a:buNone/>
            </a:pPr>
            <a:r>
              <a:rPr lang="en-US" sz="3000" dirty="0"/>
              <a:t> </a:t>
            </a:r>
          </a:p>
          <a:p>
            <a:pPr marL="457200" lvl="1" indent="0">
              <a:buNone/>
            </a:pPr>
            <a:r>
              <a:rPr lang="en-US" sz="3000" dirty="0" smtClean="0"/>
              <a:t>Identify </a:t>
            </a:r>
            <a:r>
              <a:rPr lang="en-US" sz="3000" dirty="0"/>
              <a:t>which two quotients are most important for various jobs within your church. Use this information to recruit people to fill any current positions and refer back to the information as positions open. </a:t>
            </a:r>
          </a:p>
        </p:txBody>
      </p:sp>
      <p:pic>
        <p:nvPicPr>
          <p:cNvPr id="4" name="Picture 2" descr="D:\jjames\Pictures\iStock Pictures\iStock_000009017483Small.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rot="517578">
            <a:off x="6423630" y="5036160"/>
            <a:ext cx="2237278" cy="1489230"/>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530883992"/>
      </p:ext>
    </p:extLst>
  </p:cSld>
  <p:clrMapOvr>
    <a:masterClrMapping/>
  </p:clrMapOvr>
  <p:timing>
    <p:tnLst>
      <p:par>
        <p:cTn id="1" dur="indefinite" restart="never" nodeType="tmRoot"/>
      </p:par>
    </p:tnLst>
  </p:timing>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a:bodyPr>
          <a:lstStyle/>
          <a:p>
            <a:pPr marL="114300" indent="0">
              <a:buClrTx/>
              <a:buNone/>
            </a:pPr>
            <a:r>
              <a:rPr lang="en-US" dirty="0"/>
              <a:t>1.  IQ - </a:t>
            </a:r>
            <a:r>
              <a:rPr lang="en-US" b="1" u="sng" dirty="0"/>
              <a:t>INTELLIGENCE QUOTIENT </a:t>
            </a:r>
          </a:p>
          <a:p>
            <a:pPr marL="699516" lvl="2" indent="0">
              <a:buClrTx/>
              <a:buNone/>
            </a:pPr>
            <a:r>
              <a:rPr lang="en-US" sz="2800" dirty="0"/>
              <a:t>This refers to the basic concept for which it is known. Sometimes, those of us in the spiritual world, underestimate or downplay the role of intelligence. Certainly, this may be the least important of the five quotients, but as a leader you need to have a feel for the intellectual abilities of your people. </a:t>
            </a:r>
          </a:p>
          <a:p>
            <a:pPr marL="114300" indent="0">
              <a:buClrTx/>
              <a:buNone/>
            </a:pPr>
            <a:endParaRPr lang="en-US" sz="2400" dirty="0"/>
          </a:p>
        </p:txBody>
      </p:sp>
    </p:spTree>
    <p:extLst>
      <p:ext uri="{BB962C8B-B14F-4D97-AF65-F5344CB8AC3E}">
        <p14:creationId xmlns:p14="http://schemas.microsoft.com/office/powerpoint/2010/main" val="1883366156"/>
      </p:ext>
    </p:extLst>
  </p:cSld>
  <p:clrMapOvr>
    <a:masterClrMapping/>
  </p:clrMapOvr>
  <p:timing>
    <p:tnLst>
      <p:par>
        <p:cTn id="1" dur="indefinite" restart="never" nodeType="tmRoot"/>
      </p:par>
    </p:tnLst>
  </p:timing>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a:bodyPr>
          <a:lstStyle/>
          <a:p>
            <a:pPr marL="434340" lvl="1" indent="0">
              <a:buNone/>
            </a:pPr>
            <a:r>
              <a:rPr lang="en-US" sz="2800" dirty="0"/>
              <a:t>Try not to confuse intelligence with formal </a:t>
            </a:r>
            <a:r>
              <a:rPr lang="en-US" sz="2800" b="1" u="sng" dirty="0"/>
              <a:t>DEGREES</a:t>
            </a:r>
            <a:r>
              <a:rPr lang="en-US" sz="2800" dirty="0"/>
              <a:t>. There are many “smart” people without college diplomas. Intelligence refers to one’s ability to conceptualize and </a:t>
            </a:r>
            <a:r>
              <a:rPr lang="en-US" sz="2800" b="1" u="sng" dirty="0"/>
              <a:t>THINK</a:t>
            </a:r>
            <a:r>
              <a:rPr lang="en-US" sz="2800" dirty="0"/>
              <a:t>. This quotient helps determine the speed a person can pick up a goal or objective and handle complex situations. </a:t>
            </a:r>
          </a:p>
        </p:txBody>
      </p:sp>
      <p:pic>
        <p:nvPicPr>
          <p:cNvPr id="3075" name="Picture 3" descr="C:\Users\jjames\AppData\Local\Microsoft\Windows\Temporary Internet Files\Content.IE5\V252V0LL\MP900408893[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6248400" y="4572000"/>
            <a:ext cx="1283121" cy="1935075"/>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746690099"/>
      </p:ext>
    </p:extLst>
  </p:cSld>
  <p:clrMapOvr>
    <a:masterClrMapping/>
  </p:clrMapOvr>
  <p:timing>
    <p:tnLst>
      <p:par>
        <p:cTn id="1" dur="indefinite" restart="never" nodeType="tmRoot"/>
      </p:par>
    </p:tnLst>
  </p:timing>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fontScale="92500" lnSpcReduction="20000"/>
          </a:bodyPr>
          <a:lstStyle/>
          <a:p>
            <a:pPr marL="114300" indent="0">
              <a:buNone/>
            </a:pPr>
            <a:r>
              <a:rPr lang="en-US" sz="3500" dirty="0"/>
              <a:t>People with lower IQs will often not be able to handle situations or projects which demand a lot. </a:t>
            </a:r>
          </a:p>
          <a:p>
            <a:pPr marL="114300" indent="0">
              <a:buNone/>
            </a:pPr>
            <a:endParaRPr lang="en-US" sz="3500" dirty="0"/>
          </a:p>
          <a:p>
            <a:pPr marL="114300" indent="0">
              <a:buNone/>
            </a:pPr>
            <a:r>
              <a:rPr lang="en-US" sz="3500" dirty="0"/>
              <a:t>People with higher IQs are more apt to be potential leaders. They are able to: </a:t>
            </a:r>
          </a:p>
          <a:p>
            <a:pPr marL="114300" indent="0">
              <a:buNone/>
            </a:pPr>
            <a:endParaRPr lang="en-US" sz="3500" dirty="0"/>
          </a:p>
          <a:p>
            <a:pPr marL="891540" lvl="1" indent="-457200">
              <a:buFont typeface="Arial" panose="020B0604020202020204" pitchFamily="34" charset="0"/>
              <a:buChar char="•"/>
            </a:pPr>
            <a:r>
              <a:rPr lang="en-US" sz="3500" dirty="0"/>
              <a:t>Process a lot of information</a:t>
            </a:r>
          </a:p>
          <a:p>
            <a:pPr marL="891540" lvl="1" indent="-457200">
              <a:buFont typeface="Arial" panose="020B0604020202020204" pitchFamily="34" charset="0"/>
              <a:buChar char="•"/>
            </a:pPr>
            <a:r>
              <a:rPr lang="en-US" sz="3500" dirty="0"/>
              <a:t>See the big picture</a:t>
            </a:r>
          </a:p>
          <a:p>
            <a:pPr marL="891540" lvl="1" indent="-457200">
              <a:buFont typeface="Arial" panose="020B0604020202020204" pitchFamily="34" charset="0"/>
              <a:buChar char="•"/>
            </a:pPr>
            <a:r>
              <a:rPr lang="en-US" sz="3500" dirty="0"/>
              <a:t>Coordinate an endeavor </a:t>
            </a:r>
          </a:p>
          <a:p>
            <a:pPr marL="114300" indent="0">
              <a:buNone/>
            </a:pPr>
            <a:endParaRPr lang="en-US" sz="3200" dirty="0"/>
          </a:p>
        </p:txBody>
      </p:sp>
    </p:spTree>
    <p:extLst>
      <p:ext uri="{BB962C8B-B14F-4D97-AF65-F5344CB8AC3E}">
        <p14:creationId xmlns:p14="http://schemas.microsoft.com/office/powerpoint/2010/main" val="4059023637"/>
      </p:ext>
    </p:extLst>
  </p:cSld>
  <p:clrMapOvr>
    <a:masterClrMapping/>
  </p:clrMapOvr>
  <p:timing>
    <p:tnLst>
      <p:par>
        <p:cTn id="1" dur="indefinite" restart="never" nodeType="tmRoot"/>
      </p:par>
    </p:tnLst>
  </p:timing>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a:bodyPr>
          <a:lstStyle/>
          <a:p>
            <a:pPr marL="434340" lvl="1" indent="0">
              <a:buNone/>
            </a:pPr>
            <a:r>
              <a:rPr lang="en-US" sz="3200" dirty="0"/>
              <a:t>IQs tend to change </a:t>
            </a:r>
            <a:r>
              <a:rPr lang="en-US" sz="3200" b="1" u="sng" dirty="0"/>
              <a:t>LITTLE</a:t>
            </a:r>
            <a:r>
              <a:rPr lang="en-US" sz="3200" dirty="0"/>
              <a:t>. Try not to give overly simplistic tasks to people with high IQs, nor tasks which are too </a:t>
            </a:r>
            <a:r>
              <a:rPr lang="en-US" sz="3200" b="1" u="sng" dirty="0"/>
              <a:t>DIFFICULT</a:t>
            </a:r>
            <a:r>
              <a:rPr lang="en-US" sz="3200" dirty="0"/>
              <a:t> for those with lower IQs. Love them all the same, but utilize them appropriately.</a:t>
            </a:r>
          </a:p>
          <a:p>
            <a:pPr marL="114300" indent="0">
              <a:buNone/>
            </a:pPr>
            <a:endParaRPr lang="en-US" sz="3200" dirty="0"/>
          </a:p>
        </p:txBody>
      </p:sp>
      <p:pic>
        <p:nvPicPr>
          <p:cNvPr id="4098" name="Picture 2" descr="C:\Users\jjames\AppData\Local\Microsoft\Windows\Temporary Internet Files\Content.IE5\2FENMJUE\MP900448370[1].jpg"/>
          <p:cNvPicPr>
            <a:picLocks noChangeAspect="1" noChangeArrowheads="1"/>
          </p:cNvPicPr>
          <p:nvPr/>
        </p:nvPicPr>
        <p:blipFill>
          <a:blip r:embed="rId2" cstate="print">
            <a:extLst>
              <a:ext uri="{28A0092B-C50C-407E-A947-70E740481C1C}">
                <a14:useLocalDpi xmlns:a14="http://schemas.microsoft.com/office/drawing/2010/main" val="0"/>
              </a:ext>
            </a:extLst>
          </a:blip>
          <a:srcRect/>
          <a:stretch>
            <a:fillRect/>
          </a:stretch>
        </p:blipFill>
        <p:spPr bwMode="auto">
          <a:xfrm>
            <a:off x="4191000" y="4495800"/>
            <a:ext cx="2819400" cy="1884038"/>
          </a:xfrm>
          <a:prstGeom prst="rect">
            <a:avLst/>
          </a:prstGeom>
          <a:noFill/>
          <a:extLst>
            <a:ext uri="{909E8E84-426E-40DD-AFC4-6F175D3DCCD1}">
              <a14:hiddenFill xmlns:a14="http://schemas.microsoft.com/office/drawing/2010/main">
                <a:solidFill>
                  <a:srgbClr val="FFFFFF"/>
                </a:solidFill>
              </a14:hiddenFill>
            </a:ext>
          </a:extLst>
        </p:spPr>
      </p:pic>
    </p:spTree>
    <p:extLst>
      <p:ext uri="{BB962C8B-B14F-4D97-AF65-F5344CB8AC3E}">
        <p14:creationId xmlns:p14="http://schemas.microsoft.com/office/powerpoint/2010/main" val="1878787747"/>
      </p:ext>
    </p:extLst>
  </p:cSld>
  <p:clrMapOvr>
    <a:masterClrMapping/>
  </p:clrMapOvr>
  <p:timing>
    <p:tnLst>
      <p:par>
        <p:cTn id="1" dur="indefinite" restart="never" nodeType="tmRoot"/>
      </p:par>
    </p:tnLst>
  </p:timing>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fontScale="92500" lnSpcReduction="10000"/>
          </a:bodyPr>
          <a:lstStyle/>
          <a:p>
            <a:pPr marL="114300" indent="0">
              <a:buNone/>
            </a:pPr>
            <a:r>
              <a:rPr lang="en-US" sz="3200" dirty="0" smtClean="0"/>
              <a:t>2. AQ </a:t>
            </a:r>
            <a:r>
              <a:rPr lang="en-US" sz="3200" dirty="0"/>
              <a:t>- </a:t>
            </a:r>
            <a:r>
              <a:rPr lang="en-US" sz="3200" b="1" u="sng" dirty="0"/>
              <a:t>ATTITUDE QUOTIENT </a:t>
            </a:r>
          </a:p>
          <a:p>
            <a:pPr marL="434340" lvl="1" indent="0">
              <a:buNone/>
            </a:pPr>
            <a:r>
              <a:rPr lang="en-US" sz="3200" dirty="0"/>
              <a:t>AQ is nearly always more important than IQ, especially in the realm of the church.</a:t>
            </a:r>
          </a:p>
          <a:p>
            <a:pPr marL="434340" lvl="1" indent="0">
              <a:buNone/>
            </a:pPr>
            <a:endParaRPr lang="en-US" sz="3200" dirty="0"/>
          </a:p>
          <a:p>
            <a:pPr marL="434340" lvl="1" indent="0">
              <a:buNone/>
            </a:pPr>
            <a:r>
              <a:rPr lang="en-US" sz="3200" dirty="0"/>
              <a:t>Look for people who have been through some challenging circumstances and yet have a positive </a:t>
            </a:r>
            <a:r>
              <a:rPr lang="en-US" sz="3200" b="1" u="sng" dirty="0"/>
              <a:t>DISPOSITION</a:t>
            </a:r>
            <a:r>
              <a:rPr lang="en-US" sz="3200" dirty="0"/>
              <a:t>. There are plenty of talented, intelligent people who are cynics, skeptics, and will do very little to help you with your congregation’s mission. </a:t>
            </a:r>
          </a:p>
          <a:p>
            <a:pPr marL="114300" indent="0">
              <a:buNone/>
            </a:pPr>
            <a:endParaRPr lang="en-US" sz="3200" dirty="0"/>
          </a:p>
        </p:txBody>
      </p:sp>
    </p:spTree>
    <p:extLst>
      <p:ext uri="{BB962C8B-B14F-4D97-AF65-F5344CB8AC3E}">
        <p14:creationId xmlns:p14="http://schemas.microsoft.com/office/powerpoint/2010/main" val="998457797"/>
      </p:ext>
    </p:extLst>
  </p:cSld>
  <p:clrMapOvr>
    <a:masterClrMapping/>
  </p:clrMapOvr>
  <p:timing>
    <p:tnLst>
      <p:par>
        <p:cTn id="1" dur="indefinite" restart="never" nodeType="tmRoot"/>
      </p:par>
    </p:tnLst>
  </p:timing>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lnSpcReduction="10000"/>
          </a:bodyPr>
          <a:lstStyle/>
          <a:p>
            <a:pPr marL="137160" indent="0">
              <a:buNone/>
            </a:pPr>
            <a:r>
              <a:rPr lang="en-US" sz="3200" dirty="0"/>
              <a:t>Attitudes are often more reflective of </a:t>
            </a:r>
            <a:r>
              <a:rPr lang="en-US" sz="3200" b="1" u="sng" dirty="0"/>
              <a:t>SELF-ESTEEM</a:t>
            </a:r>
            <a:r>
              <a:rPr lang="en-US" sz="3200" dirty="0"/>
              <a:t>. People with high self-esteem have positive outlooks. People with low self-esteem usually struggle with seeing what is good and hopeful. A negative person (low AQ) can undermine the best of causes if allowed a significant role. You do not want staff or church leaders with low AQ, even if they possess vast church experience, talents, and skills. </a:t>
            </a:r>
          </a:p>
          <a:p>
            <a:pPr marL="137160" indent="0">
              <a:buNone/>
            </a:pPr>
            <a:endParaRPr lang="en-US" sz="3200" dirty="0"/>
          </a:p>
        </p:txBody>
      </p:sp>
    </p:spTree>
    <p:extLst>
      <p:ext uri="{BB962C8B-B14F-4D97-AF65-F5344CB8AC3E}">
        <p14:creationId xmlns:p14="http://schemas.microsoft.com/office/powerpoint/2010/main" val="3024867218"/>
      </p:ext>
    </p:extLst>
  </p:cSld>
  <p:clrMapOvr>
    <a:masterClrMapping/>
  </p:clrMapOvr>
  <p:timing>
    <p:tnLst>
      <p:par>
        <p:cTn id="1" dur="indefinite" restart="never" nodeType="tmRoot"/>
      </p:par>
    </p:tnLst>
  </p:timing>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2" name="Title 1"/>
          <p:cNvSpPr>
            <a:spLocks noGrp="1"/>
          </p:cNvSpPr>
          <p:nvPr>
            <p:ph type="title"/>
          </p:nvPr>
        </p:nvSpPr>
        <p:spPr/>
        <p:txBody>
          <a:bodyPr>
            <a:normAutofit/>
          </a:bodyPr>
          <a:lstStyle/>
          <a:p>
            <a:pPr algn="r"/>
            <a:r>
              <a:rPr lang="en-US" sz="3200" dirty="0">
                <a:solidFill>
                  <a:schemeClr val="bg2">
                    <a:lumMod val="50000"/>
                  </a:schemeClr>
                </a:solidFill>
              </a:rPr>
              <a:t>Developing Lay Leaders</a:t>
            </a:r>
            <a:endParaRPr lang="en-US" sz="3200" dirty="0"/>
          </a:p>
        </p:txBody>
      </p:sp>
      <p:sp>
        <p:nvSpPr>
          <p:cNvPr id="3" name="Content Placeholder 2"/>
          <p:cNvSpPr>
            <a:spLocks noGrp="1"/>
          </p:cNvSpPr>
          <p:nvPr>
            <p:ph idx="1"/>
          </p:nvPr>
        </p:nvSpPr>
        <p:spPr/>
        <p:txBody>
          <a:bodyPr>
            <a:normAutofit/>
          </a:bodyPr>
          <a:lstStyle/>
          <a:p>
            <a:pPr marL="114300" indent="0">
              <a:buNone/>
            </a:pPr>
            <a:r>
              <a:rPr lang="en-US" sz="3200" dirty="0"/>
              <a:t>The goal is to try to find high AQ people for positions which will </a:t>
            </a:r>
            <a:r>
              <a:rPr lang="en-US" sz="3200" b="1" u="sng" dirty="0"/>
              <a:t>BUILD</a:t>
            </a:r>
            <a:r>
              <a:rPr lang="en-US" sz="3200" dirty="0"/>
              <a:t> enthusiasm and momentum in others. Low AQ people are limited in what they can ultimately produce as so much of ministry is a matter of faith, hope, and love: all attitudinal elements.</a:t>
            </a:r>
          </a:p>
          <a:p>
            <a:pPr marL="114300" indent="0">
              <a:buNone/>
            </a:pPr>
            <a:endParaRPr lang="en-US" sz="3200" dirty="0"/>
          </a:p>
        </p:txBody>
      </p:sp>
    </p:spTree>
    <p:extLst>
      <p:ext uri="{BB962C8B-B14F-4D97-AF65-F5344CB8AC3E}">
        <p14:creationId xmlns:p14="http://schemas.microsoft.com/office/powerpoint/2010/main" val="2005551098"/>
      </p:ext>
    </p:extLst>
  </p:cSld>
  <p:clrMapOvr>
    <a:masterClrMapping/>
  </p:clrMapOvr>
  <p:timing>
    <p:tnLst>
      <p:par>
        <p:cTn id="1" dur="indefinite" restart="never" nodeType="tmRoot"/>
      </p:par>
    </p:tnLst>
  </p:timing>
</p:sld>
</file>

<file path=ppt/theme/_rels/theme1.xml.rels><?xml version="1.0" encoding="UTF-8" standalone="yes"?>
<Relationships xmlns="http://schemas.openxmlformats.org/package/2006/relationships"><Relationship Id="rId1" Type="http://schemas.openxmlformats.org/officeDocument/2006/relationships/image" Target="../media/image1.jpeg"/></Relationships>
</file>

<file path=ppt/theme/theme1.xml><?xml version="1.0" encoding="utf-8"?>
<a:theme xmlns:a="http://schemas.openxmlformats.org/drawingml/2006/main" name="Apex">
  <a:themeElements>
    <a:clrScheme name="Apex">
      <a:dk1>
        <a:sysClr val="windowText" lastClr="000000"/>
      </a:dk1>
      <a:lt1>
        <a:sysClr val="window" lastClr="FFFFFF"/>
      </a:lt1>
      <a:dk2>
        <a:srgbClr val="69676D"/>
      </a:dk2>
      <a:lt2>
        <a:srgbClr val="C9C2D1"/>
      </a:lt2>
      <a:accent1>
        <a:srgbClr val="CEB966"/>
      </a:accent1>
      <a:accent2>
        <a:srgbClr val="9CB084"/>
      </a:accent2>
      <a:accent3>
        <a:srgbClr val="6BB1C9"/>
      </a:accent3>
      <a:accent4>
        <a:srgbClr val="6585CF"/>
      </a:accent4>
      <a:accent5>
        <a:srgbClr val="7E6BC9"/>
      </a:accent5>
      <a:accent6>
        <a:srgbClr val="A379BB"/>
      </a:accent6>
      <a:hlink>
        <a:srgbClr val="410082"/>
      </a:hlink>
      <a:folHlink>
        <a:srgbClr val="932968"/>
      </a:folHlink>
    </a:clrScheme>
    <a:fontScheme name="Apex">
      <a:majorFont>
        <a:latin typeface="Lucida Sans"/>
        <a:ea typeface=""/>
        <a:cs typeface=""/>
        <a:font script="Grek" typeface="Arial"/>
        <a:font script="Cyrl" typeface="Arial"/>
        <a:font script="Jpan" typeface="HG丸ｺﾞｼｯｸM-PRO"/>
        <a:font script="Hang" typeface="휴먼옛체"/>
        <a:font script="Hans" typeface="黑体"/>
        <a:font script="Hant" typeface="微軟正黑體"/>
        <a:font script="Arab" typeface="Tahoma"/>
        <a:font script="Hebr" typeface="Levenim MT"/>
        <a:font script="Thai" typeface="Freesia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font script="Geor" typeface="Sylfaen"/>
      </a:majorFont>
      <a:minorFont>
        <a:latin typeface="Book Antiqua"/>
        <a:ea typeface=""/>
        <a:cs typeface=""/>
        <a:font script="Grek" typeface="Times New Roman"/>
        <a:font script="Cyrl" typeface="Times New Roman"/>
        <a:font script="Jpan" typeface="HG明朝B"/>
        <a:font script="Hang" typeface="돋움"/>
        <a:font script="Hans" typeface="宋体"/>
        <a:font script="Hant" typeface="新細明體"/>
        <a:font script="Arab" typeface="Times New Roman"/>
        <a:font script="Hebr" typeface="David"/>
        <a:font script="Thai" typeface="EucrosiaUPC"/>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inorFont>
    </a:fontScheme>
    <a:fmtScheme name="Apex">
      <a:fillStyleLst>
        <a:solidFill>
          <a:schemeClr val="phClr"/>
        </a:solidFill>
        <a:gradFill rotWithShape="1">
          <a:gsLst>
            <a:gs pos="20000">
              <a:schemeClr val="phClr">
                <a:tint val="9000"/>
              </a:schemeClr>
            </a:gs>
            <a:gs pos="100000">
              <a:schemeClr val="phClr">
                <a:tint val="70000"/>
                <a:satMod val="100000"/>
              </a:schemeClr>
            </a:gs>
          </a:gsLst>
          <a:path path="circle">
            <a:fillToRect l="-15000" t="-15000" r="115000" b="115000"/>
          </a:path>
        </a:gradFill>
        <a:gradFill rotWithShape="1">
          <a:gsLst>
            <a:gs pos="0">
              <a:schemeClr val="phClr">
                <a:shade val="60000"/>
              </a:schemeClr>
            </a:gs>
            <a:gs pos="33000">
              <a:schemeClr val="phClr">
                <a:tint val="86500"/>
              </a:schemeClr>
            </a:gs>
            <a:gs pos="46750">
              <a:schemeClr val="phClr">
                <a:tint val="71000"/>
                <a:satMod val="112000"/>
              </a:schemeClr>
            </a:gs>
            <a:gs pos="53000">
              <a:schemeClr val="phClr">
                <a:tint val="71000"/>
                <a:satMod val="112000"/>
              </a:schemeClr>
            </a:gs>
            <a:gs pos="68000">
              <a:schemeClr val="phClr">
                <a:tint val="86000"/>
              </a:schemeClr>
            </a:gs>
            <a:gs pos="100000">
              <a:schemeClr val="phClr">
                <a:shade val="60000"/>
              </a:schemeClr>
            </a:gs>
          </a:gsLst>
          <a:lin ang="8350000" scaled="1"/>
        </a:gradFill>
      </a:fillStyleLst>
      <a:lnStyleLst>
        <a:ln w="9525" cap="flat" cmpd="sng" algn="ctr">
          <a:solidFill>
            <a:schemeClr val="phClr">
              <a:shade val="48000"/>
              <a:satMod val="110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130000" dist="101600" dir="2700000" algn="tl" rotWithShape="0">
              <a:srgbClr val="000000">
                <a:alpha val="35000"/>
              </a:srgbClr>
            </a:outerShdw>
          </a:effectLst>
        </a:effectStyle>
        <a:effectStyle>
          <a:effectLst>
            <a:outerShdw blurRad="190500" dist="228600" dir="2700000" sy="90000" rotWithShape="0">
              <a:srgbClr val="000000">
                <a:alpha val="25500"/>
              </a:srgbClr>
            </a:outerShdw>
          </a:effectLst>
        </a:effectStyle>
        <a:effectStyle>
          <a:effectLst>
            <a:outerShdw blurRad="190500" dist="228600" dir="2700000" sy="90000" rotWithShape="0">
              <a:srgbClr val="000000">
                <a:alpha val="25500"/>
              </a:srgbClr>
            </a:outerShdw>
          </a:effectLst>
          <a:scene3d>
            <a:camera prst="orthographicFront" fov="0">
              <a:rot lat="0" lon="0" rev="0"/>
            </a:camera>
            <a:lightRig rig="soft" dir="tl">
              <a:rot lat="0" lon="0" rev="20100000"/>
            </a:lightRig>
          </a:scene3d>
          <a:sp3d>
            <a:bevelT w="50800" h="50800"/>
          </a:sp3d>
        </a:effectStyle>
      </a:effectStyleLst>
      <a:bgFillStyleLst>
        <a:solidFill>
          <a:schemeClr val="phClr"/>
        </a:solidFill>
        <a:gradFill rotWithShape="1">
          <a:gsLst>
            <a:gs pos="0">
              <a:schemeClr val="phClr">
                <a:tint val="50000"/>
                <a:satMod val="180000"/>
              </a:schemeClr>
            </a:gs>
            <a:gs pos="100000">
              <a:schemeClr val="phClr">
                <a:shade val="45000"/>
                <a:satMod val="120000"/>
              </a:schemeClr>
            </a:gs>
          </a:gsLst>
          <a:path path="circle">
            <a:fillToRect r="100000" b="100000"/>
          </a:path>
        </a:gradFill>
        <a:blipFill>
          <a:blip xmlns:r="http://schemas.openxmlformats.org/officeDocument/2006/relationships" r:embed="rId1">
            <a:duotone>
              <a:schemeClr val="phClr">
                <a:shade val="3000"/>
                <a:satMod val="110000"/>
              </a:schemeClr>
              <a:schemeClr val="phClr">
                <a:tint val="60000"/>
                <a:satMod val="425000"/>
              </a:schemeClr>
            </a:duotone>
          </a:blip>
          <a:stretch>
            <a:fillRect/>
          </a:stretch>
        </a:blipFill>
      </a:bgFillStyleLst>
    </a:fmtScheme>
  </a:themeElements>
  <a:objectDefaults/>
  <a:extraClrSchemeLst/>
</a:theme>
</file>

<file path=ppt/theme/theme2.xml><?xml version="1.0" encoding="utf-8"?>
<a:theme xmlns:a="http://schemas.openxmlformats.org/drawingml/2006/main" name="Office Theme">
  <a:themeElements>
    <a:clrScheme name="Office">
      <a:dk1>
        <a:sysClr val="windowText" lastClr="000000"/>
      </a:dk1>
      <a:lt1>
        <a:sysClr val="window" lastClr="FFFFFF"/>
      </a:lt1>
      <a:dk2>
        <a:srgbClr val="1F497D"/>
      </a:dk2>
      <a:lt2>
        <a:srgbClr val="EEECE1"/>
      </a:lt2>
      <a:accent1>
        <a:srgbClr val="4F81BD"/>
      </a:accent1>
      <a:accent2>
        <a:srgbClr val="C0504D"/>
      </a:accent2>
      <a:accent3>
        <a:srgbClr val="9BBB59"/>
      </a:accent3>
      <a:accent4>
        <a:srgbClr val="8064A2"/>
      </a:accent4>
      <a:accent5>
        <a:srgbClr val="4BACC6"/>
      </a:accent5>
      <a:accent6>
        <a:srgbClr val="F79646"/>
      </a:accent6>
      <a:hlink>
        <a:srgbClr val="0000FF"/>
      </a:hlink>
      <a:folHlink>
        <a:srgbClr val="800080"/>
      </a:folHlink>
    </a:clrScheme>
    <a:fontScheme name="Office">
      <a:majorFont>
        <a:latin typeface="Calibri"/>
        <a:ea typeface=""/>
        <a:cs typeface=""/>
        <a:font script="Jpan" typeface="ＭＳ Ｐゴシック"/>
        <a:font script="Hang" typeface="맑은 고딕"/>
        <a:font script="Hans" typeface="宋体"/>
        <a:font script="Hant" typeface="新細明體"/>
        <a:font script="Arab" typeface="Times New Roman"/>
        <a:font script="Hebr" typeface="Times New Roman"/>
        <a:font script="Thai" typeface="Angsana New"/>
        <a:font script="Ethi" typeface="Nyala"/>
        <a:font script="Beng" typeface="Vrinda"/>
        <a:font script="Gujr" typeface="Shruti"/>
        <a:font script="Khmr" typeface="MoolBoran"/>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imes New Roman"/>
        <a:font script="Uigh" typeface="Microsoft Uighur"/>
        <a:font script="Geor" typeface="Sylfaen"/>
      </a:majorFont>
      <a:minorFont>
        <a:latin typeface="Calibri"/>
        <a:ea typeface=""/>
        <a:cs typeface=""/>
        <a:font script="Jpan" typeface="ＭＳ Ｐゴシック"/>
        <a:font script="Hang" typeface="맑은 고딕"/>
        <a:font script="Hans" typeface="宋体"/>
        <a:font script="Hant" typeface="新細明體"/>
        <a:font script="Arab" typeface="Arial"/>
        <a:font script="Hebr" typeface="Arial"/>
        <a:font script="Thai" typeface="Cordia New"/>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font script="Geor" typeface="Sylfaen"/>
      </a:minorFont>
    </a:fontScheme>
    <a:fmtScheme name="Office">
      <a:fillStyleLst>
        <a:solidFill>
          <a:schemeClr val="phClr"/>
        </a:solidFill>
        <a:gradFill rotWithShape="1">
          <a:gsLst>
            <a:gs pos="0">
              <a:schemeClr val="phClr">
                <a:tint val="50000"/>
                <a:satMod val="300000"/>
              </a:schemeClr>
            </a:gs>
            <a:gs pos="35000">
              <a:schemeClr val="phClr">
                <a:tint val="37000"/>
                <a:satMod val="300000"/>
              </a:schemeClr>
            </a:gs>
            <a:gs pos="100000">
              <a:schemeClr val="phClr">
                <a:tint val="15000"/>
                <a:satMod val="350000"/>
              </a:schemeClr>
            </a:gs>
          </a:gsLst>
          <a:lin ang="16200000" scaled="1"/>
        </a:gradFill>
        <a:gradFill rotWithShape="1">
          <a:gsLst>
            <a:gs pos="0">
              <a:schemeClr val="phClr">
                <a:shade val="51000"/>
                <a:satMod val="130000"/>
              </a:schemeClr>
            </a:gs>
            <a:gs pos="80000">
              <a:schemeClr val="phClr">
                <a:shade val="93000"/>
                <a:satMod val="130000"/>
              </a:schemeClr>
            </a:gs>
            <a:gs pos="100000">
              <a:schemeClr val="phClr">
                <a:shade val="94000"/>
                <a:satMod val="135000"/>
              </a:schemeClr>
            </a:gs>
          </a:gsLst>
          <a:lin ang="16200000" scaled="0"/>
        </a:gradFill>
      </a:fillStyleLst>
      <a:lnStyleLst>
        <a:ln w="9525" cap="flat" cmpd="sng" algn="ctr">
          <a:solidFill>
            <a:schemeClr val="phClr">
              <a:shade val="95000"/>
              <a:satMod val="105000"/>
            </a:scheme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40000" dist="20000" dir="5400000" rotWithShape="0">
              <a:srgbClr val="000000">
                <a:alpha val="38000"/>
              </a:srgbClr>
            </a:outerShdw>
          </a:effectLst>
        </a:effectStyle>
        <a:effectStyle>
          <a:effectLst>
            <a:outerShdw blurRad="40000" dist="23000" dir="5400000" rotWithShape="0">
              <a:srgbClr val="000000">
                <a:alpha val="35000"/>
              </a:srgbClr>
            </a:outerShdw>
          </a:effectLst>
        </a:effectStyle>
        <a:effectStyle>
          <a:effectLst>
            <a:outerShdw blurRad="40000" dist="23000" dir="5400000" rotWithShape="0">
              <a:srgbClr val="000000">
                <a:alpha val="35000"/>
              </a:srgbClr>
            </a:outerShdw>
          </a:effectLst>
          <a:scene3d>
            <a:camera prst="orthographicFront">
              <a:rot lat="0" lon="0" rev="0"/>
            </a:camera>
            <a:lightRig rig="threePt" dir="t">
              <a:rot lat="0" lon="0" rev="1200000"/>
            </a:lightRig>
          </a:scene3d>
          <a:sp3d>
            <a:bevelT w="63500" h="25400"/>
          </a:sp3d>
        </a:effectStyle>
      </a:effectStyleLst>
      <a:bgFillStyleLst>
        <a:solidFill>
          <a:schemeClr val="phClr"/>
        </a:solidFill>
        <a:gradFill rotWithShape="1">
          <a:gsLst>
            <a:gs pos="0">
              <a:schemeClr val="phClr">
                <a:tint val="40000"/>
                <a:satMod val="350000"/>
              </a:schemeClr>
            </a:gs>
            <a:gs pos="40000">
              <a:schemeClr val="phClr">
                <a:tint val="45000"/>
                <a:shade val="99000"/>
                <a:satMod val="350000"/>
              </a:schemeClr>
            </a:gs>
            <a:gs pos="100000">
              <a:schemeClr val="phClr">
                <a:shade val="20000"/>
                <a:satMod val="255000"/>
              </a:schemeClr>
            </a:gs>
          </a:gsLst>
          <a:path path="circle">
            <a:fillToRect l="50000" t="-80000" r="50000" b="180000"/>
          </a:path>
        </a:gradFill>
        <a:gradFill rotWithShape="1">
          <a:gsLst>
            <a:gs pos="0">
              <a:schemeClr val="phClr">
                <a:tint val="80000"/>
                <a:satMod val="300000"/>
              </a:schemeClr>
            </a:gs>
            <a:gs pos="100000">
              <a:schemeClr val="phClr">
                <a:shade val="30000"/>
                <a:satMod val="200000"/>
              </a:schemeClr>
            </a:gs>
          </a:gsLst>
          <a:path path="circle">
            <a:fillToRect l="50000" t="50000" r="50000" b="50000"/>
          </a:path>
        </a:grad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Apex</Template>
  <TotalTime>1567</TotalTime>
  <Words>1336</Words>
  <Application>Microsoft Office PowerPoint</Application>
  <PresentationFormat>On-screen Show (4:3)</PresentationFormat>
  <Paragraphs>96</Paragraphs>
  <Slides>26</Slides>
  <Notes>0</Notes>
  <HiddenSlides>0</HiddenSlides>
  <MMClips>0</MMClips>
  <ScaleCrop>false</ScaleCrop>
  <HeadingPairs>
    <vt:vector size="4" baseType="variant">
      <vt:variant>
        <vt:lpstr>Theme</vt:lpstr>
      </vt:variant>
      <vt:variant>
        <vt:i4>1</vt:i4>
      </vt:variant>
      <vt:variant>
        <vt:lpstr>Slide Titles</vt:lpstr>
      </vt:variant>
      <vt:variant>
        <vt:i4>26</vt:i4>
      </vt:variant>
    </vt:vector>
  </HeadingPairs>
  <TitlesOfParts>
    <vt:vector size="27" baseType="lpstr">
      <vt:lpstr>Apex</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lpstr>Developing Lay Leaders</vt:lpstr>
    </vt:vector>
  </TitlesOfParts>
  <Company>Church of the Nazarene</Company>
  <LinksUpToDate>false</LinksUpToDate>
  <SharedDoc>false</SharedDoc>
  <HyperlinksChanged>false</HyperlinksChanged>
  <AppVersion>14.0000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Preparing for Persecution</dc:title>
  <dc:creator>Jackie James</dc:creator>
  <cp:lastModifiedBy>Thea Brooke Ardrey</cp:lastModifiedBy>
  <cp:revision>34</cp:revision>
  <cp:lastPrinted>2013-12-16T14:05:01Z</cp:lastPrinted>
  <dcterms:created xsi:type="dcterms:W3CDTF">2013-12-12T19:21:59Z</dcterms:created>
  <dcterms:modified xsi:type="dcterms:W3CDTF">2014-08-27T19:36:18Z</dcterms:modified>
</cp:coreProperties>
</file>