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E8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FFFE-506E-420E-B6DF-A8208436B875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4061-1385-4215-BD32-F703801FF8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06691593X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9049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434" y="1219200"/>
            <a:ext cx="32004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Vibrant Church Renewal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Evangelism Ministries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USA/Canada Region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" y="0"/>
            <a:ext cx="9220200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915400" cy="1066800"/>
          </a:xfrm>
        </p:spPr>
        <p:txBody>
          <a:bodyPr/>
          <a:lstStyle/>
          <a:p>
            <a:pPr algn="ctr"/>
            <a:r>
              <a:rPr lang="en-US" sz="4400" b="0" cap="none" dirty="0" smtClean="0">
                <a:solidFill>
                  <a:srgbClr val="4E85BE"/>
                </a:solidFill>
                <a:effectLst/>
                <a:latin typeface="Nueva Std" pitchFamily="34" charset="0"/>
              </a:rPr>
              <a:t>Developing </a:t>
            </a:r>
            <a:r>
              <a:rPr lang="en-US" sz="4400" b="0" cap="none" dirty="0" smtClean="0">
                <a:solidFill>
                  <a:srgbClr val="4E85BE"/>
                </a:solidFill>
                <a:effectLst/>
                <a:latin typeface="Nueva Std" pitchFamily="34" charset="0"/>
              </a:rPr>
              <a:t>Friendships </a:t>
            </a:r>
            <a:r>
              <a:rPr lang="en-US" sz="4400" b="0" cap="none" dirty="0" smtClean="0">
                <a:solidFill>
                  <a:srgbClr val="4E85BE"/>
                </a:solidFill>
                <a:effectLst/>
                <a:latin typeface="Nueva Std" pitchFamily="34" charset="0"/>
              </a:rPr>
              <a:t>for the Lord</a:t>
            </a:r>
            <a:endParaRPr lang="en-US" sz="4400" b="0" cap="none" dirty="0">
              <a:solidFill>
                <a:srgbClr val="4E85BE"/>
              </a:solidFill>
              <a:effectLst/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981200"/>
            <a:ext cx="8153400" cy="3810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. He </a:t>
            </a:r>
            <a:r>
              <a:rPr lang="en-US" sz="2800" b="1" u="sng" dirty="0">
                <a:solidFill>
                  <a:srgbClr val="000000"/>
                </a:solidFill>
              </a:rPr>
              <a:t>LISTENED</a:t>
            </a:r>
            <a:r>
              <a:rPr lang="en-US" sz="2800" dirty="0">
                <a:solidFill>
                  <a:srgbClr val="000000"/>
                </a:solidFill>
              </a:rPr>
              <a:t> carefully.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b="1" u="sng" dirty="0">
                <a:solidFill>
                  <a:srgbClr val="000000"/>
                </a:solidFill>
              </a:rPr>
              <a:t>ALTERNATED</a:t>
            </a:r>
            <a:r>
              <a:rPr lang="en-US" sz="2800" dirty="0">
                <a:solidFill>
                  <a:srgbClr val="000000"/>
                </a:solidFill>
              </a:rPr>
              <a:t> between speaking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listening.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was not sidetracked by </a:t>
            </a:r>
            <a:r>
              <a:rPr lang="en-US" sz="2800" b="1" u="sng" dirty="0">
                <a:solidFill>
                  <a:srgbClr val="000000"/>
                </a:solidFill>
              </a:rPr>
              <a:t>SUPERFICIAL</a:t>
            </a:r>
            <a:r>
              <a:rPr lang="en-US" sz="2800" dirty="0">
                <a:solidFill>
                  <a:srgbClr val="000000"/>
                </a:solidFill>
              </a:rPr>
              <a:t> issues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John 4:11-12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2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B. With whom did Jesus </a:t>
            </a:r>
            <a:r>
              <a:rPr lang="en-US" sz="2800" b="1" u="sng" dirty="0">
                <a:solidFill>
                  <a:srgbClr val="000000"/>
                </a:solidFill>
              </a:rPr>
              <a:t>DEVELOP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friendships?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was “…a friend of tax </a:t>
            </a:r>
            <a:r>
              <a:rPr lang="en-US" sz="2800" b="1" u="sng" dirty="0">
                <a:solidFill>
                  <a:srgbClr val="000000"/>
                </a:solidFill>
              </a:rPr>
              <a:t>COLLECTORS</a:t>
            </a:r>
            <a:r>
              <a:rPr lang="en-US" sz="2800" dirty="0">
                <a:solidFill>
                  <a:srgbClr val="000000"/>
                </a:solidFill>
              </a:rPr>
              <a:t>…”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Matt. 11:19).</a:t>
            </a:r>
          </a:p>
          <a:p>
            <a:pPr marL="132588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b="1" u="sng" dirty="0">
                <a:solidFill>
                  <a:srgbClr val="000000"/>
                </a:solidFill>
              </a:rPr>
              <a:t>CHOSE </a:t>
            </a:r>
            <a:r>
              <a:rPr lang="en-US" sz="2800" dirty="0">
                <a:solidFill>
                  <a:srgbClr val="000000"/>
                </a:solidFill>
              </a:rPr>
              <a:t>a specific class of people,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tax </a:t>
            </a:r>
            <a:r>
              <a:rPr lang="en-US" sz="2800" dirty="0">
                <a:solidFill>
                  <a:srgbClr val="000000"/>
                </a:solidFill>
              </a:rPr>
              <a:t>collectors Matthew and </a:t>
            </a:r>
            <a:r>
              <a:rPr lang="en-US" sz="2800" dirty="0" err="1">
                <a:solidFill>
                  <a:srgbClr val="000000"/>
                </a:solidFill>
              </a:rPr>
              <a:t>Zaccheus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for </a:t>
            </a:r>
            <a:r>
              <a:rPr lang="en-US" sz="2800" dirty="0">
                <a:solidFill>
                  <a:srgbClr val="000000"/>
                </a:solidFill>
              </a:rPr>
              <a:t>his friends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  <p:pic>
        <p:nvPicPr>
          <p:cNvPr id="4098" name="Picture 2" descr="C:\Users\jjames\Desktop\Zacchaeus_tax_collector_waits_in_tree_for_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56" y="4267200"/>
            <a:ext cx="179518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tax collector was a public figure; his associations were subject to public </a:t>
            </a:r>
            <a:r>
              <a:rPr lang="en-US" sz="2800" b="1" u="sng" dirty="0">
                <a:solidFill>
                  <a:srgbClr val="000000"/>
                </a:solidFill>
              </a:rPr>
              <a:t>SCRUTINY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tax collector was the </a:t>
            </a:r>
            <a:r>
              <a:rPr lang="en-US" sz="2800" b="1" u="sng" dirty="0">
                <a:solidFill>
                  <a:srgbClr val="000000"/>
                </a:solidFill>
              </a:rPr>
              <a:t>LOWEST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common denominator in society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eriod" startAt="2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was impervious to social status, but</a:t>
            </a:r>
            <a:r>
              <a:rPr lang="en-US" sz="2800" b="1" u="sng" dirty="0">
                <a:solidFill>
                  <a:srgbClr val="000000"/>
                </a:solidFill>
              </a:rPr>
              <a:t> ATTUNED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  <a:r>
              <a:rPr lang="en-US" sz="2800" dirty="0" smtClean="0">
                <a:solidFill>
                  <a:srgbClr val="000000"/>
                </a:solidFill>
              </a:rPr>
              <a:t>spiritual </a:t>
            </a:r>
            <a:r>
              <a:rPr lang="en-US" sz="2800" dirty="0">
                <a:solidFill>
                  <a:srgbClr val="000000"/>
                </a:solidFill>
              </a:rPr>
              <a:t>needs.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“</a:t>
            </a:r>
            <a:r>
              <a:rPr lang="en-US" sz="2800" dirty="0" err="1">
                <a:solidFill>
                  <a:srgbClr val="000000"/>
                </a:solidFill>
              </a:rPr>
              <a:t>Philos</a:t>
            </a:r>
            <a:r>
              <a:rPr lang="en-US" sz="2800" dirty="0">
                <a:solidFill>
                  <a:srgbClr val="000000"/>
                </a:solidFill>
              </a:rPr>
              <a:t>,” the Greek word for friend, is used to describe the patriarch </a:t>
            </a:r>
            <a:r>
              <a:rPr lang="en-US" sz="2800" b="1" u="sng" dirty="0">
                <a:solidFill>
                  <a:srgbClr val="000000"/>
                </a:solidFill>
              </a:rPr>
              <a:t>ABRAHAM</a:t>
            </a:r>
            <a:r>
              <a:rPr lang="en-US" sz="2800" dirty="0">
                <a:solidFill>
                  <a:srgbClr val="000000"/>
                </a:solidFill>
              </a:rPr>
              <a:t> (James 2:23). 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</a:rPr>
              <a:t>Philos</a:t>
            </a:r>
            <a:r>
              <a:rPr lang="en-US" sz="2800" dirty="0">
                <a:solidFill>
                  <a:srgbClr val="000000"/>
                </a:solidFill>
              </a:rPr>
              <a:t>,” the same Greek word for friend, is used to </a:t>
            </a:r>
            <a:r>
              <a:rPr lang="en-US" sz="2800" b="1" u="sng" dirty="0">
                <a:solidFill>
                  <a:srgbClr val="000000"/>
                </a:solidFill>
              </a:rPr>
              <a:t>DESCRIBE</a:t>
            </a:r>
            <a:r>
              <a:rPr lang="en-US" sz="2800" dirty="0">
                <a:solidFill>
                  <a:srgbClr val="000000"/>
                </a:solidFill>
              </a:rPr>
              <a:t> the tax collector Matthew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(Matt 11:19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8153400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was “…a friend of tax collectors and </a:t>
            </a:r>
            <a:r>
              <a:rPr lang="en-US" sz="2800" b="1" u="sng" dirty="0">
                <a:solidFill>
                  <a:srgbClr val="000000"/>
                </a:solidFill>
              </a:rPr>
              <a:t>SINNERS”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Matt 11:19).</a:t>
            </a:r>
          </a:p>
          <a:p>
            <a:pPr marL="925830" lvl="1" indent="-457200"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befriended both those who did, as well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as </a:t>
            </a:r>
            <a:r>
              <a:rPr lang="en-US" sz="2800" dirty="0">
                <a:solidFill>
                  <a:srgbClr val="000000"/>
                </a:solidFill>
              </a:rPr>
              <a:t>those who did not, readily </a:t>
            </a:r>
            <a:r>
              <a:rPr lang="en-US" sz="2800" b="1" u="sng" dirty="0">
                <a:solidFill>
                  <a:srgbClr val="000000"/>
                </a:solidFill>
              </a:rPr>
              <a:t>ACKNOWLEDGE</a:t>
            </a:r>
            <a:r>
              <a:rPr lang="en-US" sz="2800" dirty="0">
                <a:solidFill>
                  <a:srgbClr val="000000"/>
                </a:solidFill>
              </a:rPr>
              <a:t> their sin.	</a:t>
            </a:r>
          </a:p>
          <a:p>
            <a:pPr marL="1325880" lvl="2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Samaritan woman </a:t>
            </a:r>
            <a:r>
              <a:rPr lang="en-US" sz="2800" b="1" u="sng" dirty="0">
                <a:solidFill>
                  <a:srgbClr val="000000"/>
                </a:solidFill>
              </a:rPr>
              <a:t>OPENLY</a:t>
            </a:r>
            <a:r>
              <a:rPr lang="en-US" sz="2800" dirty="0">
                <a:solidFill>
                  <a:srgbClr val="000000"/>
                </a:solidFill>
              </a:rPr>
              <a:t> admitted her sin to Jesus (John 4:17a).</a:t>
            </a:r>
          </a:p>
          <a:p>
            <a:pPr marL="1325880" lvl="2" indent="-4572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Matthew was sitting at a tax collector booth and </a:t>
            </a:r>
            <a:r>
              <a:rPr lang="en-US" sz="2800" b="1" u="sng" dirty="0">
                <a:solidFill>
                  <a:srgbClr val="000000"/>
                </a:solidFill>
              </a:rPr>
              <a:t>COMPLACENT</a:t>
            </a:r>
            <a:r>
              <a:rPr lang="en-US" sz="2800" dirty="0">
                <a:solidFill>
                  <a:srgbClr val="000000"/>
                </a:solidFill>
              </a:rPr>
              <a:t> in his sin when he met Jesus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Matt 9:9).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1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eriod" startAt="2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befriended sinners </a:t>
            </a:r>
            <a:r>
              <a:rPr lang="en-US" sz="2800" b="1" u="sng" dirty="0">
                <a:solidFill>
                  <a:srgbClr val="000000"/>
                </a:solidFill>
              </a:rPr>
              <a:t>BEFORE</a:t>
            </a:r>
            <a:r>
              <a:rPr lang="en-US" sz="2800" dirty="0">
                <a:solidFill>
                  <a:srgbClr val="000000"/>
                </a:solidFill>
              </a:rPr>
              <a:t> they were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made righteous.</a:t>
            </a:r>
          </a:p>
          <a:p>
            <a:pPr marL="468630" lvl="1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1. All men are </a:t>
            </a:r>
            <a:r>
              <a:rPr lang="en-US" sz="2800" b="1" u="sng" dirty="0">
                <a:solidFill>
                  <a:srgbClr val="000000"/>
                </a:solidFill>
              </a:rPr>
              <a:t>SINNERS</a:t>
            </a:r>
            <a:r>
              <a:rPr lang="en-US" sz="2800" dirty="0">
                <a:solidFill>
                  <a:srgbClr val="000000"/>
                </a:solidFill>
              </a:rPr>
              <a:t> (Rom. 5:19).</a:t>
            </a:r>
          </a:p>
          <a:p>
            <a:pPr marL="468630" lvl="1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2. Jesus’ friendship </a:t>
            </a:r>
            <a:r>
              <a:rPr lang="en-US" sz="2800" b="1" u="sng" dirty="0">
                <a:solidFill>
                  <a:srgbClr val="000000"/>
                </a:solidFill>
              </a:rPr>
              <a:t>CHANGED</a:t>
            </a:r>
            <a:r>
              <a:rPr lang="en-US" sz="2800" dirty="0">
                <a:solidFill>
                  <a:srgbClr val="000000"/>
                </a:solidFill>
              </a:rPr>
              <a:t> the lives of sinners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7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UcPeriod" startAt="3"/>
            </a:pPr>
            <a:r>
              <a:rPr lang="en-US" sz="2800" i="0" dirty="0">
                <a:solidFill>
                  <a:srgbClr val="000000"/>
                </a:solidFill>
              </a:rPr>
              <a:t> </a:t>
            </a:r>
            <a:r>
              <a:rPr lang="en-US" sz="2800" b="1" i="0" u="sng" dirty="0" smtClean="0">
                <a:solidFill>
                  <a:srgbClr val="000000"/>
                </a:solidFill>
              </a:rPr>
              <a:t>WHY</a:t>
            </a:r>
            <a:r>
              <a:rPr lang="en-US" sz="2800" i="0" dirty="0" smtClean="0">
                <a:solidFill>
                  <a:srgbClr val="000000"/>
                </a:solidFill>
              </a:rPr>
              <a:t> did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Jesus develop His friendships?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	1. Jesus’ purpose was to </a:t>
            </a:r>
            <a:r>
              <a:rPr lang="en-US" sz="2800" b="1" u="sng" dirty="0">
                <a:solidFill>
                  <a:srgbClr val="000000"/>
                </a:solidFill>
              </a:rPr>
              <a:t>DIRECT</a:t>
            </a:r>
            <a:r>
              <a:rPr lang="en-US" sz="2800" dirty="0">
                <a:solidFill>
                  <a:srgbClr val="000000"/>
                </a:solidFill>
              </a:rPr>
              <a:t> people to God.</a:t>
            </a:r>
          </a:p>
          <a:p>
            <a:pPr marL="1840230" lvl="3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demonstrated the </a:t>
            </a:r>
            <a:r>
              <a:rPr lang="en-US" sz="2800" b="1" u="sng" dirty="0">
                <a:solidFill>
                  <a:srgbClr val="000000"/>
                </a:solidFill>
              </a:rPr>
              <a:t>NEED</a:t>
            </a:r>
            <a:r>
              <a:rPr lang="en-US" sz="2800" dirty="0">
                <a:solidFill>
                  <a:srgbClr val="000000"/>
                </a:solidFill>
              </a:rPr>
              <a:t> for salvation.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1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Samaritan woman was a societal outcast; Jesus offered </a:t>
            </a:r>
            <a:r>
              <a:rPr lang="en-US" sz="2800" b="1" u="sng" dirty="0">
                <a:solidFill>
                  <a:srgbClr val="000000"/>
                </a:solidFill>
              </a:rPr>
              <a:t>ACCEPTANCE</a:t>
            </a:r>
            <a:r>
              <a:rPr lang="en-US" sz="2800" dirty="0">
                <a:solidFill>
                  <a:srgbClr val="000000"/>
                </a:solidFill>
              </a:rPr>
              <a:t> from God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(John 4:9, 13-14).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Samaritan woman was a doubter, Jesus offered a </a:t>
            </a:r>
            <a:r>
              <a:rPr lang="en-US" sz="2800" b="1" u="sng" dirty="0">
                <a:solidFill>
                  <a:srgbClr val="000000"/>
                </a:solidFill>
              </a:rPr>
              <a:t>REASON</a:t>
            </a:r>
            <a:r>
              <a:rPr lang="en-US" sz="2800" dirty="0">
                <a:solidFill>
                  <a:srgbClr val="000000"/>
                </a:solidFill>
              </a:rPr>
              <a:t> to believe (John 4:11-13).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Samaritan woman was a sinner, Jesus offered </a:t>
            </a:r>
            <a:r>
              <a:rPr lang="en-US" sz="2800" b="1" u="sng" dirty="0">
                <a:solidFill>
                  <a:srgbClr val="000000"/>
                </a:solidFill>
              </a:rPr>
              <a:t>SALVATION</a:t>
            </a:r>
            <a:r>
              <a:rPr lang="en-US" sz="2800" dirty="0">
                <a:solidFill>
                  <a:srgbClr val="000000"/>
                </a:solidFill>
              </a:rPr>
              <a:t> (John 4:17, 23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described the </a:t>
            </a:r>
            <a:r>
              <a:rPr lang="en-US" sz="2800" b="1" u="sng" dirty="0">
                <a:solidFill>
                  <a:srgbClr val="000000"/>
                </a:solidFill>
              </a:rPr>
              <a:t>BENEFITS</a:t>
            </a:r>
            <a:r>
              <a:rPr lang="en-US" sz="2800" dirty="0">
                <a:solidFill>
                  <a:srgbClr val="000000"/>
                </a:solidFill>
              </a:rPr>
              <a:t> of salvation.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Living </a:t>
            </a:r>
            <a:r>
              <a:rPr lang="en-US" sz="2800" dirty="0">
                <a:solidFill>
                  <a:srgbClr val="000000"/>
                </a:solidFill>
              </a:rPr>
              <a:t>water quenches spiritual </a:t>
            </a:r>
            <a:r>
              <a:rPr lang="en-US" sz="2800" b="1" u="sng" dirty="0">
                <a:solidFill>
                  <a:srgbClr val="000000"/>
                </a:solidFill>
              </a:rPr>
              <a:t>THIRST</a:t>
            </a:r>
            <a:r>
              <a:rPr lang="en-US" sz="2800" dirty="0">
                <a:solidFill>
                  <a:srgbClr val="000000"/>
                </a:solidFill>
              </a:rPr>
              <a:t> (14).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Living </a:t>
            </a:r>
            <a:r>
              <a:rPr lang="en-US" sz="2800" dirty="0">
                <a:solidFill>
                  <a:srgbClr val="000000"/>
                </a:solidFill>
              </a:rPr>
              <a:t>water is available to </a:t>
            </a:r>
            <a:r>
              <a:rPr lang="en-US" sz="2800" b="1" u="sng" dirty="0">
                <a:solidFill>
                  <a:srgbClr val="000000"/>
                </a:solidFill>
              </a:rPr>
              <a:t>EVERYONE</a:t>
            </a:r>
            <a:r>
              <a:rPr lang="en-US" sz="2800" dirty="0">
                <a:solidFill>
                  <a:srgbClr val="000000"/>
                </a:solidFill>
              </a:rPr>
              <a:t> (14).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Living </a:t>
            </a:r>
            <a:r>
              <a:rPr lang="en-US" sz="2800" dirty="0">
                <a:solidFill>
                  <a:srgbClr val="000000"/>
                </a:solidFill>
              </a:rPr>
              <a:t>water provides </a:t>
            </a:r>
            <a:r>
              <a:rPr lang="en-US" sz="2800" b="1" u="sng" dirty="0">
                <a:solidFill>
                  <a:srgbClr val="000000"/>
                </a:solidFill>
              </a:rPr>
              <a:t>ETERNAL</a:t>
            </a:r>
            <a:r>
              <a:rPr lang="en-US" sz="2800" dirty="0">
                <a:solidFill>
                  <a:srgbClr val="000000"/>
                </a:solidFill>
              </a:rPr>
              <a:t> rewards (14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4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eriod" startAt="3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encouraged the </a:t>
            </a:r>
            <a:r>
              <a:rPr lang="en-US" sz="2800" b="1" u="sng" dirty="0">
                <a:solidFill>
                  <a:srgbClr val="000000"/>
                </a:solidFill>
              </a:rPr>
              <a:t>ACCEPTANCE</a:t>
            </a:r>
            <a:r>
              <a:rPr lang="en-US" sz="2800" dirty="0">
                <a:solidFill>
                  <a:srgbClr val="000000"/>
                </a:solidFill>
              </a:rPr>
              <a:t> of salvation.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invited the Samaritan woman to </a:t>
            </a:r>
            <a:r>
              <a:rPr lang="en-US" sz="2800" b="1" u="sng" dirty="0">
                <a:solidFill>
                  <a:srgbClr val="000000"/>
                </a:solidFill>
              </a:rPr>
              <a:t>RECEIVE</a:t>
            </a:r>
            <a:r>
              <a:rPr lang="en-US" sz="2800" dirty="0">
                <a:solidFill>
                  <a:srgbClr val="000000"/>
                </a:solidFill>
              </a:rPr>
              <a:t> the </a:t>
            </a:r>
            <a:r>
              <a:rPr lang="en-US" sz="2800" dirty="0" smtClean="0">
                <a:solidFill>
                  <a:srgbClr val="000000"/>
                </a:solidFill>
              </a:rPr>
              <a:t>gift </a:t>
            </a:r>
            <a:r>
              <a:rPr lang="en-US" sz="2800" dirty="0">
                <a:solidFill>
                  <a:srgbClr val="000000"/>
                </a:solidFill>
              </a:rPr>
              <a:t>of God (10).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invited the Samaritan woman to </a:t>
            </a:r>
            <a:r>
              <a:rPr lang="en-US" sz="2800" b="1" u="sng" dirty="0">
                <a:solidFill>
                  <a:srgbClr val="000000"/>
                </a:solidFill>
              </a:rPr>
              <a:t>ASK</a:t>
            </a:r>
            <a:r>
              <a:rPr lang="en-US" sz="2800" dirty="0">
                <a:solidFill>
                  <a:srgbClr val="000000"/>
                </a:solidFill>
              </a:rPr>
              <a:t> for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living water (10).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invited the Samaritan woman to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accept salvation (22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5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 smtClean="0">
                <a:solidFill>
                  <a:srgbClr val="000000"/>
                </a:solidFill>
              </a:rPr>
              <a:t>The purpose of this module is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</a:rPr>
              <a:t>Recognize how to develop friendships for the Lord. </a:t>
            </a:r>
          </a:p>
          <a:p>
            <a:pPr lvl="1"/>
            <a:endParaRPr lang="en-US" sz="2400" i="0" dirty="0">
              <a:solidFill>
                <a:srgbClr val="000000"/>
              </a:solidFill>
            </a:endParaRPr>
          </a:p>
          <a:p>
            <a:pPr marL="0" indent="-11430">
              <a:buNone/>
            </a:pPr>
            <a:r>
              <a:rPr lang="en-US" sz="2400" i="0" dirty="0" smtClean="0">
                <a:solidFill>
                  <a:srgbClr val="000000"/>
                </a:solidFill>
              </a:rPr>
              <a:t>The objectives for this </a:t>
            </a:r>
            <a:r>
              <a:rPr lang="en-US" sz="2400" i="0" smtClean="0">
                <a:solidFill>
                  <a:srgbClr val="000000"/>
                </a:solidFill>
              </a:rPr>
              <a:t>module </a:t>
            </a:r>
            <a:r>
              <a:rPr lang="en-US" sz="2400" i="0" smtClean="0">
                <a:solidFill>
                  <a:srgbClr val="000000"/>
                </a:solidFill>
              </a:rPr>
              <a:t>are to:</a:t>
            </a:r>
            <a:endParaRPr lang="en-US" sz="2400" i="0" dirty="0" smtClean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</a:rPr>
              <a:t>Consider how Jesus developed His friendships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</a:rPr>
              <a:t>Identify those with whom Jesus developed friendships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</a:rPr>
              <a:t>Determine why Jesus accumulated friendships </a:t>
            </a:r>
            <a:endParaRPr lang="en-US" sz="2400" b="1" i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2. Jesus’ purpose was to </a:t>
            </a:r>
            <a:r>
              <a:rPr lang="en-US" sz="2800" b="1" u="sng" dirty="0">
                <a:solidFill>
                  <a:srgbClr val="000000"/>
                </a:solidFill>
              </a:rPr>
              <a:t>INVOLVE</a:t>
            </a:r>
            <a:r>
              <a:rPr lang="en-US" sz="2800" dirty="0">
                <a:solidFill>
                  <a:srgbClr val="000000"/>
                </a:solidFill>
              </a:rPr>
              <a:t> people in ministry.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Matthew </a:t>
            </a:r>
            <a:r>
              <a:rPr lang="en-US" sz="2800" dirty="0">
                <a:solidFill>
                  <a:srgbClr val="000000"/>
                </a:solidFill>
              </a:rPr>
              <a:t>effectively </a:t>
            </a:r>
            <a:r>
              <a:rPr lang="en-US" sz="2800" b="1" u="sng" dirty="0">
                <a:solidFill>
                  <a:srgbClr val="000000"/>
                </a:solidFill>
              </a:rPr>
              <a:t>SPREAD</a:t>
            </a:r>
            <a:r>
              <a:rPr lang="en-US" sz="2800" dirty="0">
                <a:solidFill>
                  <a:srgbClr val="000000"/>
                </a:solidFill>
              </a:rPr>
              <a:t> the Gospel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Matt 9:10).</a:t>
            </a:r>
          </a:p>
          <a:p>
            <a:pPr marL="132588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He </a:t>
            </a:r>
            <a:r>
              <a:rPr lang="en-US" sz="2800" dirty="0">
                <a:solidFill>
                  <a:srgbClr val="000000"/>
                </a:solidFill>
              </a:rPr>
              <a:t>invited Jesus </a:t>
            </a:r>
            <a:r>
              <a:rPr lang="en-US" sz="2800" b="1" u="sng" dirty="0">
                <a:solidFill>
                  <a:srgbClr val="000000"/>
                </a:solidFill>
              </a:rPr>
              <a:t>HOME</a:t>
            </a:r>
            <a:r>
              <a:rPr lang="en-US" sz="2800" dirty="0">
                <a:solidFill>
                  <a:srgbClr val="000000"/>
                </a:solidFill>
              </a:rPr>
              <a:t> for dinner.</a:t>
            </a:r>
          </a:p>
          <a:p>
            <a:pPr marL="132588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He </a:t>
            </a:r>
            <a:r>
              <a:rPr lang="en-US" sz="2800" b="1" u="sng" dirty="0">
                <a:solidFill>
                  <a:srgbClr val="000000"/>
                </a:solidFill>
              </a:rPr>
              <a:t>INVITED</a:t>
            </a:r>
            <a:r>
              <a:rPr lang="en-US" sz="2800" dirty="0">
                <a:solidFill>
                  <a:srgbClr val="000000"/>
                </a:solidFill>
              </a:rPr>
              <a:t> sinners to eat with Jesus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1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b="1" u="sng" dirty="0">
                <a:solidFill>
                  <a:srgbClr val="000000"/>
                </a:solidFill>
              </a:rPr>
              <a:t>SAMARITAN</a:t>
            </a:r>
            <a:r>
              <a:rPr lang="en-US" sz="2800" dirty="0">
                <a:solidFill>
                  <a:srgbClr val="000000"/>
                </a:solidFill>
              </a:rPr>
              <a:t> woman effectively spread the Gospel (John 4:28).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John </a:t>
            </a:r>
            <a:r>
              <a:rPr lang="en-US" sz="2800" dirty="0">
                <a:solidFill>
                  <a:srgbClr val="000000"/>
                </a:solidFill>
              </a:rPr>
              <a:t>4:28 says, “Then </a:t>
            </a:r>
            <a:r>
              <a:rPr lang="en-US" sz="2800" b="1" u="sng" dirty="0">
                <a:solidFill>
                  <a:srgbClr val="000000"/>
                </a:solidFill>
              </a:rPr>
              <a:t>LEAVING</a:t>
            </a:r>
            <a:r>
              <a:rPr lang="en-US" sz="2800" dirty="0">
                <a:solidFill>
                  <a:srgbClr val="000000"/>
                </a:solidFill>
              </a:rPr>
              <a:t> her water jar, the woman went back to the town and said to the people, ‘Come see a man who told me everything I ever did.’”</a:t>
            </a:r>
          </a:p>
          <a:p>
            <a:pPr marL="925830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dirty="0">
                <a:solidFill>
                  <a:srgbClr val="000000"/>
                </a:solidFill>
              </a:rPr>
              <a:t>this context, the word “leave” literally means to forsake or abandon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50078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same meaning is found in John 4:52, “the fever left him” (the official’s Son), and John 16:32, “You (the disciples) will leave me (Jesus) all alone.”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Samaritan woman forsook her old life of pursuing temporary pleasures for a new life of receiving </a:t>
            </a:r>
            <a:r>
              <a:rPr lang="en-US" sz="2800" dirty="0" smtClean="0">
                <a:solidFill>
                  <a:srgbClr val="000000"/>
                </a:solidFill>
              </a:rPr>
              <a:t>eternal </a:t>
            </a:r>
            <a:r>
              <a:rPr lang="en-US" sz="2800" dirty="0">
                <a:solidFill>
                  <a:srgbClr val="000000"/>
                </a:solidFill>
              </a:rPr>
              <a:t>salvation.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woman’s </a:t>
            </a:r>
            <a:r>
              <a:rPr lang="en-US" sz="2800" b="1" u="sng" dirty="0">
                <a:solidFill>
                  <a:srgbClr val="000000"/>
                </a:solidFill>
              </a:rPr>
              <a:t>TESTIMONY</a:t>
            </a:r>
            <a:r>
              <a:rPr lang="en-US" sz="2800" dirty="0">
                <a:solidFill>
                  <a:srgbClr val="000000"/>
                </a:solidFill>
              </a:rPr>
              <a:t> brought her neighbors to Jesus (John 4:39).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After </a:t>
            </a:r>
            <a:r>
              <a:rPr lang="en-US" sz="2800" dirty="0">
                <a:solidFill>
                  <a:srgbClr val="000000"/>
                </a:solidFill>
              </a:rPr>
              <a:t>hearing Jesus’ words, the neighbors became </a:t>
            </a:r>
            <a:r>
              <a:rPr lang="en-US" sz="2800" b="1" u="sng" dirty="0">
                <a:solidFill>
                  <a:srgbClr val="000000"/>
                </a:solidFill>
              </a:rPr>
              <a:t>BELIEVERS</a:t>
            </a:r>
            <a:r>
              <a:rPr lang="en-US" sz="2800" dirty="0">
                <a:solidFill>
                  <a:srgbClr val="000000"/>
                </a:solidFill>
              </a:rPr>
              <a:t> (John 4:40-42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3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0" dirty="0" smtClean="0">
                <a:solidFill>
                  <a:srgbClr val="000000"/>
                </a:solidFill>
              </a:rPr>
              <a:t>Small Group</a:t>
            </a:r>
          </a:p>
          <a:p>
            <a:pPr marL="0" indent="0" algn="ctr">
              <a:buNone/>
            </a:pPr>
            <a:r>
              <a:rPr lang="en-US" sz="1400" i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Do I go places where I can meet people who are not Christians?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Am I willing to set aside my own busy agenda to listen to people who don’t share my beliefs? 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Am I as good a listener as I am a talker?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Do I look for and establish common ground with people who don’t know Jesus?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Do I try to make my verbal and nonverbal communication congruent?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Do I believe people are intrinsically concerned about eternal issues? </a:t>
            </a: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1=No     2=Very Seldom     3=Sometimes     4=Often     5=Regularly </a:t>
            </a:r>
            <a:endParaRPr lang="en-US" sz="2800" b="1" i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  <p:pic>
        <p:nvPicPr>
          <p:cNvPr id="4" name="Picture 2" descr="D:\jjames\Pictures\iStock Pictures\iStock_000009017483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393">
            <a:off x="6968944" y="5064758"/>
            <a:ext cx="1675517" cy="1115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879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u="sng" dirty="0" smtClean="0">
                <a:solidFill>
                  <a:srgbClr val="000000"/>
                </a:solidFill>
              </a:rPr>
              <a:t>HOW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did Jesus develop friendships?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	1.  Jesus </a:t>
            </a:r>
            <a:r>
              <a:rPr lang="en-US" sz="2800" b="1" u="sng" dirty="0">
                <a:solidFill>
                  <a:srgbClr val="000000"/>
                </a:solidFill>
              </a:rPr>
              <a:t>RECIPROCATED</a:t>
            </a:r>
            <a:r>
              <a:rPr lang="en-US" sz="2800" dirty="0">
                <a:solidFill>
                  <a:srgbClr val="000000"/>
                </a:solidFill>
              </a:rPr>
              <a:t> His friendships.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	    	 a. He chose to be </a:t>
            </a:r>
            <a:r>
              <a:rPr lang="en-US" sz="2800" b="1" u="sng" dirty="0">
                <a:solidFill>
                  <a:srgbClr val="000000"/>
                </a:solidFill>
              </a:rPr>
              <a:t>AVAILABLE</a:t>
            </a:r>
            <a:r>
              <a:rPr lang="en-US" sz="2800" dirty="0">
                <a:solidFill>
                  <a:srgbClr val="000000"/>
                </a:solidFill>
              </a:rPr>
              <a:t> to people.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  <p:pic>
        <p:nvPicPr>
          <p:cNvPr id="2050" name="Picture 2" descr="C:\Users\jjames\AppData\Local\Microsoft\Windows\Temporary Internet Files\Content.IE5\YYRLIZN9\MP9002555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657600" cy="24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2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Jesus </a:t>
            </a:r>
            <a:r>
              <a:rPr lang="en-US" sz="2800" b="1" u="sng" dirty="0">
                <a:solidFill>
                  <a:srgbClr val="000000"/>
                </a:solidFill>
              </a:rPr>
              <a:t>PURPOSEFULL</a:t>
            </a:r>
            <a:r>
              <a:rPr lang="en-US" sz="2800" dirty="0">
                <a:solidFill>
                  <a:srgbClr val="000000"/>
                </a:solidFill>
              </a:rPr>
              <a:t>Y sat down by Jacob’s well, an ideal place to meet people (John 4). </a:t>
            </a:r>
          </a:p>
          <a:p>
            <a:pPr marL="92583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Jesus spent two </a:t>
            </a:r>
            <a:r>
              <a:rPr lang="en-US" sz="2800" b="1" u="sng" dirty="0">
                <a:solidFill>
                  <a:srgbClr val="000000"/>
                </a:solidFill>
              </a:rPr>
              <a:t>DAYS</a:t>
            </a:r>
            <a:r>
              <a:rPr lang="en-US" sz="2800" dirty="0">
                <a:solidFill>
                  <a:srgbClr val="000000"/>
                </a:solidFill>
              </a:rPr>
              <a:t> in </a:t>
            </a:r>
            <a:r>
              <a:rPr lang="en-US" sz="2800" dirty="0" err="1">
                <a:solidFill>
                  <a:srgbClr val="000000"/>
                </a:solidFill>
              </a:rPr>
              <a:t>Sychar</a:t>
            </a:r>
            <a:r>
              <a:rPr lang="en-US" sz="2800" dirty="0">
                <a:solidFill>
                  <a:srgbClr val="000000"/>
                </a:solidFill>
              </a:rPr>
              <a:t> with the Samaritan woman and her </a:t>
            </a:r>
            <a:r>
              <a:rPr lang="en-US" sz="2800" dirty="0" smtClean="0">
                <a:solidFill>
                  <a:srgbClr val="000000"/>
                </a:solidFill>
              </a:rPr>
              <a:t>friends </a:t>
            </a:r>
            <a:r>
              <a:rPr lang="en-US" sz="2800" dirty="0">
                <a:solidFill>
                  <a:srgbClr val="000000"/>
                </a:solidFill>
              </a:rPr>
              <a:t>(John 4:40).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7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68630" lvl="1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b. He asked people to </a:t>
            </a:r>
            <a:r>
              <a:rPr lang="en-US" sz="2800" b="1" u="sng" dirty="0" smtClean="0">
                <a:solidFill>
                  <a:srgbClr val="000000"/>
                </a:solidFill>
              </a:rPr>
              <a:t>JOIN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Him </a:t>
            </a:r>
            <a:r>
              <a:rPr lang="en-US" sz="2800" dirty="0">
                <a:solidFill>
                  <a:srgbClr val="000000"/>
                </a:solidFill>
              </a:rPr>
              <a:t>in daily activities.</a:t>
            </a:r>
          </a:p>
          <a:p>
            <a:pPr marL="1383030" lvl="2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said, </a:t>
            </a:r>
            <a:r>
              <a:rPr lang="en-US" sz="2800" b="1" dirty="0">
                <a:solidFill>
                  <a:srgbClr val="000000"/>
                </a:solidFill>
              </a:rPr>
              <a:t>“</a:t>
            </a:r>
            <a:r>
              <a:rPr lang="en-US" sz="2800" b="1" u="sng" dirty="0">
                <a:solidFill>
                  <a:srgbClr val="000000"/>
                </a:solidFill>
              </a:rPr>
              <a:t>FOLLOW</a:t>
            </a:r>
            <a:r>
              <a:rPr lang="en-US" sz="2800" dirty="0">
                <a:solidFill>
                  <a:srgbClr val="000000"/>
                </a:solidFill>
              </a:rPr>
              <a:t> me” to Matthew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Matt. 9:9).</a:t>
            </a:r>
          </a:p>
          <a:p>
            <a:pPr marL="1383030" lvl="2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b="1" u="sng" dirty="0">
                <a:solidFill>
                  <a:srgbClr val="000000"/>
                </a:solidFill>
              </a:rPr>
              <a:t>ATE</a:t>
            </a:r>
            <a:r>
              <a:rPr lang="en-US" sz="2800" dirty="0">
                <a:solidFill>
                  <a:srgbClr val="000000"/>
                </a:solidFill>
              </a:rPr>
              <a:t> with Matthew and his friends (Matt. 9:10).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  <p:pic>
        <p:nvPicPr>
          <p:cNvPr id="3074" name="Picture 2" descr="C:\Users\jjames\Desktop\friends-talking-eating-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124200" cy="20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1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50840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2.  Jesus </a:t>
            </a:r>
            <a:r>
              <a:rPr lang="en-US" sz="2800" b="1" u="sng" dirty="0">
                <a:solidFill>
                  <a:srgbClr val="000000"/>
                </a:solidFill>
              </a:rPr>
              <a:t>VALUED </a:t>
            </a:r>
            <a:r>
              <a:rPr lang="en-US" sz="2800" dirty="0">
                <a:solidFill>
                  <a:srgbClr val="000000"/>
                </a:solidFill>
              </a:rPr>
              <a:t>friendships.</a:t>
            </a:r>
          </a:p>
          <a:p>
            <a:pPr marL="468630" lvl="1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. He was </a:t>
            </a:r>
            <a:r>
              <a:rPr lang="en-US" sz="2800" b="1" u="sng" dirty="0">
                <a:solidFill>
                  <a:srgbClr val="000000"/>
                </a:solidFill>
              </a:rPr>
              <a:t>PATIENT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1383030" lvl="2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first established </a:t>
            </a:r>
            <a:r>
              <a:rPr lang="en-US" sz="2800" b="1" u="sng" dirty="0">
                <a:solidFill>
                  <a:srgbClr val="000000"/>
                </a:solidFill>
              </a:rPr>
              <a:t>COMMON</a:t>
            </a:r>
            <a:r>
              <a:rPr lang="en-US" sz="2800" dirty="0">
                <a:solidFill>
                  <a:srgbClr val="000000"/>
                </a:solidFill>
              </a:rPr>
              <a:t> ground with the Samaritan woman:  the need for water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John 4:7).</a:t>
            </a:r>
          </a:p>
          <a:p>
            <a:pPr marL="1383030" lvl="2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Only </a:t>
            </a:r>
            <a:r>
              <a:rPr lang="en-US" sz="2800" dirty="0">
                <a:solidFill>
                  <a:srgbClr val="000000"/>
                </a:solidFill>
              </a:rPr>
              <a:t>then did Jesus</a:t>
            </a:r>
            <a:r>
              <a:rPr lang="en-US" sz="2800" b="1" u="sng" dirty="0">
                <a:solidFill>
                  <a:srgbClr val="000000"/>
                </a:solidFill>
              </a:rPr>
              <a:t> PROGRESS</a:t>
            </a:r>
            <a:r>
              <a:rPr lang="en-US" sz="2800" dirty="0">
                <a:solidFill>
                  <a:srgbClr val="000000"/>
                </a:solidFill>
              </a:rPr>
              <a:t> to a conversation about living water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John 4:10-14).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8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68630" lvl="1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b. He was </a:t>
            </a:r>
            <a:r>
              <a:rPr lang="en-US" sz="2800" b="1" u="sng" dirty="0">
                <a:solidFill>
                  <a:srgbClr val="000000"/>
                </a:solidFill>
              </a:rPr>
              <a:t>OPEN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868680" lvl="2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1. Jesus admitted his </a:t>
            </a:r>
            <a:r>
              <a:rPr lang="en-US" sz="2800" b="1" u="sng" dirty="0">
                <a:solidFill>
                  <a:srgbClr val="000000"/>
                </a:solidFill>
              </a:rPr>
              <a:t>NEED</a:t>
            </a:r>
            <a:r>
              <a:rPr lang="en-US" sz="2800" dirty="0">
                <a:solidFill>
                  <a:srgbClr val="000000"/>
                </a:solidFill>
              </a:rPr>
              <a:t> for a drink (John 4:7).</a:t>
            </a:r>
          </a:p>
          <a:p>
            <a:pPr marL="868680" lvl="2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2. Jesus </a:t>
            </a:r>
            <a:r>
              <a:rPr lang="en-US" sz="2800" b="1" u="sng" dirty="0">
                <a:solidFill>
                  <a:srgbClr val="000000"/>
                </a:solidFill>
              </a:rPr>
              <a:t>PINPOINTED</a:t>
            </a:r>
            <a:r>
              <a:rPr lang="en-US" sz="2800" dirty="0">
                <a:solidFill>
                  <a:srgbClr val="000000"/>
                </a:solidFill>
              </a:rPr>
              <a:t> the woman’s true need.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  <p:pic>
        <p:nvPicPr>
          <p:cNvPr id="5122" name="Picture 2" descr="C:\Users\jjame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143250" cy="25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8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3. Jesus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u="sng" dirty="0">
                <a:solidFill>
                  <a:srgbClr val="000000"/>
                </a:solidFill>
              </a:rPr>
              <a:t>STRENGTHENED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friendships.</a:t>
            </a:r>
          </a:p>
          <a:p>
            <a:pPr marL="468630" lvl="1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. He</a:t>
            </a:r>
            <a:r>
              <a:rPr lang="en-US" sz="2800" b="1" u="sng" dirty="0">
                <a:solidFill>
                  <a:srgbClr val="000000"/>
                </a:solidFill>
              </a:rPr>
              <a:t> COMMUNICATED</a:t>
            </a:r>
            <a:r>
              <a:rPr lang="en-US" sz="2800" dirty="0">
                <a:solidFill>
                  <a:srgbClr val="000000"/>
                </a:solidFill>
              </a:rPr>
              <a:t> effectively.</a:t>
            </a:r>
          </a:p>
          <a:p>
            <a:pPr marL="132588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used </a:t>
            </a:r>
            <a:r>
              <a:rPr lang="en-US" sz="2800" i="0" dirty="0" smtClean="0">
                <a:solidFill>
                  <a:srgbClr val="000000"/>
                </a:solidFill>
              </a:rPr>
              <a:t>effective</a:t>
            </a:r>
            <a:r>
              <a:rPr lang="en-US" sz="2800" i="0" dirty="0">
                <a:solidFill>
                  <a:srgbClr val="000000"/>
                </a:solidFill>
              </a:rPr>
              <a:t> </a:t>
            </a:r>
            <a:r>
              <a:rPr lang="en-US" sz="2800" b="1" u="sng" dirty="0" smtClean="0">
                <a:solidFill>
                  <a:srgbClr val="000000"/>
                </a:solidFill>
              </a:rPr>
              <a:t>NONVERBAL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800" dirty="0">
                <a:solidFill>
                  <a:srgbClr val="000000"/>
                </a:solidFill>
              </a:rPr>
              <a:t>communication.</a:t>
            </a:r>
          </a:p>
          <a:p>
            <a:pPr marL="132588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He </a:t>
            </a:r>
            <a:r>
              <a:rPr lang="en-US" sz="2800" b="1" u="sng" dirty="0" smtClean="0">
                <a:solidFill>
                  <a:srgbClr val="000000"/>
                </a:solidFill>
              </a:rPr>
              <a:t>SAT</a:t>
            </a:r>
            <a:r>
              <a:rPr lang="en-US" sz="2800" i="0" dirty="0" smtClean="0">
                <a:solidFill>
                  <a:srgbClr val="000000"/>
                </a:solidFill>
              </a:rPr>
              <a:t> down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by the well (John 4:6), thereby putting the Samaritan woman at ease.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buNone/>
            </a:pPr>
            <a:endParaRPr lang="en-US" sz="2400" b="1" i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45336"/>
            <a:ext cx="8153400" cy="42458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He </a:t>
            </a:r>
            <a:r>
              <a:rPr lang="en-US" sz="2800" dirty="0">
                <a:solidFill>
                  <a:srgbClr val="000000"/>
                </a:solidFill>
              </a:rPr>
              <a:t>progressed from speaking (John 4:10, 13, 17) to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declaring </a:t>
            </a:r>
            <a:r>
              <a:rPr lang="en-US" sz="2800" dirty="0">
                <a:solidFill>
                  <a:srgbClr val="000000"/>
                </a:solidFill>
              </a:rPr>
              <a:t>(vv. 21, 26), thereby </a:t>
            </a:r>
            <a:r>
              <a:rPr lang="en-US" sz="2800" b="1" u="sng" dirty="0">
                <a:solidFill>
                  <a:srgbClr val="000000"/>
                </a:solidFill>
              </a:rPr>
              <a:t>EMPHASIZING</a:t>
            </a:r>
            <a:r>
              <a:rPr lang="en-US" sz="2800" dirty="0">
                <a:solidFill>
                  <a:srgbClr val="000000"/>
                </a:solidFill>
              </a:rPr>
              <a:t> the woman’s need for </a:t>
            </a:r>
            <a:r>
              <a:rPr lang="en-US" sz="2800" dirty="0" smtClean="0">
                <a:solidFill>
                  <a:srgbClr val="000000"/>
                </a:solidFill>
              </a:rPr>
              <a:t>salvation.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used effective</a:t>
            </a:r>
            <a:r>
              <a:rPr lang="en-US" sz="2800" b="1" u="sng" dirty="0">
                <a:solidFill>
                  <a:srgbClr val="000000"/>
                </a:solidFill>
              </a:rPr>
              <a:t> VERBAL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communication.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dirty="0">
                <a:solidFill>
                  <a:srgbClr val="000000"/>
                </a:solidFill>
              </a:rPr>
              <a:t>did not give </a:t>
            </a:r>
            <a:r>
              <a:rPr lang="en-US" sz="2800" b="1" u="sng" dirty="0">
                <a:solidFill>
                  <a:srgbClr val="000000"/>
                </a:solidFill>
              </a:rPr>
              <a:t>PAT</a:t>
            </a:r>
            <a:r>
              <a:rPr lang="en-US" sz="2800" dirty="0">
                <a:solidFill>
                  <a:srgbClr val="000000"/>
                </a:solidFill>
              </a:rPr>
              <a:t> answers (John 4:10, 21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Jesus </a:t>
            </a:r>
            <a:r>
              <a:rPr lang="en-US" sz="2800" b="1" u="sng" dirty="0">
                <a:solidFill>
                  <a:srgbClr val="000000"/>
                </a:solidFill>
              </a:rPr>
              <a:t>RESTATED</a:t>
            </a:r>
            <a:r>
              <a:rPr lang="en-US" sz="2800" dirty="0">
                <a:solidFill>
                  <a:srgbClr val="000000"/>
                </a:solidFill>
              </a:rPr>
              <a:t> the woman’s responses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(John 4:17, 21</a:t>
            </a:r>
            <a:r>
              <a:rPr lang="en-US" sz="2800" dirty="0" smtClean="0">
                <a:solidFill>
                  <a:srgbClr val="000000"/>
                </a:solidFill>
              </a:rPr>
              <a:t>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1"/>
            <a:ext cx="8610600" cy="1108129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Nueva Std" pitchFamily="34" charset="0"/>
              </a:rPr>
              <a:t>Developing Friendships for the Lord</a:t>
            </a:r>
            <a:endParaRPr lang="en-US" sz="3600" dirty="0">
              <a:latin typeface="Nueva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96294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279</TotalTime>
  <Words>818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Tradeshow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  <vt:lpstr>Developing Friendships for the Lord</vt:lpstr>
    </vt:vector>
  </TitlesOfParts>
  <Company>Church of the Nazarene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Friendships for the Lord</dc:title>
  <dc:creator>Jackie James</dc:creator>
  <cp:lastModifiedBy>Thea Brooke Ardrey</cp:lastModifiedBy>
  <cp:revision>15</cp:revision>
  <dcterms:created xsi:type="dcterms:W3CDTF">2014-07-21T15:31:54Z</dcterms:created>
  <dcterms:modified xsi:type="dcterms:W3CDTF">2014-07-23T21:06:55Z</dcterms:modified>
</cp:coreProperties>
</file>