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21"/>
  </p:handoutMasterIdLst>
  <p:sldIdLst>
    <p:sldId id="256" r:id="rId2"/>
    <p:sldId id="257" r:id="rId3"/>
    <p:sldId id="258" r:id="rId4"/>
    <p:sldId id="303" r:id="rId5"/>
    <p:sldId id="304" r:id="rId6"/>
    <p:sldId id="305" r:id="rId7"/>
    <p:sldId id="306" r:id="rId8"/>
    <p:sldId id="307" r:id="rId9"/>
    <p:sldId id="308" r:id="rId10"/>
    <p:sldId id="309" r:id="rId11"/>
    <p:sldId id="310" r:id="rId12"/>
    <p:sldId id="311" r:id="rId13"/>
    <p:sldId id="312" r:id="rId14"/>
    <p:sldId id="313" r:id="rId15"/>
    <p:sldId id="314" r:id="rId16"/>
    <p:sldId id="315" r:id="rId17"/>
    <p:sldId id="316" r:id="rId18"/>
    <p:sldId id="317" r:id="rId19"/>
    <p:sldId id="31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72" y="-4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284913-E0FB-436D-83BB-4D9E1B198E2F}" type="datetimeFigureOut">
              <a:rPr lang="en-US" smtClean="0"/>
              <a:t>9/30/2014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E1B9D7-5CC3-44CA-961D-98D8E3B58F7C}" type="slidenum">
              <a:rPr lang="en-US" smtClean="0"/>
              <a:t>‹#›</a:t>
            </a:fld>
            <a:endParaRPr lang="en-US"/>
          </a:p>
        </p:txBody>
      </p:sp>
    </p:spTree>
    <p:extLst>
      <p:ext uri="{BB962C8B-B14F-4D97-AF65-F5344CB8AC3E}">
        <p14:creationId xmlns:p14="http://schemas.microsoft.com/office/powerpoint/2010/main" val="41878826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197B767-C2EA-4025-B4DB-CBAE8E466C49}" type="datetimeFigureOut">
              <a:rPr lang="en-US" smtClean="0"/>
              <a:t>9/30/2014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9D16DB7-BCC2-4A0C-919D-6EA5E2C083C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97B767-C2EA-4025-B4DB-CBAE8E466C49}"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16DB7-BCC2-4A0C-919D-6EA5E2C083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97B767-C2EA-4025-B4DB-CBAE8E466C49}"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16DB7-BCC2-4A0C-919D-6EA5E2C083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97B767-C2EA-4025-B4DB-CBAE8E466C49}"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16DB7-BCC2-4A0C-919D-6EA5E2C083C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197B767-C2EA-4025-B4DB-CBAE8E466C49}"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16DB7-BCC2-4A0C-919D-6EA5E2C083C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97B767-C2EA-4025-B4DB-CBAE8E466C49}" type="datetimeFigureOut">
              <a:rPr lang="en-US" smtClean="0"/>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16DB7-BCC2-4A0C-919D-6EA5E2C083C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197B767-C2EA-4025-B4DB-CBAE8E466C49}" type="datetimeFigureOut">
              <a:rPr lang="en-US" smtClean="0"/>
              <a:t>9/30/2014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D16DB7-BCC2-4A0C-919D-6EA5E2C083C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97B767-C2EA-4025-B4DB-CBAE8E466C49}" type="datetimeFigureOut">
              <a:rPr lang="en-US" smtClean="0"/>
              <a:t>9/30/2014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D16DB7-BCC2-4A0C-919D-6EA5E2C083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97B767-C2EA-4025-B4DB-CBAE8E466C49}" type="datetimeFigureOut">
              <a:rPr lang="en-US" smtClean="0"/>
              <a:t>9/30/2014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D16DB7-BCC2-4A0C-919D-6EA5E2C083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97B767-C2EA-4025-B4DB-CBAE8E466C49}" type="datetimeFigureOut">
              <a:rPr lang="en-US" smtClean="0"/>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16DB7-BCC2-4A0C-919D-6EA5E2C083C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97B767-C2EA-4025-B4DB-CBAE8E466C49}" type="datetimeFigureOut">
              <a:rPr lang="en-US" smtClean="0"/>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9D16DB7-BCC2-4A0C-919D-6EA5E2C083C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197B767-C2EA-4025-B4DB-CBAE8E466C49}" type="datetimeFigureOut">
              <a:rPr lang="en-US" smtClean="0"/>
              <a:t>9/30/2014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9D16DB7-BCC2-4A0C-919D-6EA5E2C083C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838200"/>
            <a:ext cx="8229600" cy="1828800"/>
          </a:xfrm>
        </p:spPr>
        <p:txBody>
          <a:bodyPr/>
          <a:lstStyle/>
          <a:p>
            <a:r>
              <a:rPr lang="en-US" dirty="0" smtClean="0">
                <a:solidFill>
                  <a:schemeClr val="bg2">
                    <a:lumMod val="50000"/>
                  </a:schemeClr>
                </a:solidFill>
              </a:rPr>
              <a:t>Becoming the Church </a:t>
            </a:r>
            <a:br>
              <a:rPr lang="en-US" dirty="0" smtClean="0">
                <a:solidFill>
                  <a:schemeClr val="bg2">
                    <a:lumMod val="50000"/>
                  </a:schemeClr>
                </a:solidFill>
              </a:rPr>
            </a:br>
            <a:r>
              <a:rPr lang="en-US" dirty="0" smtClean="0">
                <a:solidFill>
                  <a:schemeClr val="bg2">
                    <a:lumMod val="50000"/>
                  </a:schemeClr>
                </a:solidFill>
              </a:rPr>
              <a:t>God Builds </a:t>
            </a:r>
            <a:endParaRPr lang="en-US" dirty="0">
              <a:solidFill>
                <a:schemeClr val="bg2">
                  <a:lumMod val="50000"/>
                </a:schemeClr>
              </a:solidFill>
            </a:endParaRPr>
          </a:p>
        </p:txBody>
      </p:sp>
      <p:sp>
        <p:nvSpPr>
          <p:cNvPr id="3" name="Subtitle 2"/>
          <p:cNvSpPr>
            <a:spLocks noGrp="1"/>
          </p:cNvSpPr>
          <p:nvPr>
            <p:ph type="subTitle" idx="1"/>
          </p:nvPr>
        </p:nvSpPr>
        <p:spPr>
          <a:xfrm>
            <a:off x="1905000" y="5105400"/>
            <a:ext cx="7086600" cy="1676400"/>
          </a:xfrm>
        </p:spPr>
        <p:txBody>
          <a:bodyPr>
            <a:normAutofit/>
          </a:bodyPr>
          <a:lstStyle/>
          <a:p>
            <a:r>
              <a:rPr lang="en-US" dirty="0" smtClean="0"/>
              <a:t>VIBRANT Church Renewal</a:t>
            </a:r>
          </a:p>
          <a:p>
            <a:r>
              <a:rPr lang="en-US" dirty="0" smtClean="0"/>
              <a:t>Evangelism Ministries USA/Canada Region</a:t>
            </a:r>
          </a:p>
          <a:p>
            <a:r>
              <a:rPr lang="en-US" dirty="0" smtClean="0"/>
              <a:t>Church of the Nazarene</a:t>
            </a:r>
            <a:endParaRPr lang="en-US" dirty="0"/>
          </a:p>
        </p:txBody>
      </p:sp>
      <p:pic>
        <p:nvPicPr>
          <p:cNvPr id="1026" name="Picture 2" descr="thumbnail"/>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471" t="2780" r="1438" b="2286"/>
          <a:stretch/>
        </p:blipFill>
        <p:spPr bwMode="auto">
          <a:xfrm>
            <a:off x="821410" y="1844298"/>
            <a:ext cx="3921071" cy="31306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17472469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buSzPct val="100000"/>
              <a:buFont typeface="+mj-lt"/>
              <a:buAutoNum type="arabicPeriod" startAt="2"/>
            </a:pPr>
            <a:r>
              <a:rPr lang="en-US" sz="2400" dirty="0" smtClean="0"/>
              <a:t>Peter </a:t>
            </a:r>
            <a:r>
              <a:rPr lang="en-US" sz="2400" dirty="0"/>
              <a:t>spoke in a </a:t>
            </a:r>
            <a:r>
              <a:rPr lang="en-US" sz="2400" b="1" u="sng" dirty="0"/>
              <a:t>CULTURAL</a:t>
            </a:r>
            <a:r>
              <a:rPr lang="en-US" sz="2400" dirty="0"/>
              <a:t> context (Matthew 16:13); he understood what and how secular people thought</a:t>
            </a:r>
            <a:r>
              <a:rPr lang="en-US" sz="2400" dirty="0" smtClean="0"/>
              <a:t>.</a:t>
            </a:r>
          </a:p>
          <a:p>
            <a:pPr marL="365760" lvl="1" indent="0">
              <a:buSzPct val="100000"/>
              <a:buNone/>
            </a:pPr>
            <a:endParaRPr lang="en-US" dirty="0"/>
          </a:p>
          <a:p>
            <a:pPr marL="365760" lvl="1" indent="0">
              <a:buSzPct val="100000"/>
              <a:buNone/>
            </a:pPr>
            <a:r>
              <a:rPr lang="en-US" sz="2200" dirty="0"/>
              <a:t>	</a:t>
            </a:r>
            <a:r>
              <a:rPr lang="en-US" sz="2200" dirty="0" smtClean="0"/>
              <a:t>Peter’s </a:t>
            </a:r>
            <a:r>
              <a:rPr lang="en-US" sz="2200" dirty="0"/>
              <a:t>confession of Christ took place in the especially </a:t>
            </a:r>
            <a:r>
              <a:rPr lang="en-US" sz="2200" dirty="0" smtClean="0"/>
              <a:t>	pagan </a:t>
            </a:r>
            <a:r>
              <a:rPr lang="en-US" sz="2200" dirty="0"/>
              <a:t>region of Caesarea Philippi</a:t>
            </a:r>
            <a:r>
              <a:rPr lang="en-US" sz="2200" dirty="0" smtClean="0"/>
              <a:t>.</a:t>
            </a:r>
            <a:endParaRPr lang="en-US" sz="2200" dirty="0"/>
          </a:p>
        </p:txBody>
      </p:sp>
      <p:sp>
        <p:nvSpPr>
          <p:cNvPr id="5" name="Title 1"/>
          <p:cNvSpPr txBox="1">
            <a:spLocks/>
          </p:cNvSpPr>
          <p:nvPr/>
        </p:nvSpPr>
        <p:spPr>
          <a:xfrm>
            <a:off x="457200" y="704088"/>
            <a:ext cx="8229600" cy="743712"/>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en-US" sz="3200" dirty="0" smtClean="0">
                <a:solidFill>
                  <a:schemeClr val="bg2">
                    <a:lumMod val="50000"/>
                  </a:schemeClr>
                </a:solidFill>
              </a:rPr>
              <a:t>Becoming the Church God Builds</a:t>
            </a:r>
            <a:endParaRPr lang="en-US" sz="3200" dirty="0">
              <a:solidFill>
                <a:schemeClr val="bg2">
                  <a:lumMod val="50000"/>
                </a:schemeClr>
              </a:solidFill>
            </a:endParaRPr>
          </a:p>
        </p:txBody>
      </p:sp>
      <p:pic>
        <p:nvPicPr>
          <p:cNvPr id="4098" name="Picture 2" descr="C:\Users\tardrey\AppData\Local\Microsoft\Windows\Temporary Internet Files\Content.IE5\UKH120S9\MP900448347[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4041422"/>
            <a:ext cx="3733800" cy="248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72634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buFont typeface="+mj-lt"/>
              <a:buAutoNum type="alphaUcPeriod" startAt="4"/>
            </a:pPr>
            <a:r>
              <a:rPr lang="en-US" dirty="0" smtClean="0"/>
              <a:t>Peter </a:t>
            </a:r>
            <a:r>
              <a:rPr lang="en-US" b="1" u="sng" dirty="0"/>
              <a:t>DISCERNED</a:t>
            </a:r>
            <a:r>
              <a:rPr lang="en-US" dirty="0"/>
              <a:t> God’s voice (Matthew 16:17).	</a:t>
            </a:r>
          </a:p>
          <a:p>
            <a:pPr marL="822960" lvl="1" indent="-457200">
              <a:buSzPct val="100000"/>
              <a:buFont typeface="+mj-lt"/>
              <a:buAutoNum type="arabicPeriod"/>
            </a:pPr>
            <a:r>
              <a:rPr lang="en-US" sz="2600" dirty="0" smtClean="0"/>
              <a:t>Peter </a:t>
            </a:r>
            <a:r>
              <a:rPr lang="en-US" sz="2600" dirty="0"/>
              <a:t>sought answers from the right </a:t>
            </a:r>
            <a:r>
              <a:rPr lang="en-US" sz="2600" dirty="0" smtClean="0"/>
              <a:t/>
            </a:r>
            <a:br>
              <a:rPr lang="en-US" sz="2600" dirty="0" smtClean="0"/>
            </a:br>
            <a:r>
              <a:rPr lang="en-US" sz="2600" b="1" u="sng" dirty="0" smtClean="0"/>
              <a:t>SOURCE</a:t>
            </a:r>
            <a:r>
              <a:rPr lang="en-US" sz="2600" dirty="0" smtClean="0"/>
              <a:t>—Jesus</a:t>
            </a:r>
            <a:r>
              <a:rPr lang="en-US" sz="2600" dirty="0"/>
              <a:t>.</a:t>
            </a:r>
          </a:p>
          <a:p>
            <a:pPr marL="1097280" lvl="2" indent="-457200">
              <a:buSzPct val="100000"/>
              <a:buFont typeface="+mj-lt"/>
              <a:buAutoNum type="alphaLcPeriod"/>
            </a:pPr>
            <a:r>
              <a:rPr lang="en-US" sz="2600" dirty="0" smtClean="0"/>
              <a:t>Peter </a:t>
            </a:r>
            <a:r>
              <a:rPr lang="en-US" sz="2600" dirty="0"/>
              <a:t>led the other disciples in </a:t>
            </a:r>
            <a:r>
              <a:rPr lang="en-US" sz="2600" dirty="0" smtClean="0"/>
              <a:t/>
            </a:r>
            <a:br>
              <a:rPr lang="en-US" sz="2600" dirty="0" smtClean="0"/>
            </a:br>
            <a:r>
              <a:rPr lang="en-US" sz="2600" b="1" u="sng" dirty="0" smtClean="0"/>
              <a:t>QUESTION</a:t>
            </a:r>
            <a:r>
              <a:rPr lang="en-US" sz="2600" dirty="0" smtClean="0"/>
              <a:t> </a:t>
            </a:r>
            <a:r>
              <a:rPr lang="en-US" sz="2600" dirty="0"/>
              <a:t>asking.</a:t>
            </a:r>
          </a:p>
          <a:p>
            <a:pPr marL="1097280" lvl="2" indent="-457200">
              <a:buSzPct val="100000"/>
              <a:buFont typeface="+mj-lt"/>
              <a:buAutoNum type="alphaLcPeriod"/>
            </a:pPr>
            <a:r>
              <a:rPr lang="en-US" sz="2600" dirty="0" smtClean="0"/>
              <a:t>Peter </a:t>
            </a:r>
            <a:r>
              <a:rPr lang="en-US" sz="2600" dirty="0"/>
              <a:t>asked for a parable explanation </a:t>
            </a:r>
            <a:r>
              <a:rPr lang="en-US" sz="2600" dirty="0" smtClean="0"/>
              <a:t/>
            </a:r>
            <a:br>
              <a:rPr lang="en-US" sz="2600" dirty="0" smtClean="0"/>
            </a:br>
            <a:r>
              <a:rPr lang="en-US" sz="2600" dirty="0" smtClean="0"/>
              <a:t>(</a:t>
            </a:r>
            <a:r>
              <a:rPr lang="en-US" sz="2600" dirty="0"/>
              <a:t>Matthew 15:15).</a:t>
            </a:r>
          </a:p>
          <a:p>
            <a:pPr marL="1097280" lvl="2" indent="-457200">
              <a:buSzPct val="100000"/>
              <a:buFont typeface="+mj-lt"/>
              <a:buAutoNum type="alphaLcPeriod"/>
            </a:pPr>
            <a:r>
              <a:rPr lang="en-US" sz="2600" dirty="0" smtClean="0"/>
              <a:t>Peter </a:t>
            </a:r>
            <a:r>
              <a:rPr lang="en-US" sz="2600" dirty="0"/>
              <a:t>asked where Jesus was going (John 13:36</a:t>
            </a:r>
            <a:r>
              <a:rPr lang="en-US" sz="2600" dirty="0" smtClean="0"/>
              <a:t>).</a:t>
            </a:r>
            <a:endParaRPr lang="en-US" sz="2600" dirty="0"/>
          </a:p>
        </p:txBody>
      </p:sp>
      <p:sp>
        <p:nvSpPr>
          <p:cNvPr id="5" name="Title 1"/>
          <p:cNvSpPr txBox="1">
            <a:spLocks/>
          </p:cNvSpPr>
          <p:nvPr/>
        </p:nvSpPr>
        <p:spPr>
          <a:xfrm>
            <a:off x="457200" y="704088"/>
            <a:ext cx="8229600" cy="743712"/>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en-US" sz="3200" dirty="0" smtClean="0">
                <a:solidFill>
                  <a:schemeClr val="bg2">
                    <a:lumMod val="50000"/>
                  </a:schemeClr>
                </a:solidFill>
              </a:rPr>
              <a:t>Becoming the Church God Builds</a:t>
            </a:r>
            <a:endParaRPr lang="en-US" sz="3200" dirty="0">
              <a:solidFill>
                <a:schemeClr val="bg2">
                  <a:lumMod val="50000"/>
                </a:schemeClr>
              </a:solidFill>
            </a:endParaRPr>
          </a:p>
        </p:txBody>
      </p:sp>
    </p:spTree>
    <p:extLst>
      <p:ext uri="{BB962C8B-B14F-4D97-AF65-F5344CB8AC3E}">
        <p14:creationId xmlns:p14="http://schemas.microsoft.com/office/powerpoint/2010/main" val="25457760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buSzPct val="100000"/>
              <a:buFont typeface="+mj-lt"/>
              <a:buAutoNum type="arabicPeriod" startAt="2"/>
            </a:pPr>
            <a:r>
              <a:rPr lang="en-US" dirty="0" smtClean="0"/>
              <a:t>Peter </a:t>
            </a:r>
            <a:r>
              <a:rPr lang="en-US" b="1" u="sng" dirty="0"/>
              <a:t>LISTENED</a:t>
            </a:r>
            <a:r>
              <a:rPr lang="en-US" dirty="0"/>
              <a:t> for God’s voice </a:t>
            </a:r>
            <a:r>
              <a:rPr lang="en-US" dirty="0" smtClean="0"/>
              <a:t/>
            </a:r>
            <a:br>
              <a:rPr lang="en-US" dirty="0" smtClean="0"/>
            </a:br>
            <a:r>
              <a:rPr lang="en-US" dirty="0" smtClean="0"/>
              <a:t>(</a:t>
            </a:r>
            <a:r>
              <a:rPr lang="en-US" dirty="0"/>
              <a:t>Matthew 16:16-17).</a:t>
            </a:r>
          </a:p>
          <a:p>
            <a:pPr marL="822960" lvl="1" indent="-457200">
              <a:buSzPct val="100000"/>
              <a:buFont typeface="+mj-lt"/>
              <a:buAutoNum type="alphaLcPeriod"/>
            </a:pPr>
            <a:r>
              <a:rPr lang="en-US" sz="2600" dirty="0" smtClean="0"/>
              <a:t>Peter </a:t>
            </a:r>
            <a:r>
              <a:rPr lang="en-US" sz="2600" dirty="0"/>
              <a:t>learned to </a:t>
            </a:r>
            <a:r>
              <a:rPr lang="en-US" sz="2600" b="1" u="sng" dirty="0"/>
              <a:t>DISCRIMINATE</a:t>
            </a:r>
            <a:r>
              <a:rPr lang="en-US" sz="2600" dirty="0"/>
              <a:t> between </a:t>
            </a:r>
            <a:r>
              <a:rPr lang="en-US" sz="2600" dirty="0" smtClean="0"/>
              <a:t/>
            </a:r>
            <a:br>
              <a:rPr lang="en-US" sz="2600" dirty="0" smtClean="0"/>
            </a:br>
            <a:r>
              <a:rPr lang="en-US" sz="2600" dirty="0" smtClean="0"/>
              <a:t>divine </a:t>
            </a:r>
            <a:r>
              <a:rPr lang="en-US" sz="2600" dirty="0"/>
              <a:t>revelation and worldly </a:t>
            </a:r>
            <a:r>
              <a:rPr lang="en-US" sz="2600" dirty="0" smtClean="0"/>
              <a:t>opinion.</a:t>
            </a:r>
          </a:p>
          <a:p>
            <a:pPr marL="822960" lvl="1" indent="-457200">
              <a:buSzPct val="100000"/>
              <a:buFont typeface="+mj-lt"/>
              <a:buAutoNum type="alphaLcPeriod"/>
            </a:pPr>
            <a:r>
              <a:rPr lang="en-US" sz="2600" dirty="0" smtClean="0"/>
              <a:t>Peter </a:t>
            </a:r>
            <a:r>
              <a:rPr lang="en-US" sz="2600" dirty="0"/>
              <a:t>did not </a:t>
            </a:r>
            <a:r>
              <a:rPr lang="en-US" sz="2600" b="1" u="sng" dirty="0"/>
              <a:t>SPEAK</a:t>
            </a:r>
            <a:r>
              <a:rPr lang="en-US" sz="2600" dirty="0"/>
              <a:t> until he had heard </a:t>
            </a:r>
            <a:r>
              <a:rPr lang="en-US" sz="2600" dirty="0" smtClean="0"/>
              <a:t/>
            </a:r>
            <a:br>
              <a:rPr lang="en-US" sz="2600" dirty="0" smtClean="0"/>
            </a:br>
            <a:r>
              <a:rPr lang="en-US" sz="2600" dirty="0" smtClean="0"/>
              <a:t>from </a:t>
            </a:r>
            <a:r>
              <a:rPr lang="en-US" sz="2600" dirty="0"/>
              <a:t>God. </a:t>
            </a:r>
          </a:p>
        </p:txBody>
      </p:sp>
      <p:sp>
        <p:nvSpPr>
          <p:cNvPr id="5" name="Title 1"/>
          <p:cNvSpPr txBox="1">
            <a:spLocks/>
          </p:cNvSpPr>
          <p:nvPr/>
        </p:nvSpPr>
        <p:spPr>
          <a:xfrm>
            <a:off x="457200" y="704088"/>
            <a:ext cx="8229600" cy="743712"/>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en-US" sz="3200" dirty="0" smtClean="0">
                <a:solidFill>
                  <a:schemeClr val="bg2">
                    <a:lumMod val="50000"/>
                  </a:schemeClr>
                </a:solidFill>
              </a:rPr>
              <a:t>Becoming the Church God Builds</a:t>
            </a:r>
            <a:endParaRPr lang="en-US" sz="3200" dirty="0">
              <a:solidFill>
                <a:schemeClr val="bg2">
                  <a:lumMod val="50000"/>
                </a:schemeClr>
              </a:solidFill>
            </a:endParaRPr>
          </a:p>
        </p:txBody>
      </p:sp>
    </p:spTree>
    <p:extLst>
      <p:ext uri="{BB962C8B-B14F-4D97-AF65-F5344CB8AC3E}">
        <p14:creationId xmlns:p14="http://schemas.microsoft.com/office/powerpoint/2010/main" val="19144873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buSzPct val="100000"/>
              <a:buFont typeface="+mj-lt"/>
              <a:buAutoNum type="arabicPeriod" startAt="3"/>
            </a:pPr>
            <a:r>
              <a:rPr lang="en-US" dirty="0" smtClean="0"/>
              <a:t>God </a:t>
            </a:r>
            <a:r>
              <a:rPr lang="en-US" b="1" u="sng" dirty="0"/>
              <a:t>REVEALED</a:t>
            </a:r>
            <a:r>
              <a:rPr lang="en-US" dirty="0"/>
              <a:t> Himself to Peter </a:t>
            </a:r>
            <a:r>
              <a:rPr lang="en-US" dirty="0" smtClean="0"/>
              <a:t>(</a:t>
            </a:r>
            <a:r>
              <a:rPr lang="en-US" dirty="0"/>
              <a:t>Matthew 16:17).</a:t>
            </a:r>
          </a:p>
          <a:p>
            <a:pPr marL="822960" lvl="1" indent="-457200">
              <a:buSzPct val="100000"/>
              <a:buFont typeface="+mj-lt"/>
              <a:buAutoNum type="alphaLcPeriod"/>
            </a:pPr>
            <a:r>
              <a:rPr lang="en-US" sz="2600" dirty="0" smtClean="0"/>
              <a:t>God’s </a:t>
            </a:r>
            <a:r>
              <a:rPr lang="en-US" sz="2600" dirty="0"/>
              <a:t>revelation gave Peter a </a:t>
            </a:r>
            <a:r>
              <a:rPr lang="en-US" sz="2600" dirty="0" smtClean="0"/>
              <a:t>personal </a:t>
            </a:r>
            <a:r>
              <a:rPr lang="en-US" sz="2600" b="1" u="sng" dirty="0"/>
              <a:t>BLESSING</a:t>
            </a:r>
            <a:r>
              <a:rPr lang="en-US" sz="2600" dirty="0"/>
              <a:t>.</a:t>
            </a:r>
          </a:p>
          <a:p>
            <a:pPr marL="822960" lvl="1" indent="-457200">
              <a:buSzPct val="100000"/>
              <a:buFont typeface="+mj-lt"/>
              <a:buAutoNum type="alphaLcPeriod"/>
            </a:pPr>
            <a:r>
              <a:rPr lang="en-US" sz="2600" dirty="0" smtClean="0"/>
              <a:t>God’s </a:t>
            </a:r>
            <a:r>
              <a:rPr lang="en-US" sz="2600" dirty="0"/>
              <a:t>revelation gave Peter a greater </a:t>
            </a:r>
            <a:r>
              <a:rPr lang="en-US" sz="2600" b="1" u="sng" dirty="0" smtClean="0"/>
              <a:t>PURPOSE</a:t>
            </a:r>
            <a:r>
              <a:rPr lang="en-US" sz="2600" dirty="0" smtClean="0"/>
              <a:t> </a:t>
            </a:r>
            <a:r>
              <a:rPr lang="en-US" sz="2600" dirty="0"/>
              <a:t/>
            </a:r>
            <a:br>
              <a:rPr lang="en-US" sz="2600" dirty="0"/>
            </a:br>
            <a:r>
              <a:rPr lang="en-US" sz="2600" dirty="0"/>
              <a:t>(Matthew 16:18</a:t>
            </a:r>
            <a:r>
              <a:rPr lang="en-US" sz="2600" dirty="0" smtClean="0"/>
              <a:t>).</a:t>
            </a:r>
          </a:p>
          <a:p>
            <a:pPr marL="822960" lvl="1" indent="-457200">
              <a:buSzPct val="100000"/>
              <a:buFont typeface="+mj-lt"/>
              <a:buAutoNum type="alphaLcPeriod"/>
            </a:pPr>
            <a:r>
              <a:rPr lang="en-US" sz="2600" dirty="0" smtClean="0"/>
              <a:t>Jesus </a:t>
            </a:r>
            <a:r>
              <a:rPr lang="en-US" sz="2600" b="1" u="sng" dirty="0"/>
              <a:t>COMMISSIONED</a:t>
            </a:r>
            <a:r>
              <a:rPr lang="en-US" sz="2600" dirty="0"/>
              <a:t> Peter to build His church</a:t>
            </a:r>
            <a:r>
              <a:rPr lang="en-US" sz="2600" dirty="0" smtClean="0"/>
              <a:t>.</a:t>
            </a:r>
            <a:endParaRPr lang="en-US" sz="2600" dirty="0"/>
          </a:p>
        </p:txBody>
      </p:sp>
      <p:sp>
        <p:nvSpPr>
          <p:cNvPr id="5" name="Title 1"/>
          <p:cNvSpPr txBox="1">
            <a:spLocks/>
          </p:cNvSpPr>
          <p:nvPr/>
        </p:nvSpPr>
        <p:spPr>
          <a:xfrm>
            <a:off x="457200" y="704088"/>
            <a:ext cx="8229600" cy="743712"/>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en-US" sz="3200" dirty="0" smtClean="0">
                <a:solidFill>
                  <a:schemeClr val="bg2">
                    <a:lumMod val="50000"/>
                  </a:schemeClr>
                </a:solidFill>
              </a:rPr>
              <a:t>Becoming the Church God Builds</a:t>
            </a:r>
            <a:endParaRPr lang="en-US" sz="3200" dirty="0">
              <a:solidFill>
                <a:schemeClr val="bg2">
                  <a:lumMod val="50000"/>
                </a:schemeClr>
              </a:solidFill>
            </a:endParaRPr>
          </a:p>
        </p:txBody>
      </p:sp>
    </p:spTree>
    <p:extLst>
      <p:ext uri="{BB962C8B-B14F-4D97-AF65-F5344CB8AC3E}">
        <p14:creationId xmlns:p14="http://schemas.microsoft.com/office/powerpoint/2010/main" val="1696100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buSzPct val="100000"/>
              <a:buFont typeface="+mj-lt"/>
              <a:buAutoNum type="alphaUcPeriod" startAt="5"/>
            </a:pPr>
            <a:r>
              <a:rPr lang="en-US" dirty="0" smtClean="0"/>
              <a:t>God </a:t>
            </a:r>
            <a:r>
              <a:rPr lang="en-US" b="1" u="sng" dirty="0"/>
              <a:t>CHOOSES</a:t>
            </a:r>
            <a:r>
              <a:rPr lang="en-US" dirty="0"/>
              <a:t> to build His church on us </a:t>
            </a:r>
            <a:r>
              <a:rPr lang="en-US" dirty="0" smtClean="0"/>
              <a:t/>
            </a:r>
            <a:br>
              <a:rPr lang="en-US" dirty="0" smtClean="0"/>
            </a:br>
            <a:r>
              <a:rPr lang="en-US" dirty="0" smtClean="0"/>
              <a:t>(</a:t>
            </a:r>
            <a:r>
              <a:rPr lang="en-US" dirty="0"/>
              <a:t>Matthew 16:18).</a:t>
            </a:r>
          </a:p>
          <a:p>
            <a:pPr marL="822960" lvl="1" indent="-457200">
              <a:buSzPct val="100000"/>
              <a:buFont typeface="+mj-lt"/>
              <a:buAutoNum type="arabicPeriod"/>
            </a:pPr>
            <a:r>
              <a:rPr lang="en-US" sz="2600" dirty="0" smtClean="0"/>
              <a:t>God </a:t>
            </a:r>
            <a:r>
              <a:rPr lang="en-US" sz="2600" dirty="0"/>
              <a:t>does not build </a:t>
            </a:r>
            <a:r>
              <a:rPr lang="en-US" sz="2600" b="1" u="sng" dirty="0"/>
              <a:t>ALONE</a:t>
            </a:r>
            <a:r>
              <a:rPr lang="en-US" sz="2600" dirty="0"/>
              <a:t>; He works through human leadership to build His </a:t>
            </a:r>
            <a:r>
              <a:rPr lang="en-US" sz="2600" dirty="0" smtClean="0"/>
              <a:t>church.</a:t>
            </a:r>
          </a:p>
          <a:p>
            <a:pPr marL="822960" lvl="1" indent="-457200">
              <a:buSzPct val="100000"/>
              <a:buFont typeface="+mj-lt"/>
              <a:buAutoNum type="arabicPeriod"/>
            </a:pPr>
            <a:r>
              <a:rPr lang="en-US" sz="2600" dirty="0" smtClean="0"/>
              <a:t>God </a:t>
            </a:r>
            <a:r>
              <a:rPr lang="en-US" sz="2600" dirty="0"/>
              <a:t>promises Hades will not possess enough </a:t>
            </a:r>
            <a:r>
              <a:rPr lang="en-US" sz="2600" b="1" u="sng" dirty="0"/>
              <a:t>POWER</a:t>
            </a:r>
            <a:r>
              <a:rPr lang="en-US" sz="2600" dirty="0"/>
              <a:t> to be successful against us, the church</a:t>
            </a:r>
            <a:r>
              <a:rPr lang="en-US" sz="2600" dirty="0" smtClean="0"/>
              <a:t>.</a:t>
            </a:r>
            <a:endParaRPr lang="en-US" sz="2600" dirty="0"/>
          </a:p>
        </p:txBody>
      </p:sp>
      <p:sp>
        <p:nvSpPr>
          <p:cNvPr id="5" name="Title 1"/>
          <p:cNvSpPr txBox="1">
            <a:spLocks/>
          </p:cNvSpPr>
          <p:nvPr/>
        </p:nvSpPr>
        <p:spPr>
          <a:xfrm>
            <a:off x="457200" y="704088"/>
            <a:ext cx="8229600" cy="743712"/>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en-US" sz="3200" dirty="0" smtClean="0">
                <a:solidFill>
                  <a:schemeClr val="bg2">
                    <a:lumMod val="50000"/>
                  </a:schemeClr>
                </a:solidFill>
              </a:rPr>
              <a:t>Becoming the Church God Builds</a:t>
            </a:r>
            <a:endParaRPr lang="en-US" sz="3200" dirty="0">
              <a:solidFill>
                <a:schemeClr val="bg2">
                  <a:lumMod val="50000"/>
                </a:schemeClr>
              </a:solidFill>
            </a:endParaRPr>
          </a:p>
        </p:txBody>
      </p:sp>
      <p:pic>
        <p:nvPicPr>
          <p:cNvPr id="4" name="Picture 2" descr="makingbluecrossI8 just peop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4648200"/>
            <a:ext cx="3787775" cy="21266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14476146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SzPct val="100000"/>
              <a:buFont typeface="+mj-lt"/>
              <a:buAutoNum type="arabicPeriod"/>
            </a:pPr>
            <a:r>
              <a:rPr lang="en-US" dirty="0" smtClean="0"/>
              <a:t>God </a:t>
            </a:r>
            <a:r>
              <a:rPr lang="en-US" dirty="0"/>
              <a:t>gives keys to </a:t>
            </a:r>
            <a:r>
              <a:rPr lang="en-US" b="1" u="sng" dirty="0"/>
              <a:t>UNLOCK</a:t>
            </a:r>
            <a:r>
              <a:rPr lang="en-US" u="sng" dirty="0"/>
              <a:t> </a:t>
            </a:r>
            <a:r>
              <a:rPr lang="en-US" dirty="0"/>
              <a:t> the kingdom.</a:t>
            </a:r>
          </a:p>
          <a:p>
            <a:pPr marL="822960" lvl="1" indent="-457200">
              <a:buSzPct val="100000"/>
              <a:buFont typeface="+mj-lt"/>
              <a:buAutoNum type="alphaLcPeriod"/>
            </a:pPr>
            <a:r>
              <a:rPr lang="en-US" dirty="0" smtClean="0"/>
              <a:t>Jesus </a:t>
            </a:r>
            <a:r>
              <a:rPr lang="en-US" dirty="0"/>
              <a:t>first gave Peter the keys to unlock the kingdom </a:t>
            </a:r>
            <a:r>
              <a:rPr lang="en-US" dirty="0" smtClean="0"/>
              <a:t>for</a:t>
            </a:r>
            <a:r>
              <a:rPr lang="en-US" dirty="0"/>
              <a:t> </a:t>
            </a:r>
            <a:r>
              <a:rPr lang="en-US" dirty="0" smtClean="0"/>
              <a:t>the </a:t>
            </a:r>
            <a:r>
              <a:rPr lang="en-US" dirty="0"/>
              <a:t>Jews and Gentiles alike.</a:t>
            </a:r>
          </a:p>
          <a:p>
            <a:pPr marL="822960" lvl="1" indent="-457200">
              <a:buSzPct val="100000"/>
              <a:buFont typeface="+mj-lt"/>
              <a:buAutoNum type="alphaLcPeriod"/>
            </a:pPr>
            <a:r>
              <a:rPr lang="en-US" dirty="0" smtClean="0"/>
              <a:t>Jesus </a:t>
            </a:r>
            <a:r>
              <a:rPr lang="en-US" dirty="0"/>
              <a:t>then gave the rest of His disciples the authority to unlock the kingdom.</a:t>
            </a:r>
          </a:p>
          <a:p>
            <a:pPr marL="822960" lvl="1" indent="-457200">
              <a:buSzPct val="100000"/>
              <a:buFont typeface="+mj-lt"/>
              <a:buAutoNum type="alphaLcPeriod"/>
            </a:pPr>
            <a:r>
              <a:rPr lang="en-US" dirty="0" smtClean="0"/>
              <a:t>Jesus </a:t>
            </a:r>
            <a:r>
              <a:rPr lang="en-US" dirty="0"/>
              <a:t>grants us the authority to unlock the kingdom </a:t>
            </a:r>
            <a:r>
              <a:rPr lang="en-US" dirty="0" smtClean="0"/>
              <a:t/>
            </a:r>
            <a:br>
              <a:rPr lang="en-US" dirty="0" smtClean="0"/>
            </a:br>
            <a:r>
              <a:rPr lang="en-US" dirty="0" smtClean="0"/>
              <a:t>for </a:t>
            </a:r>
            <a:r>
              <a:rPr lang="en-US" dirty="0"/>
              <a:t>the unsaved.</a:t>
            </a:r>
          </a:p>
          <a:p>
            <a:pPr marL="514350" indent="-514350">
              <a:buSzPct val="100000"/>
              <a:buFont typeface="+mj-lt"/>
              <a:buAutoNum type="arabicPeriod" startAt="4"/>
            </a:pPr>
            <a:r>
              <a:rPr lang="en-US" dirty="0" smtClean="0"/>
              <a:t>What </a:t>
            </a:r>
            <a:r>
              <a:rPr lang="en-US" dirty="0"/>
              <a:t>we do on earth will have </a:t>
            </a:r>
            <a:r>
              <a:rPr lang="en-US" dirty="0" smtClean="0"/>
              <a:t/>
            </a:r>
            <a:br>
              <a:rPr lang="en-US" dirty="0" smtClean="0"/>
            </a:br>
            <a:r>
              <a:rPr lang="en-US" b="1" u="sng" dirty="0" smtClean="0"/>
              <a:t>ETERNAL</a:t>
            </a:r>
            <a:r>
              <a:rPr lang="en-US" dirty="0" smtClean="0"/>
              <a:t> </a:t>
            </a:r>
            <a:r>
              <a:rPr lang="en-US" dirty="0"/>
              <a:t>impact</a:t>
            </a:r>
            <a:r>
              <a:rPr lang="en-US" dirty="0" smtClean="0"/>
              <a:t>.</a:t>
            </a:r>
            <a:endParaRPr lang="en-US" dirty="0"/>
          </a:p>
        </p:txBody>
      </p:sp>
      <p:sp>
        <p:nvSpPr>
          <p:cNvPr id="5" name="Title 1"/>
          <p:cNvSpPr txBox="1">
            <a:spLocks/>
          </p:cNvSpPr>
          <p:nvPr/>
        </p:nvSpPr>
        <p:spPr>
          <a:xfrm>
            <a:off x="457200" y="704088"/>
            <a:ext cx="8229600" cy="743712"/>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en-US" sz="3200" dirty="0" smtClean="0">
                <a:solidFill>
                  <a:schemeClr val="bg2">
                    <a:lumMod val="50000"/>
                  </a:schemeClr>
                </a:solidFill>
              </a:rPr>
              <a:t>Becoming the Church God Builds</a:t>
            </a:r>
            <a:endParaRPr lang="en-US" sz="3200" dirty="0">
              <a:solidFill>
                <a:schemeClr val="bg2">
                  <a:lumMod val="50000"/>
                </a:schemeClr>
              </a:solidFill>
            </a:endParaRPr>
          </a:p>
        </p:txBody>
      </p:sp>
      <p:pic>
        <p:nvPicPr>
          <p:cNvPr id="3074" name="Picture 2" descr="C:\Users\tardrey\AppData\Local\Microsoft\Windows\Temporary Internet Files\Content.IE5\556TETCX\MP90044241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6229424" y="3981377"/>
            <a:ext cx="2021851" cy="3050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75853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buSzPct val="100000"/>
              <a:buFont typeface="+mj-lt"/>
              <a:buAutoNum type="alphaUcPeriod" startAt="6"/>
            </a:pPr>
            <a:r>
              <a:rPr lang="en-US" dirty="0" smtClean="0"/>
              <a:t>Today </a:t>
            </a:r>
            <a:r>
              <a:rPr lang="en-US" dirty="0"/>
              <a:t>Jesus asks, </a:t>
            </a:r>
            <a:r>
              <a:rPr lang="en-US" b="1" u="sng" dirty="0"/>
              <a:t>“WHO</a:t>
            </a:r>
            <a:r>
              <a:rPr lang="en-US" dirty="0"/>
              <a:t> will build my church?”</a:t>
            </a:r>
          </a:p>
          <a:p>
            <a:pPr marL="822960" lvl="1" indent="-457200">
              <a:buSzPct val="100000"/>
              <a:buFont typeface="+mj-lt"/>
              <a:buAutoNum type="arabicPeriod"/>
            </a:pPr>
            <a:r>
              <a:rPr lang="en-US" sz="2600" dirty="0" smtClean="0"/>
              <a:t>Disciples </a:t>
            </a:r>
            <a:r>
              <a:rPr lang="en-US" sz="2600" dirty="0"/>
              <a:t>who speak </a:t>
            </a:r>
            <a:r>
              <a:rPr lang="en-US" sz="2600" b="1" u="sng" dirty="0"/>
              <a:t>INITIALLY</a:t>
            </a:r>
            <a:r>
              <a:rPr lang="en-US" sz="2600" dirty="0"/>
              <a:t> with God to receive </a:t>
            </a:r>
            <a:r>
              <a:rPr lang="en-US" sz="2600" dirty="0" smtClean="0"/>
              <a:t>divine </a:t>
            </a:r>
            <a:r>
              <a:rPr lang="en-US" sz="2600" dirty="0"/>
              <a:t>revelation.</a:t>
            </a:r>
          </a:p>
          <a:p>
            <a:pPr marL="822960" lvl="1" indent="-457200">
              <a:buSzPct val="100000"/>
              <a:buFont typeface="+mj-lt"/>
              <a:buAutoNum type="arabicPeriod"/>
            </a:pPr>
            <a:r>
              <a:rPr lang="en-US" sz="2600" dirty="0" smtClean="0"/>
              <a:t>Disciples </a:t>
            </a:r>
            <a:r>
              <a:rPr lang="en-US" sz="2600" dirty="0"/>
              <a:t>who speak </a:t>
            </a:r>
            <a:r>
              <a:rPr lang="en-US" sz="2600" b="1" u="sng" dirty="0"/>
              <a:t>PURPOSEFULLY</a:t>
            </a:r>
            <a:r>
              <a:rPr lang="en-US" sz="2600" dirty="0"/>
              <a:t> </a:t>
            </a:r>
            <a:r>
              <a:rPr lang="en-US" sz="2600" dirty="0" smtClean="0"/>
              <a:t/>
            </a:r>
            <a:br>
              <a:rPr lang="en-US" sz="2600" dirty="0" smtClean="0"/>
            </a:br>
            <a:r>
              <a:rPr lang="en-US" sz="2600" dirty="0" smtClean="0"/>
              <a:t>with </a:t>
            </a:r>
            <a:r>
              <a:rPr lang="en-US" sz="2600" dirty="0"/>
              <a:t>unbelievers.</a:t>
            </a:r>
          </a:p>
          <a:p>
            <a:pPr marL="1097280" lvl="2" indent="-457200">
              <a:buSzPct val="100000"/>
              <a:buFont typeface="+mj-lt"/>
              <a:buAutoNum type="alphaLcPeriod"/>
            </a:pPr>
            <a:r>
              <a:rPr lang="en-US" sz="2600" dirty="0" smtClean="0"/>
              <a:t>To </a:t>
            </a:r>
            <a:r>
              <a:rPr lang="en-US" sz="2600" dirty="0"/>
              <a:t>discover belief systems.</a:t>
            </a:r>
          </a:p>
          <a:p>
            <a:pPr marL="1097280" lvl="2" indent="-457200">
              <a:buSzPct val="100000"/>
              <a:buFont typeface="+mj-lt"/>
              <a:buAutoNum type="alphaLcPeriod"/>
            </a:pPr>
            <a:r>
              <a:rPr lang="en-US" sz="2600" dirty="0" smtClean="0"/>
              <a:t>To </a:t>
            </a:r>
            <a:r>
              <a:rPr lang="en-US" sz="2600" dirty="0"/>
              <a:t>win unbelievers to the </a:t>
            </a:r>
            <a:r>
              <a:rPr lang="en-US" sz="2600" dirty="0" smtClean="0"/>
              <a:t>Lord.</a:t>
            </a:r>
          </a:p>
        </p:txBody>
      </p:sp>
      <p:sp>
        <p:nvSpPr>
          <p:cNvPr id="5" name="Title 1"/>
          <p:cNvSpPr txBox="1">
            <a:spLocks/>
          </p:cNvSpPr>
          <p:nvPr/>
        </p:nvSpPr>
        <p:spPr>
          <a:xfrm>
            <a:off x="457200" y="704088"/>
            <a:ext cx="8229600" cy="743712"/>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en-US" sz="3200" dirty="0" smtClean="0">
                <a:solidFill>
                  <a:schemeClr val="bg2">
                    <a:lumMod val="50000"/>
                  </a:schemeClr>
                </a:solidFill>
              </a:rPr>
              <a:t>Becoming the Church God Builds</a:t>
            </a:r>
            <a:endParaRPr lang="en-US" sz="3200" dirty="0">
              <a:solidFill>
                <a:schemeClr val="bg2">
                  <a:lumMod val="50000"/>
                </a:schemeClr>
              </a:solidFill>
            </a:endParaRPr>
          </a:p>
        </p:txBody>
      </p:sp>
    </p:spTree>
    <p:extLst>
      <p:ext uri="{BB962C8B-B14F-4D97-AF65-F5344CB8AC3E}">
        <p14:creationId xmlns:p14="http://schemas.microsoft.com/office/powerpoint/2010/main" val="3890167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buSzPct val="100000"/>
              <a:buFont typeface="+mj-lt"/>
              <a:buAutoNum type="arabicPeriod" startAt="3"/>
            </a:pPr>
            <a:r>
              <a:rPr lang="en-US" dirty="0" smtClean="0"/>
              <a:t>Disciples </a:t>
            </a:r>
            <a:r>
              <a:rPr lang="en-US" dirty="0"/>
              <a:t>who speak </a:t>
            </a:r>
            <a:r>
              <a:rPr lang="en-US" b="1" u="sng" dirty="0"/>
              <a:t>KNOWLEDGEABLY</a:t>
            </a:r>
            <a:r>
              <a:rPr lang="en-US" dirty="0"/>
              <a:t> </a:t>
            </a:r>
            <a:r>
              <a:rPr lang="en-US" dirty="0" smtClean="0"/>
              <a:t/>
            </a:r>
            <a:br>
              <a:rPr lang="en-US" dirty="0" smtClean="0"/>
            </a:br>
            <a:r>
              <a:rPr lang="en-US" dirty="0" smtClean="0"/>
              <a:t>about </a:t>
            </a:r>
            <a:r>
              <a:rPr lang="en-US" dirty="0"/>
              <a:t>their culture.</a:t>
            </a:r>
          </a:p>
          <a:p>
            <a:pPr marL="822960" lvl="1" indent="-457200">
              <a:buSzPct val="100000"/>
              <a:buFont typeface="+mj-lt"/>
              <a:buAutoNum type="alphaLcPeriod"/>
            </a:pPr>
            <a:r>
              <a:rPr lang="en-US" sz="2600" dirty="0" smtClean="0"/>
              <a:t>To </a:t>
            </a:r>
            <a:r>
              <a:rPr lang="en-US" sz="2600" dirty="0"/>
              <a:t>compare and contrast secular beliefs </a:t>
            </a:r>
            <a:r>
              <a:rPr lang="en-US" sz="2600" dirty="0" smtClean="0"/>
              <a:t/>
            </a:r>
            <a:br>
              <a:rPr lang="en-US" sz="2600" dirty="0" smtClean="0"/>
            </a:br>
            <a:r>
              <a:rPr lang="en-US" sz="2600" dirty="0" smtClean="0"/>
              <a:t>with </a:t>
            </a:r>
            <a:r>
              <a:rPr lang="en-US" sz="2600" dirty="0"/>
              <a:t>godly beliefs.</a:t>
            </a:r>
          </a:p>
          <a:p>
            <a:pPr marL="822960" lvl="1" indent="-457200">
              <a:buSzPct val="100000"/>
              <a:buFont typeface="+mj-lt"/>
              <a:buAutoNum type="alphaLcPeriod"/>
            </a:pPr>
            <a:r>
              <a:rPr lang="en-US" sz="2600" dirty="0" smtClean="0"/>
              <a:t>To </a:t>
            </a:r>
            <a:r>
              <a:rPr lang="en-US" sz="2600" dirty="0"/>
              <a:t>bring unbelievers to the Lord</a:t>
            </a:r>
            <a:r>
              <a:rPr lang="en-US" sz="2600" dirty="0" smtClean="0"/>
              <a:t>.</a:t>
            </a:r>
            <a:endParaRPr lang="en-US" sz="2600" dirty="0"/>
          </a:p>
        </p:txBody>
      </p:sp>
      <p:sp>
        <p:nvSpPr>
          <p:cNvPr id="5" name="Title 1"/>
          <p:cNvSpPr txBox="1">
            <a:spLocks/>
          </p:cNvSpPr>
          <p:nvPr/>
        </p:nvSpPr>
        <p:spPr>
          <a:xfrm>
            <a:off x="457200" y="704088"/>
            <a:ext cx="8229600" cy="743712"/>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en-US" sz="3200" dirty="0" smtClean="0">
                <a:solidFill>
                  <a:schemeClr val="bg2">
                    <a:lumMod val="50000"/>
                  </a:schemeClr>
                </a:solidFill>
              </a:rPr>
              <a:t>Becoming the Church God Builds</a:t>
            </a:r>
            <a:endParaRPr lang="en-US" sz="3200" dirty="0">
              <a:solidFill>
                <a:schemeClr val="bg2">
                  <a:lumMod val="50000"/>
                </a:schemeClr>
              </a:solidFill>
            </a:endParaRPr>
          </a:p>
        </p:txBody>
      </p:sp>
    </p:spTree>
    <p:extLst>
      <p:ext uri="{BB962C8B-B14F-4D97-AF65-F5344CB8AC3E}">
        <p14:creationId xmlns:p14="http://schemas.microsoft.com/office/powerpoint/2010/main" val="6599410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458200" cy="4876800"/>
          </a:xfrm>
        </p:spPr>
        <p:txBody>
          <a:bodyPr>
            <a:normAutofit/>
          </a:bodyPr>
          <a:lstStyle/>
          <a:p>
            <a:pPr marL="114300" indent="0">
              <a:buClrTx/>
              <a:buNone/>
            </a:pPr>
            <a:r>
              <a:rPr lang="en-US" sz="2800" b="1" dirty="0" smtClean="0"/>
              <a:t>Small Group Exercise</a:t>
            </a:r>
            <a:r>
              <a:rPr lang="en-US" sz="2400" dirty="0" smtClean="0"/>
              <a:t>	</a:t>
            </a:r>
          </a:p>
          <a:p>
            <a:pPr marL="0" indent="0">
              <a:buNone/>
            </a:pPr>
            <a:r>
              <a:rPr lang="en-US" dirty="0"/>
              <a:t>Answer the following questions in small groups of </a:t>
            </a:r>
            <a:r>
              <a:rPr lang="en-US" dirty="0" smtClean="0"/>
              <a:t/>
            </a:r>
            <a:br>
              <a:rPr lang="en-US" dirty="0" smtClean="0"/>
            </a:br>
            <a:r>
              <a:rPr lang="en-US" dirty="0" smtClean="0"/>
              <a:t>three </a:t>
            </a:r>
            <a:r>
              <a:rPr lang="en-US" dirty="0"/>
              <a:t>to four people</a:t>
            </a:r>
            <a:r>
              <a:rPr lang="en-US" dirty="0" smtClean="0"/>
              <a:t>.</a:t>
            </a:r>
          </a:p>
          <a:p>
            <a:pPr marL="0" indent="0">
              <a:buNone/>
            </a:pPr>
            <a:endParaRPr lang="en-US" dirty="0"/>
          </a:p>
          <a:p>
            <a:r>
              <a:rPr lang="en-US" dirty="0" smtClean="0"/>
              <a:t>Identify </a:t>
            </a:r>
            <a:r>
              <a:rPr lang="en-US" dirty="0"/>
              <a:t>some of the values in our society that bring people together.</a:t>
            </a:r>
          </a:p>
          <a:p>
            <a:r>
              <a:rPr lang="en-US" dirty="0" smtClean="0"/>
              <a:t>What </a:t>
            </a:r>
            <a:r>
              <a:rPr lang="en-US" dirty="0"/>
              <a:t>are reasons people come to worship in a local congregation for the first time?</a:t>
            </a:r>
          </a:p>
          <a:p>
            <a:pPr marL="114300" indent="0">
              <a:buClrTx/>
              <a:buNone/>
            </a:pPr>
            <a:endParaRPr lang="en-US" sz="2400" dirty="0"/>
          </a:p>
        </p:txBody>
      </p:sp>
      <p:sp>
        <p:nvSpPr>
          <p:cNvPr id="5" name="Title 1"/>
          <p:cNvSpPr txBox="1">
            <a:spLocks/>
          </p:cNvSpPr>
          <p:nvPr/>
        </p:nvSpPr>
        <p:spPr>
          <a:xfrm>
            <a:off x="457200" y="704088"/>
            <a:ext cx="8229600" cy="743712"/>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en-US" sz="3200" dirty="0" smtClean="0">
                <a:solidFill>
                  <a:schemeClr val="bg2">
                    <a:lumMod val="50000"/>
                  </a:schemeClr>
                </a:solidFill>
              </a:rPr>
              <a:t>Becoming the Church God Builds</a:t>
            </a:r>
            <a:endParaRPr lang="en-US" sz="3200" dirty="0">
              <a:solidFill>
                <a:schemeClr val="bg2">
                  <a:lumMod val="50000"/>
                </a:schemeClr>
              </a:solidFill>
            </a:endParaRPr>
          </a:p>
        </p:txBody>
      </p:sp>
      <p:pic>
        <p:nvPicPr>
          <p:cNvPr id="4" name="Picture 2" descr="D:\jjames\Pictures\iStock Pictures\iStock_000009017483Smal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17578">
            <a:off x="6453335" y="5064573"/>
            <a:ext cx="2237278" cy="1489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91964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458200" cy="4876800"/>
          </a:xfrm>
        </p:spPr>
        <p:txBody>
          <a:bodyPr>
            <a:normAutofit lnSpcReduction="10000"/>
          </a:bodyPr>
          <a:lstStyle/>
          <a:p>
            <a:pPr marL="0" indent="0">
              <a:buNone/>
            </a:pPr>
            <a:r>
              <a:rPr lang="en-US" sz="2400" b="1" dirty="0"/>
              <a:t>Small Group </a:t>
            </a:r>
            <a:r>
              <a:rPr lang="en-US" sz="2400" b="1" dirty="0" smtClean="0"/>
              <a:t>Exercise Continued</a:t>
            </a:r>
            <a:endParaRPr lang="en-US" dirty="0" smtClean="0"/>
          </a:p>
          <a:p>
            <a:r>
              <a:rPr lang="en-US" dirty="0" smtClean="0"/>
              <a:t>Recently </a:t>
            </a:r>
            <a:r>
              <a:rPr lang="en-US" dirty="0"/>
              <a:t>your coworker told you, “There is no hope for my marriage.  We can’t possibly forgive each other after all the damage that’s been done.”  As a Christian, how could you compassionately identify with your coworker’s personal hurt?  Draft a sample conversation that communicates how God helps us forgive each other when we are hurt.</a:t>
            </a:r>
          </a:p>
          <a:p>
            <a:r>
              <a:rPr lang="en-US" dirty="0"/>
              <a:t>Now recall an actual conversation with a non-Christian in which you had an opportunity to constructively share the Gospel.  In the space below, outline what you would say if you could have another discussion with that same non-Christian.</a:t>
            </a:r>
          </a:p>
          <a:p>
            <a:pPr marL="114300" indent="0">
              <a:buClrTx/>
              <a:buNone/>
            </a:pPr>
            <a:endParaRPr lang="en-US" sz="2400" dirty="0"/>
          </a:p>
        </p:txBody>
      </p:sp>
      <p:sp>
        <p:nvSpPr>
          <p:cNvPr id="5" name="Title 1"/>
          <p:cNvSpPr txBox="1">
            <a:spLocks/>
          </p:cNvSpPr>
          <p:nvPr/>
        </p:nvSpPr>
        <p:spPr>
          <a:xfrm>
            <a:off x="457200" y="704088"/>
            <a:ext cx="8229600" cy="743712"/>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en-US" sz="3200" dirty="0" smtClean="0">
                <a:solidFill>
                  <a:schemeClr val="bg2">
                    <a:lumMod val="50000"/>
                  </a:schemeClr>
                </a:solidFill>
              </a:rPr>
              <a:t>Becoming the Church God Builds</a:t>
            </a:r>
            <a:endParaRPr lang="en-US" sz="3200" dirty="0">
              <a:solidFill>
                <a:schemeClr val="bg2">
                  <a:lumMod val="50000"/>
                </a:schemeClr>
              </a:solidFill>
            </a:endParaRPr>
          </a:p>
        </p:txBody>
      </p:sp>
    </p:spTree>
    <p:extLst>
      <p:ext uri="{BB962C8B-B14F-4D97-AF65-F5344CB8AC3E}">
        <p14:creationId xmlns:p14="http://schemas.microsoft.com/office/powerpoint/2010/main" val="1271730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pPr algn="r"/>
            <a:r>
              <a:rPr lang="en-US" sz="3200" dirty="0" smtClean="0">
                <a:solidFill>
                  <a:schemeClr val="bg2">
                    <a:lumMod val="50000"/>
                  </a:schemeClr>
                </a:solidFill>
              </a:rPr>
              <a:t>Becoming the Church God Builds</a:t>
            </a:r>
            <a:endParaRPr lang="en-US" sz="3200" dirty="0">
              <a:solidFill>
                <a:schemeClr val="bg2">
                  <a:lumMod val="50000"/>
                </a:schemeClr>
              </a:solidFill>
            </a:endParaRPr>
          </a:p>
        </p:txBody>
      </p:sp>
      <p:sp>
        <p:nvSpPr>
          <p:cNvPr id="3" name="Content Placeholder 2"/>
          <p:cNvSpPr>
            <a:spLocks noGrp="1"/>
          </p:cNvSpPr>
          <p:nvPr>
            <p:ph idx="1"/>
          </p:nvPr>
        </p:nvSpPr>
        <p:spPr>
          <a:xfrm>
            <a:off x="457200" y="1752600"/>
            <a:ext cx="8229600" cy="4541520"/>
          </a:xfrm>
        </p:spPr>
        <p:txBody>
          <a:bodyPr>
            <a:normAutofit/>
          </a:bodyPr>
          <a:lstStyle/>
          <a:p>
            <a:pPr marL="137160" indent="0">
              <a:buNone/>
            </a:pPr>
            <a:r>
              <a:rPr lang="en-US" i="1" dirty="0" smtClean="0"/>
              <a:t>The </a:t>
            </a:r>
            <a:r>
              <a:rPr lang="en-US" i="1" dirty="0"/>
              <a:t>purpose of this module is to:</a:t>
            </a:r>
            <a:endParaRPr lang="en-US" dirty="0"/>
          </a:p>
          <a:p>
            <a:pPr>
              <a:buFont typeface="Arial" panose="020B0604020202020204" pitchFamily="34" charset="0"/>
              <a:buChar char="•"/>
            </a:pPr>
            <a:r>
              <a:rPr lang="en-US" b="1" i="1" dirty="0" smtClean="0"/>
              <a:t>To encourage Christians to become the church God builds. </a:t>
            </a:r>
            <a:endParaRPr lang="en-US" dirty="0"/>
          </a:p>
          <a:p>
            <a:pPr marL="137160" indent="0">
              <a:buNone/>
            </a:pPr>
            <a:r>
              <a:rPr lang="en-US" dirty="0"/>
              <a:t> </a:t>
            </a:r>
            <a:endParaRPr lang="en-US" sz="1000" dirty="0" smtClean="0"/>
          </a:p>
          <a:p>
            <a:pPr marL="114300" indent="0">
              <a:buNone/>
            </a:pPr>
            <a:r>
              <a:rPr lang="en-US" sz="2800" dirty="0" smtClean="0"/>
              <a:t>The objective for this module are:</a:t>
            </a:r>
          </a:p>
          <a:p>
            <a:pPr lvl="1">
              <a:buClrTx/>
              <a:buFont typeface="Arial" panose="020B0604020202020204" pitchFamily="34" charset="0"/>
              <a:buChar char="•"/>
            </a:pPr>
            <a:r>
              <a:rPr lang="en-US" sz="2800" b="1" dirty="0" smtClean="0"/>
              <a:t>Choose to declare God’s truth openly</a:t>
            </a:r>
          </a:p>
          <a:p>
            <a:pPr lvl="1">
              <a:buClrTx/>
              <a:buFont typeface="Arial" panose="020B0604020202020204" pitchFamily="34" charset="0"/>
              <a:buChar char="•"/>
            </a:pPr>
            <a:r>
              <a:rPr lang="en-US" sz="2800" b="1" dirty="0" smtClean="0"/>
              <a:t>Learn to differ with society purposefully </a:t>
            </a:r>
            <a:br>
              <a:rPr lang="en-US" sz="2800" b="1" dirty="0" smtClean="0"/>
            </a:br>
            <a:r>
              <a:rPr lang="en-US" sz="2800" b="1" dirty="0" smtClean="0"/>
              <a:t>and gently </a:t>
            </a:r>
          </a:p>
          <a:p>
            <a:pPr lvl="1">
              <a:buClrTx/>
              <a:buFont typeface="Arial" panose="020B0604020202020204" pitchFamily="34" charset="0"/>
              <a:buChar char="•"/>
            </a:pPr>
            <a:r>
              <a:rPr lang="en-US" sz="2800" b="1" dirty="0" smtClean="0"/>
              <a:t>Resolve to discern God’s voice continually. </a:t>
            </a:r>
            <a:endParaRPr lang="en-US" sz="2800" b="1" dirty="0"/>
          </a:p>
        </p:txBody>
      </p:sp>
    </p:spTree>
    <p:extLst>
      <p:ext uri="{BB962C8B-B14F-4D97-AF65-F5344CB8AC3E}">
        <p14:creationId xmlns:p14="http://schemas.microsoft.com/office/powerpoint/2010/main" val="1627735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mj-lt"/>
              <a:buAutoNum type="alphaUcPeriod"/>
            </a:pPr>
            <a:r>
              <a:rPr lang="en-US" sz="2800" dirty="0" smtClean="0"/>
              <a:t>God </a:t>
            </a:r>
            <a:r>
              <a:rPr lang="en-US" sz="2800" dirty="0"/>
              <a:t>grows churches through </a:t>
            </a:r>
            <a:r>
              <a:rPr lang="en-US" sz="2800" b="1" u="sng" dirty="0"/>
              <a:t>HUMAN</a:t>
            </a:r>
            <a:r>
              <a:rPr lang="en-US" sz="2800" dirty="0"/>
              <a:t> leadership.</a:t>
            </a:r>
          </a:p>
          <a:p>
            <a:pPr marL="822960" lvl="1" indent="-457200">
              <a:buSzPct val="100000"/>
              <a:buAutoNum type="arabicPeriod"/>
            </a:pPr>
            <a:r>
              <a:rPr lang="en-US" sz="2800" dirty="0" smtClean="0"/>
              <a:t>God </a:t>
            </a:r>
            <a:r>
              <a:rPr lang="en-US" sz="2800" b="1" u="sng" dirty="0"/>
              <a:t>CHOSE</a:t>
            </a:r>
            <a:r>
              <a:rPr lang="en-US" sz="2800" dirty="0"/>
              <a:t> to build His church first on Peter (Matthew </a:t>
            </a:r>
            <a:r>
              <a:rPr lang="en-US" sz="2800" dirty="0" smtClean="0"/>
              <a:t>16:18).</a:t>
            </a:r>
          </a:p>
          <a:p>
            <a:pPr marL="822960" lvl="1" indent="-457200">
              <a:buSzPct val="100000"/>
              <a:buAutoNum type="arabicPeriod"/>
            </a:pPr>
            <a:r>
              <a:rPr lang="en-US" sz="2800" dirty="0" smtClean="0"/>
              <a:t>God </a:t>
            </a:r>
            <a:r>
              <a:rPr lang="en-US" sz="2800" dirty="0"/>
              <a:t>realized Peter had </a:t>
            </a:r>
            <a:r>
              <a:rPr lang="en-US" sz="2800" b="1" u="sng" dirty="0"/>
              <a:t>WEAKNESSES</a:t>
            </a:r>
            <a:r>
              <a:rPr lang="en-US" sz="2800" b="1" dirty="0"/>
              <a:t>.</a:t>
            </a:r>
            <a:endParaRPr lang="en-US" sz="2800" dirty="0"/>
          </a:p>
          <a:p>
            <a:pPr marL="0" indent="0">
              <a:buNone/>
            </a:pPr>
            <a:r>
              <a:rPr lang="en-US" sz="2400" dirty="0"/>
              <a:t> </a:t>
            </a:r>
          </a:p>
          <a:p>
            <a:pPr marL="114300" indent="0">
              <a:buClrTx/>
              <a:buNone/>
            </a:pPr>
            <a:endParaRPr lang="en-US" sz="2400" dirty="0"/>
          </a:p>
        </p:txBody>
      </p:sp>
      <p:sp>
        <p:nvSpPr>
          <p:cNvPr id="5" name="Title 1"/>
          <p:cNvSpPr txBox="1">
            <a:spLocks/>
          </p:cNvSpPr>
          <p:nvPr/>
        </p:nvSpPr>
        <p:spPr>
          <a:xfrm>
            <a:off x="457200" y="704088"/>
            <a:ext cx="8229600" cy="743712"/>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en-US" sz="3200" dirty="0" smtClean="0">
                <a:solidFill>
                  <a:schemeClr val="bg2">
                    <a:lumMod val="50000"/>
                  </a:schemeClr>
                </a:solidFill>
              </a:rPr>
              <a:t>Becoming the Church God Builds</a:t>
            </a:r>
            <a:endParaRPr lang="en-US" sz="3200" dirty="0">
              <a:solidFill>
                <a:schemeClr val="bg2">
                  <a:lumMod val="50000"/>
                </a:schemeClr>
              </a:solidFill>
            </a:endParaRPr>
          </a:p>
        </p:txBody>
      </p:sp>
      <p:pic>
        <p:nvPicPr>
          <p:cNvPr id="6" name="Picture 2" descr="makingbluecrossI8 just peop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9512" y="4343400"/>
            <a:ext cx="4244975" cy="23832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18833661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buSzPct val="100000"/>
              <a:buFont typeface="+mj-lt"/>
              <a:buAutoNum type="arabicPeriod" startAt="3"/>
            </a:pPr>
            <a:r>
              <a:rPr lang="en-US" sz="2500" dirty="0" smtClean="0"/>
              <a:t>Peter </a:t>
            </a:r>
            <a:r>
              <a:rPr lang="en-US" sz="2500" b="1" u="sng" dirty="0"/>
              <a:t>DEMONSTRATED</a:t>
            </a:r>
            <a:r>
              <a:rPr lang="en-US" sz="2500" dirty="0"/>
              <a:t> a character change </a:t>
            </a:r>
            <a:r>
              <a:rPr lang="en-US" sz="2500" dirty="0" smtClean="0"/>
              <a:t/>
            </a:r>
            <a:br>
              <a:rPr lang="en-US" sz="2500" dirty="0" smtClean="0"/>
            </a:br>
            <a:r>
              <a:rPr lang="en-US" sz="2500" dirty="0" smtClean="0"/>
              <a:t>(</a:t>
            </a:r>
            <a:r>
              <a:rPr lang="en-US" sz="2500" dirty="0"/>
              <a:t>Matthew 16:16, 18).</a:t>
            </a:r>
          </a:p>
          <a:p>
            <a:pPr marL="822960" lvl="1" indent="-457200">
              <a:buSzPct val="100000"/>
              <a:buFont typeface="+mj-lt"/>
              <a:buAutoNum type="alphaLcPeriod"/>
            </a:pPr>
            <a:r>
              <a:rPr lang="en-US" sz="2500" dirty="0" smtClean="0"/>
              <a:t>Simon </a:t>
            </a:r>
            <a:r>
              <a:rPr lang="en-US" sz="2500" dirty="0"/>
              <a:t>was the fisherman who became a </a:t>
            </a:r>
            <a:r>
              <a:rPr lang="en-US" sz="2500" b="1" u="sng" dirty="0"/>
              <a:t>DISCIPLE</a:t>
            </a:r>
            <a:r>
              <a:rPr lang="en-US" sz="2500" b="1" dirty="0"/>
              <a:t> </a:t>
            </a:r>
            <a:br>
              <a:rPr lang="en-US" sz="2500" b="1" dirty="0"/>
            </a:br>
            <a:r>
              <a:rPr lang="en-US" sz="2500" dirty="0"/>
              <a:t>(Matthew 4:18).</a:t>
            </a:r>
          </a:p>
          <a:p>
            <a:pPr marL="1097280" lvl="2" indent="-457200">
              <a:buSzPct val="100000"/>
              <a:buFont typeface="+mj-lt"/>
              <a:buAutoNum type="arabicPeriod"/>
            </a:pPr>
            <a:r>
              <a:rPr lang="en-US" sz="2500" dirty="0" smtClean="0"/>
              <a:t>Simon </a:t>
            </a:r>
            <a:r>
              <a:rPr lang="en-US" sz="2500" dirty="0"/>
              <a:t>was a </a:t>
            </a:r>
            <a:r>
              <a:rPr lang="en-US" sz="2500" b="1" dirty="0"/>
              <a:t>“</a:t>
            </a:r>
            <a:r>
              <a:rPr lang="en-US" sz="2500" b="1" u="sng" dirty="0"/>
              <a:t>LEADER</a:t>
            </a:r>
            <a:r>
              <a:rPr lang="en-US" sz="2500" dirty="0"/>
              <a:t> in the rough</a:t>
            </a:r>
            <a:r>
              <a:rPr lang="en-US" sz="2500" dirty="0" smtClean="0"/>
              <a:t>.”</a:t>
            </a:r>
          </a:p>
          <a:p>
            <a:pPr marL="1097280" lvl="2" indent="-457200">
              <a:buSzPct val="100000"/>
              <a:buFont typeface="+mj-lt"/>
              <a:buAutoNum type="arabicPeriod"/>
            </a:pPr>
            <a:r>
              <a:rPr lang="en-US" sz="2500" dirty="0" smtClean="0"/>
              <a:t>The </a:t>
            </a:r>
            <a:r>
              <a:rPr lang="en-US" sz="2500" dirty="0"/>
              <a:t>name Simon means “</a:t>
            </a:r>
            <a:r>
              <a:rPr lang="en-US" sz="2500" b="1" u="sng" dirty="0"/>
              <a:t>SANDY</a:t>
            </a:r>
            <a:r>
              <a:rPr lang="en-US" sz="2500" dirty="0"/>
              <a:t>” with </a:t>
            </a:r>
            <a:r>
              <a:rPr lang="en-US" sz="2500" dirty="0" smtClean="0"/>
              <a:t/>
            </a:r>
            <a:br>
              <a:rPr lang="en-US" sz="2500" dirty="0" smtClean="0"/>
            </a:br>
            <a:r>
              <a:rPr lang="en-US" sz="2500" dirty="0" smtClean="0"/>
              <a:t>shifting allegiances.</a:t>
            </a:r>
          </a:p>
          <a:p>
            <a:pPr marL="1097280" lvl="2" indent="-457200">
              <a:buSzPct val="100000"/>
              <a:buFont typeface="+mj-lt"/>
              <a:buAutoNum type="arabicPeriod"/>
            </a:pPr>
            <a:r>
              <a:rPr lang="en-US" sz="2500" dirty="0" smtClean="0"/>
              <a:t>Simon </a:t>
            </a:r>
            <a:r>
              <a:rPr lang="en-US" sz="2500" dirty="0"/>
              <a:t>knew he </a:t>
            </a:r>
            <a:r>
              <a:rPr lang="en-US" sz="2500" b="1" u="sng" dirty="0"/>
              <a:t>NEEDED</a:t>
            </a:r>
            <a:r>
              <a:rPr lang="en-US" sz="2500" dirty="0"/>
              <a:t> a character </a:t>
            </a:r>
            <a:r>
              <a:rPr lang="en-US" sz="2500" dirty="0" smtClean="0"/>
              <a:t>transformation </a:t>
            </a:r>
            <a:r>
              <a:rPr lang="en-US" sz="2500" dirty="0"/>
              <a:t/>
            </a:r>
            <a:br>
              <a:rPr lang="en-US" sz="2500" dirty="0"/>
            </a:br>
            <a:r>
              <a:rPr lang="en-US" sz="2500" dirty="0"/>
              <a:t>(</a:t>
            </a:r>
            <a:r>
              <a:rPr lang="en-US" sz="2500" dirty="0" smtClean="0"/>
              <a:t>John </a:t>
            </a:r>
            <a:r>
              <a:rPr lang="en-US" sz="2500" dirty="0"/>
              <a:t>13:6-9</a:t>
            </a:r>
            <a:r>
              <a:rPr lang="en-US" sz="2500" dirty="0" smtClean="0"/>
              <a:t>).</a:t>
            </a:r>
            <a:endParaRPr lang="en-US" sz="2500" dirty="0"/>
          </a:p>
        </p:txBody>
      </p:sp>
      <p:sp>
        <p:nvSpPr>
          <p:cNvPr id="5" name="Title 1"/>
          <p:cNvSpPr txBox="1">
            <a:spLocks/>
          </p:cNvSpPr>
          <p:nvPr/>
        </p:nvSpPr>
        <p:spPr>
          <a:xfrm>
            <a:off x="457200" y="704088"/>
            <a:ext cx="8229600" cy="743712"/>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en-US" sz="3200" dirty="0" smtClean="0">
                <a:solidFill>
                  <a:schemeClr val="bg2">
                    <a:lumMod val="50000"/>
                  </a:schemeClr>
                </a:solidFill>
              </a:rPr>
              <a:t>Becoming the Church God Builds</a:t>
            </a:r>
            <a:endParaRPr lang="en-US" sz="3200" dirty="0">
              <a:solidFill>
                <a:schemeClr val="bg2">
                  <a:lumMod val="50000"/>
                </a:schemeClr>
              </a:solidFill>
            </a:endParaRPr>
          </a:p>
        </p:txBody>
      </p:sp>
    </p:spTree>
    <p:extLst>
      <p:ext uri="{BB962C8B-B14F-4D97-AF65-F5344CB8AC3E}">
        <p14:creationId xmlns:p14="http://schemas.microsoft.com/office/powerpoint/2010/main" val="850822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buSzPct val="100000"/>
              <a:buFont typeface="+mj-lt"/>
              <a:buAutoNum type="alphaLcPeriod" startAt="2"/>
            </a:pPr>
            <a:r>
              <a:rPr lang="en-US" sz="2500" dirty="0" smtClean="0"/>
              <a:t>Peter </a:t>
            </a:r>
            <a:r>
              <a:rPr lang="en-US" sz="2500" dirty="0"/>
              <a:t>became a church </a:t>
            </a:r>
            <a:r>
              <a:rPr lang="en-US" sz="2500" b="1" u="sng" dirty="0"/>
              <a:t>BUILDER</a:t>
            </a:r>
            <a:r>
              <a:rPr lang="en-US" sz="2500" dirty="0"/>
              <a:t>.</a:t>
            </a:r>
          </a:p>
          <a:p>
            <a:pPr marL="822960" lvl="1" indent="-457200">
              <a:buSzPct val="100000"/>
              <a:buFont typeface="+mj-lt"/>
              <a:buAutoNum type="arabicPeriod"/>
            </a:pPr>
            <a:r>
              <a:rPr lang="en-US" sz="2500" dirty="0" smtClean="0"/>
              <a:t>First</a:t>
            </a:r>
            <a:r>
              <a:rPr lang="en-US" sz="2500" dirty="0"/>
              <a:t>, Simon made an </a:t>
            </a:r>
            <a:r>
              <a:rPr lang="en-US" sz="2500" b="1" u="sng" dirty="0"/>
              <a:t>OPEN</a:t>
            </a:r>
            <a:r>
              <a:rPr lang="en-US" sz="2500" dirty="0"/>
              <a:t> confession of Christ (Matthew 16:16</a:t>
            </a:r>
            <a:r>
              <a:rPr lang="en-US" sz="2500" dirty="0" smtClean="0"/>
              <a:t>).</a:t>
            </a:r>
          </a:p>
          <a:p>
            <a:pPr marL="822960" lvl="1" indent="-457200">
              <a:buSzPct val="100000"/>
              <a:buFont typeface="+mj-lt"/>
              <a:buAutoNum type="arabicPeriod"/>
            </a:pPr>
            <a:r>
              <a:rPr lang="en-US" sz="2500" dirty="0" smtClean="0"/>
              <a:t>Then</a:t>
            </a:r>
            <a:r>
              <a:rPr lang="en-US" sz="2500" dirty="0"/>
              <a:t>, Jesus blessed Simon with the new name of Peter, which means “ROCK” (Matthew 16:18</a:t>
            </a:r>
            <a:r>
              <a:rPr lang="en-US" sz="2500" dirty="0" smtClean="0"/>
              <a:t>).</a:t>
            </a:r>
          </a:p>
          <a:p>
            <a:pPr marL="822960" lvl="1" indent="-457200">
              <a:buSzPct val="100000"/>
              <a:buFont typeface="+mj-lt"/>
              <a:buAutoNum type="arabicPeriod"/>
            </a:pPr>
            <a:r>
              <a:rPr lang="en-US" sz="2500" dirty="0" smtClean="0"/>
              <a:t>Peter </a:t>
            </a:r>
            <a:r>
              <a:rPr lang="en-US" sz="2500" dirty="0"/>
              <a:t>became a church leader </a:t>
            </a:r>
            <a:r>
              <a:rPr lang="en-US" sz="2500" b="1" u="sng" dirty="0"/>
              <a:t>AFTER</a:t>
            </a:r>
            <a:r>
              <a:rPr lang="en-US" sz="2500" dirty="0"/>
              <a:t> he boldly confessed Christ</a:t>
            </a:r>
            <a:r>
              <a:rPr lang="en-US" sz="2500" dirty="0" smtClean="0"/>
              <a:t>.</a:t>
            </a:r>
            <a:endParaRPr lang="en-US" sz="2500" dirty="0"/>
          </a:p>
        </p:txBody>
      </p:sp>
      <p:sp>
        <p:nvSpPr>
          <p:cNvPr id="5" name="Title 1"/>
          <p:cNvSpPr txBox="1">
            <a:spLocks/>
          </p:cNvSpPr>
          <p:nvPr/>
        </p:nvSpPr>
        <p:spPr>
          <a:xfrm>
            <a:off x="457200" y="704088"/>
            <a:ext cx="8229600" cy="743712"/>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en-US" sz="3200" dirty="0" smtClean="0">
                <a:solidFill>
                  <a:schemeClr val="bg2">
                    <a:lumMod val="50000"/>
                  </a:schemeClr>
                </a:solidFill>
              </a:rPr>
              <a:t>Becoming the Church God Builds</a:t>
            </a:r>
            <a:endParaRPr lang="en-US" sz="3200" dirty="0">
              <a:solidFill>
                <a:schemeClr val="bg2">
                  <a:lumMod val="50000"/>
                </a:schemeClr>
              </a:solidFill>
            </a:endParaRPr>
          </a:p>
        </p:txBody>
      </p:sp>
      <p:pic>
        <p:nvPicPr>
          <p:cNvPr id="6" name="Picture 2" descr="makingbluecrossI8 [Convert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8178" y="4572000"/>
            <a:ext cx="2438400" cy="20190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3778787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buSzPct val="100000"/>
              <a:buFont typeface="+mj-lt"/>
              <a:buAutoNum type="arabicPeriod" startAt="4"/>
            </a:pPr>
            <a:r>
              <a:rPr lang="en-US" sz="2500" dirty="0" smtClean="0"/>
              <a:t>God </a:t>
            </a:r>
            <a:r>
              <a:rPr lang="en-US" sz="2500" dirty="0"/>
              <a:t>sees </a:t>
            </a:r>
            <a:r>
              <a:rPr lang="en-US" sz="2500" b="1" u="sng" dirty="0"/>
              <a:t>BEYOND</a:t>
            </a:r>
            <a:r>
              <a:rPr lang="en-US" sz="2500" dirty="0"/>
              <a:t> our limitations.</a:t>
            </a:r>
          </a:p>
          <a:p>
            <a:pPr marL="822960" lvl="1" indent="-457200">
              <a:buSzPct val="100000"/>
              <a:buFont typeface="+mj-lt"/>
              <a:buAutoNum type="alphaLcPeriod"/>
            </a:pPr>
            <a:r>
              <a:rPr lang="en-US" sz="2500" dirty="0" smtClean="0"/>
              <a:t>God </a:t>
            </a:r>
            <a:r>
              <a:rPr lang="en-US" sz="2500" b="1" u="sng" dirty="0"/>
              <a:t>STILL</a:t>
            </a:r>
            <a:r>
              <a:rPr lang="en-US" sz="2500" dirty="0"/>
              <a:t> selects people with </a:t>
            </a:r>
            <a:r>
              <a:rPr lang="en-US" sz="2500" dirty="0" smtClean="0"/>
              <a:t>weaknesses.</a:t>
            </a:r>
          </a:p>
          <a:p>
            <a:pPr marL="822960" lvl="1" indent="-457200">
              <a:buSzPct val="100000"/>
              <a:buFont typeface="+mj-lt"/>
              <a:buAutoNum type="alphaLcPeriod"/>
            </a:pPr>
            <a:r>
              <a:rPr lang="en-US" sz="2500" dirty="0" smtClean="0"/>
              <a:t>God </a:t>
            </a:r>
            <a:r>
              <a:rPr lang="en-US" sz="2500" dirty="0"/>
              <a:t>saw Peter’s faults and yet recognized </a:t>
            </a:r>
            <a:br>
              <a:rPr lang="en-US" sz="2500" dirty="0"/>
            </a:br>
            <a:r>
              <a:rPr lang="en-US" sz="2500" dirty="0"/>
              <a:t>Peter’s </a:t>
            </a:r>
            <a:r>
              <a:rPr lang="en-US" sz="2500" b="1" u="sng" dirty="0" smtClean="0"/>
              <a:t>STRENGTHS</a:t>
            </a:r>
            <a:r>
              <a:rPr lang="en-US" sz="2500" dirty="0" smtClean="0"/>
              <a:t>.</a:t>
            </a:r>
          </a:p>
          <a:p>
            <a:pPr marL="822960" lvl="1" indent="-457200">
              <a:buSzPct val="100000"/>
              <a:buFont typeface="+mj-lt"/>
              <a:buAutoNum type="alphaLcPeriod"/>
            </a:pPr>
            <a:r>
              <a:rPr lang="en-US" sz="2500" dirty="0" smtClean="0"/>
              <a:t>Let’s </a:t>
            </a:r>
            <a:r>
              <a:rPr lang="en-US" sz="2500" dirty="0"/>
              <a:t>consider Peter’s strengths in light of our own </a:t>
            </a:r>
            <a:r>
              <a:rPr lang="en-US" sz="2500" b="1" u="sng" dirty="0"/>
              <a:t>POTENTIAL</a:t>
            </a:r>
            <a:r>
              <a:rPr lang="en-US" sz="2500" dirty="0"/>
              <a:t> as people upon whom God wants to build </a:t>
            </a:r>
            <a:r>
              <a:rPr lang="en-US" sz="2500" dirty="0" smtClean="0"/>
              <a:t>His </a:t>
            </a:r>
            <a:r>
              <a:rPr lang="en-US" sz="2500" dirty="0"/>
              <a:t>church</a:t>
            </a:r>
            <a:r>
              <a:rPr lang="en-US" sz="2500" dirty="0" smtClean="0"/>
              <a:t>.</a:t>
            </a:r>
            <a:endParaRPr lang="en-US" sz="2500" dirty="0"/>
          </a:p>
        </p:txBody>
      </p:sp>
      <p:sp>
        <p:nvSpPr>
          <p:cNvPr id="5" name="Title 1"/>
          <p:cNvSpPr txBox="1">
            <a:spLocks/>
          </p:cNvSpPr>
          <p:nvPr/>
        </p:nvSpPr>
        <p:spPr>
          <a:xfrm>
            <a:off x="457200" y="704088"/>
            <a:ext cx="8229600" cy="743712"/>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en-US" sz="3200" dirty="0" smtClean="0">
                <a:solidFill>
                  <a:schemeClr val="bg2">
                    <a:lumMod val="50000"/>
                  </a:schemeClr>
                </a:solidFill>
              </a:rPr>
              <a:t>Becoming the Church God Builds</a:t>
            </a:r>
            <a:endParaRPr lang="en-US" sz="3200" dirty="0">
              <a:solidFill>
                <a:schemeClr val="bg2">
                  <a:lumMod val="50000"/>
                </a:schemeClr>
              </a:solidFill>
            </a:endParaRPr>
          </a:p>
        </p:txBody>
      </p:sp>
    </p:spTree>
    <p:extLst>
      <p:ext uri="{BB962C8B-B14F-4D97-AF65-F5344CB8AC3E}">
        <p14:creationId xmlns:p14="http://schemas.microsoft.com/office/powerpoint/2010/main" val="34642594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buSzPct val="100000"/>
              <a:buFont typeface="+mj-lt"/>
              <a:buAutoNum type="alphaUcPeriod" startAt="2"/>
            </a:pPr>
            <a:r>
              <a:rPr lang="en-US" sz="2500" dirty="0" smtClean="0"/>
              <a:t>Peter </a:t>
            </a:r>
            <a:r>
              <a:rPr lang="en-US" sz="2500" b="1" u="sng" dirty="0"/>
              <a:t>DECLARED</a:t>
            </a:r>
            <a:r>
              <a:rPr lang="en-US" sz="2500" dirty="0"/>
              <a:t> the truth (Matthew 16:16).</a:t>
            </a:r>
          </a:p>
          <a:p>
            <a:pPr marL="822960" lvl="1" indent="-457200">
              <a:buSzPct val="100000"/>
              <a:buFont typeface="+mj-lt"/>
              <a:buAutoNum type="arabicPeriod"/>
            </a:pPr>
            <a:r>
              <a:rPr lang="en-US" sz="2500" dirty="0" smtClean="0"/>
              <a:t>Peter </a:t>
            </a:r>
            <a:r>
              <a:rPr lang="en-US" sz="2500" dirty="0"/>
              <a:t>spoke </a:t>
            </a:r>
            <a:r>
              <a:rPr lang="en-US" sz="2500" b="1" u="sng" dirty="0"/>
              <a:t>INITIALLY</a:t>
            </a:r>
            <a:r>
              <a:rPr lang="en-US" sz="2500" dirty="0"/>
              <a:t>.</a:t>
            </a:r>
          </a:p>
          <a:p>
            <a:pPr marL="1097280" lvl="2" indent="-457200">
              <a:buSzPct val="100000"/>
              <a:buFont typeface="+mj-lt"/>
              <a:buAutoNum type="alphaLcPeriod"/>
            </a:pPr>
            <a:r>
              <a:rPr lang="en-US" sz="2500" dirty="0" smtClean="0"/>
              <a:t>Though </a:t>
            </a:r>
            <a:r>
              <a:rPr lang="en-US" sz="2500" dirty="0"/>
              <a:t>Jesus’ question, “Who do you say I am?” was directed to </a:t>
            </a:r>
            <a:r>
              <a:rPr lang="en-US" sz="2500" b="1" u="sng" dirty="0"/>
              <a:t>ALL</a:t>
            </a:r>
            <a:r>
              <a:rPr lang="en-US" sz="2500" dirty="0"/>
              <a:t> of the disciples, Peter was the first to respond </a:t>
            </a:r>
            <a:r>
              <a:rPr lang="en-US" sz="2500" dirty="0" smtClean="0"/>
              <a:t>(</a:t>
            </a:r>
            <a:r>
              <a:rPr lang="en-US" sz="2500" dirty="0"/>
              <a:t>Matthew 16:15-16</a:t>
            </a:r>
            <a:r>
              <a:rPr lang="en-US" sz="2500" dirty="0" smtClean="0"/>
              <a:t>).</a:t>
            </a:r>
          </a:p>
          <a:p>
            <a:pPr marL="1097280" lvl="2" indent="-457200">
              <a:buSzPct val="100000"/>
              <a:buFont typeface="+mj-lt"/>
              <a:buAutoNum type="alphaLcPeriod"/>
            </a:pPr>
            <a:r>
              <a:rPr lang="en-US" sz="2500" dirty="0" smtClean="0"/>
              <a:t>b</a:t>
            </a:r>
            <a:r>
              <a:rPr lang="en-US" sz="2500" dirty="0"/>
              <a:t>. Peter did not seek </a:t>
            </a:r>
            <a:r>
              <a:rPr lang="en-US" sz="2500" b="1" u="sng" dirty="0"/>
              <a:t>VALIDATION</a:t>
            </a:r>
            <a:r>
              <a:rPr lang="en-US" sz="2500" dirty="0"/>
              <a:t> from the </a:t>
            </a:r>
            <a:r>
              <a:rPr lang="en-US" sz="2500" dirty="0" smtClean="0"/>
              <a:t/>
            </a:r>
            <a:br>
              <a:rPr lang="en-US" sz="2500" dirty="0" smtClean="0"/>
            </a:br>
            <a:r>
              <a:rPr lang="en-US" sz="2500" dirty="0" smtClean="0"/>
              <a:t>other </a:t>
            </a:r>
            <a:r>
              <a:rPr lang="en-US" sz="2500" dirty="0"/>
              <a:t>disciples</a:t>
            </a:r>
            <a:r>
              <a:rPr lang="en-US" sz="2500" dirty="0" smtClean="0"/>
              <a:t>.</a:t>
            </a:r>
            <a:endParaRPr lang="en-US" sz="2500" dirty="0"/>
          </a:p>
        </p:txBody>
      </p:sp>
      <p:sp>
        <p:nvSpPr>
          <p:cNvPr id="5" name="Title 1"/>
          <p:cNvSpPr txBox="1">
            <a:spLocks/>
          </p:cNvSpPr>
          <p:nvPr/>
        </p:nvSpPr>
        <p:spPr>
          <a:xfrm>
            <a:off x="457200" y="704088"/>
            <a:ext cx="8229600" cy="743712"/>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en-US" sz="3200" dirty="0" smtClean="0">
                <a:solidFill>
                  <a:schemeClr val="bg2">
                    <a:lumMod val="50000"/>
                  </a:schemeClr>
                </a:solidFill>
              </a:rPr>
              <a:t>Becoming the Church God Builds</a:t>
            </a:r>
            <a:endParaRPr lang="en-US" sz="3200" dirty="0">
              <a:solidFill>
                <a:schemeClr val="bg2">
                  <a:lumMod val="50000"/>
                </a:schemeClr>
              </a:solidFill>
            </a:endParaRPr>
          </a:p>
        </p:txBody>
      </p:sp>
    </p:spTree>
    <p:extLst>
      <p:ext uri="{BB962C8B-B14F-4D97-AF65-F5344CB8AC3E}">
        <p14:creationId xmlns:p14="http://schemas.microsoft.com/office/powerpoint/2010/main" val="616492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buSzPct val="100000"/>
              <a:buFont typeface="+mj-lt"/>
              <a:buAutoNum type="arabicPeriod" startAt="2"/>
            </a:pPr>
            <a:r>
              <a:rPr lang="en-US" sz="2500" dirty="0" smtClean="0"/>
              <a:t>Peter </a:t>
            </a:r>
            <a:r>
              <a:rPr lang="en-US" sz="2500" dirty="0"/>
              <a:t>spoke </a:t>
            </a:r>
            <a:r>
              <a:rPr lang="en-US" sz="2500" b="1" u="sng" dirty="0" smtClean="0"/>
              <a:t>PUBLICLY</a:t>
            </a:r>
            <a:r>
              <a:rPr lang="en-US" sz="2500" dirty="0" smtClean="0"/>
              <a:t>.</a:t>
            </a:r>
          </a:p>
          <a:p>
            <a:pPr marL="457200" indent="-457200">
              <a:buSzPct val="100000"/>
              <a:buFont typeface="+mj-lt"/>
              <a:buAutoNum type="arabicPeriod" startAt="2"/>
            </a:pPr>
            <a:r>
              <a:rPr lang="en-US" sz="2500" dirty="0" smtClean="0"/>
              <a:t>Peter </a:t>
            </a:r>
            <a:r>
              <a:rPr lang="en-US" sz="2500" dirty="0"/>
              <a:t>spoke </a:t>
            </a:r>
            <a:r>
              <a:rPr lang="en-US" sz="2500" b="1" u="sng" dirty="0"/>
              <a:t>KNOWLEDGEABLY</a:t>
            </a:r>
            <a:r>
              <a:rPr lang="en-US" sz="2500" dirty="0"/>
              <a:t>.</a:t>
            </a:r>
          </a:p>
          <a:p>
            <a:pPr marL="822960" lvl="1" indent="-457200">
              <a:buSzPct val="100000"/>
              <a:buFont typeface="+mj-lt"/>
              <a:buAutoNum type="alphaLcPeriod"/>
            </a:pPr>
            <a:r>
              <a:rPr lang="en-US" sz="2500" dirty="0" smtClean="0"/>
              <a:t>Peter </a:t>
            </a:r>
            <a:r>
              <a:rPr lang="en-US" sz="2500" b="1" u="sng" dirty="0"/>
              <a:t>IDENTIFIED</a:t>
            </a:r>
            <a:r>
              <a:rPr lang="en-US" sz="2500" dirty="0"/>
              <a:t> who Jesus was when he said, </a:t>
            </a:r>
            <a:br>
              <a:rPr lang="en-US" sz="2500" dirty="0"/>
            </a:br>
            <a:r>
              <a:rPr lang="en-US" sz="2500" dirty="0"/>
              <a:t>“You are the Christ</a:t>
            </a:r>
            <a:r>
              <a:rPr lang="en-US" sz="2500" dirty="0" smtClean="0"/>
              <a:t>”.</a:t>
            </a:r>
          </a:p>
          <a:p>
            <a:pPr marL="822960" lvl="1" indent="-457200">
              <a:buSzPct val="100000"/>
              <a:buFont typeface="+mj-lt"/>
              <a:buAutoNum type="alphaLcPeriod"/>
            </a:pPr>
            <a:r>
              <a:rPr lang="en-US" sz="2500" dirty="0" smtClean="0"/>
              <a:t>Peter </a:t>
            </a:r>
            <a:r>
              <a:rPr lang="en-US" sz="2500" b="1" u="sng" dirty="0"/>
              <a:t>CLARIFIED</a:t>
            </a:r>
            <a:r>
              <a:rPr lang="en-US" sz="2500" dirty="0"/>
              <a:t> who Christ was when he said, “You are the Son of the living God</a:t>
            </a:r>
            <a:r>
              <a:rPr lang="en-US" sz="2500" dirty="0" smtClean="0"/>
              <a:t>.”</a:t>
            </a:r>
            <a:endParaRPr lang="en-US" sz="2500" dirty="0"/>
          </a:p>
        </p:txBody>
      </p:sp>
      <p:sp>
        <p:nvSpPr>
          <p:cNvPr id="5" name="Title 1"/>
          <p:cNvSpPr txBox="1">
            <a:spLocks/>
          </p:cNvSpPr>
          <p:nvPr/>
        </p:nvSpPr>
        <p:spPr>
          <a:xfrm>
            <a:off x="457200" y="704088"/>
            <a:ext cx="8229600" cy="743712"/>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en-US" sz="3200" dirty="0" smtClean="0">
                <a:solidFill>
                  <a:schemeClr val="bg2">
                    <a:lumMod val="50000"/>
                  </a:schemeClr>
                </a:solidFill>
              </a:rPr>
              <a:t>Becoming the Church God Builds</a:t>
            </a:r>
            <a:endParaRPr lang="en-US" sz="3200" dirty="0">
              <a:solidFill>
                <a:schemeClr val="bg2">
                  <a:lumMod val="50000"/>
                </a:schemeClr>
              </a:solidFill>
            </a:endParaRPr>
          </a:p>
        </p:txBody>
      </p:sp>
    </p:spTree>
    <p:extLst>
      <p:ext uri="{BB962C8B-B14F-4D97-AF65-F5344CB8AC3E}">
        <p14:creationId xmlns:p14="http://schemas.microsoft.com/office/powerpoint/2010/main" val="2496612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822960" lvl="1" indent="-457200">
              <a:buSzPct val="100000"/>
              <a:buFont typeface="+mj-lt"/>
              <a:buAutoNum type="alphaUcPeriod" startAt="3"/>
            </a:pPr>
            <a:r>
              <a:rPr lang="en-US" sz="2500" dirty="0" smtClean="0"/>
              <a:t>Peter </a:t>
            </a:r>
            <a:r>
              <a:rPr lang="en-US" sz="2500" b="1" u="sng" dirty="0"/>
              <a:t>UNDERSTOOD</a:t>
            </a:r>
            <a:r>
              <a:rPr lang="en-US" sz="2500" dirty="0"/>
              <a:t> the culture.</a:t>
            </a:r>
          </a:p>
          <a:p>
            <a:pPr marL="1097280" lvl="2" indent="-457200">
              <a:buSzPct val="100000"/>
              <a:buFont typeface="+mj-lt"/>
              <a:buAutoNum type="arabicPeriod"/>
            </a:pPr>
            <a:r>
              <a:rPr lang="en-US" sz="2500" dirty="0" smtClean="0"/>
              <a:t>Peter </a:t>
            </a:r>
            <a:r>
              <a:rPr lang="en-US" sz="2500" b="1" u="sng" dirty="0"/>
              <a:t>IDENTIFIED</a:t>
            </a:r>
            <a:r>
              <a:rPr lang="en-US" sz="2500" dirty="0"/>
              <a:t> three major beliefs about Jesus in his society (Matthew 16:14</a:t>
            </a:r>
            <a:r>
              <a:rPr lang="en-US" sz="2500" dirty="0" smtClean="0"/>
              <a:t>).</a:t>
            </a:r>
          </a:p>
          <a:p>
            <a:pPr marL="1428750" lvl="3" indent="-514350">
              <a:buSzPct val="100000"/>
              <a:buFont typeface="+mj-lt"/>
              <a:buAutoNum type="alphaLcPeriod"/>
            </a:pPr>
            <a:r>
              <a:rPr lang="en-US" sz="2500" dirty="0" smtClean="0"/>
              <a:t>“Some </a:t>
            </a:r>
            <a:r>
              <a:rPr lang="en-US" sz="2500" dirty="0"/>
              <a:t>say John the Baptist.” </a:t>
            </a:r>
          </a:p>
          <a:p>
            <a:pPr marL="1428750" lvl="3" indent="-514350">
              <a:buSzPct val="100000"/>
              <a:buFont typeface="+mj-lt"/>
              <a:buAutoNum type="alphaLcPeriod"/>
            </a:pPr>
            <a:r>
              <a:rPr lang="en-US" sz="2500" dirty="0" smtClean="0"/>
              <a:t>“</a:t>
            </a:r>
            <a:r>
              <a:rPr lang="en-US" sz="2500" dirty="0"/>
              <a:t>Others say Elijah.”</a:t>
            </a:r>
          </a:p>
          <a:p>
            <a:pPr marL="1428750" lvl="3" indent="-514350">
              <a:buSzPct val="100000"/>
              <a:buFont typeface="+mj-lt"/>
              <a:buAutoNum type="alphaLcPeriod"/>
            </a:pPr>
            <a:r>
              <a:rPr lang="en-US" sz="2500" dirty="0"/>
              <a:t>“And still others, Jeremiah or one of the prophets.”</a:t>
            </a:r>
          </a:p>
          <a:p>
            <a:pPr marL="640080" lvl="2" indent="0">
              <a:buSzPct val="100000"/>
              <a:buNone/>
            </a:pPr>
            <a:endParaRPr lang="en-US" sz="1900" dirty="0" smtClean="0"/>
          </a:p>
          <a:p>
            <a:pPr marL="0" indent="0">
              <a:buSzPct val="100000"/>
              <a:buNone/>
            </a:pPr>
            <a:endParaRPr lang="en-US" dirty="0" smtClean="0"/>
          </a:p>
        </p:txBody>
      </p:sp>
      <p:sp>
        <p:nvSpPr>
          <p:cNvPr id="5" name="Title 1"/>
          <p:cNvSpPr txBox="1">
            <a:spLocks/>
          </p:cNvSpPr>
          <p:nvPr/>
        </p:nvSpPr>
        <p:spPr>
          <a:xfrm>
            <a:off x="457200" y="704088"/>
            <a:ext cx="8229600" cy="743712"/>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en-US" sz="3200" dirty="0" smtClean="0">
                <a:solidFill>
                  <a:schemeClr val="bg2">
                    <a:lumMod val="50000"/>
                  </a:schemeClr>
                </a:solidFill>
              </a:rPr>
              <a:t>Becoming the Church God Builds</a:t>
            </a:r>
            <a:endParaRPr lang="en-US" sz="3200" dirty="0">
              <a:solidFill>
                <a:schemeClr val="bg2">
                  <a:lumMod val="50000"/>
                </a:schemeClr>
              </a:solidFill>
            </a:endParaRPr>
          </a:p>
        </p:txBody>
      </p:sp>
    </p:spTree>
    <p:extLst>
      <p:ext uri="{BB962C8B-B14F-4D97-AF65-F5344CB8AC3E}">
        <p14:creationId xmlns:p14="http://schemas.microsoft.com/office/powerpoint/2010/main" val="17958973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2758</TotalTime>
  <Words>582</Words>
  <Application>Microsoft Office PowerPoint</Application>
  <PresentationFormat>On-screen Show (4:3)</PresentationFormat>
  <Paragraphs>98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Becoming the Church  God Builds </vt:lpstr>
      <vt:lpstr>Becoming the Church God Builds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Church of the Nazarene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Persecution</dc:title>
  <dc:creator>Jackie James</dc:creator>
  <cp:lastModifiedBy>Thea Brooke Ardrey</cp:lastModifiedBy>
  <cp:revision>50</cp:revision>
  <cp:lastPrinted>2013-12-16T14:05:01Z</cp:lastPrinted>
  <dcterms:created xsi:type="dcterms:W3CDTF">2013-12-12T19:21:59Z</dcterms:created>
  <dcterms:modified xsi:type="dcterms:W3CDTF">2014-09-30T20:17:51Z</dcterms:modified>
</cp:coreProperties>
</file>