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B2680DA-98CC-4F3E-B2DC-AAA095DDEED9}">
          <p14:sldIdLst>
            <p14:sldId id="256"/>
            <p14:sldId id="257"/>
            <p14:sldId id="258"/>
            <p14:sldId id="259"/>
            <p14:sldId id="260"/>
            <p14:sldId id="263"/>
            <p14:sldId id="261"/>
            <p14:sldId id="264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9" autoAdjust="0"/>
  </p:normalViewPr>
  <p:slideViewPr>
    <p:cSldViewPr snapToGrid="0">
      <p:cViewPr varScale="1">
        <p:scale>
          <a:sx n="57" d="100"/>
          <a:sy n="57" d="100"/>
        </p:scale>
        <p:origin x="288" y="90"/>
      </p:cViewPr>
      <p:guideLst/>
    </p:cSldViewPr>
  </p:slideViewPr>
  <p:outlineViewPr>
    <p:cViewPr>
      <p:scale>
        <a:sx n="33" d="100"/>
        <a:sy n="33" d="100"/>
      </p:scale>
      <p:origin x="0" y="-22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633757-3D2D-403C-8444-EE59552DD2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79099-1D5B-4ECE-9CA4-044716E230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A9DBA-69CC-410C-9497-0AC09136A36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F8049-C0C9-4EAB-B600-90928C556B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AACD9-35CC-4B07-98E7-D7813C95D3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26CA-BB5E-45D8-8539-B8B9A6308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5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D0285-E443-49D4-8E42-A12AF366678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3BED6-CBAF-4CE4-80A8-646D065D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Attorneys</a:t>
            </a:r>
            <a:r>
              <a:rPr lang="en-US" baseline="0" dirty="0"/>
              <a:t> have a code of ethics to which they are bound, accredited representatives have no such code.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9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4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6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case withdrawal, transfer cases to another accredited representative or refer client to another agency or attorney competent to handle the case. </a:t>
            </a:r>
          </a:p>
          <a:p>
            <a:endParaRPr lang="en-US" baseline="0" dirty="0"/>
          </a:p>
          <a:p>
            <a:r>
              <a:rPr lang="en-US" baseline="0" dirty="0"/>
              <a:t>Withdraw from case if accreditation has been terminated.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04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30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0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5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Cannot turn away clients due to their inability to pay legal fees.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BED6-CBAF-4CE4-80A8-646D065DFB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5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980F-F075-40BA-8ECD-9A0AA97A7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408373"/>
            <a:ext cx="11123089" cy="27609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ETHICS FOR DOJ ACCREDITED</a:t>
            </a:r>
            <a:br>
              <a:rPr lang="en-US" dirty="0"/>
            </a:br>
            <a:r>
              <a:rPr lang="en-US" dirty="0"/>
              <a:t> REPRESENTATIVES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44DDA-91AF-46CD-A253-48234E1E1E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/>
              <a:t>ROGER K. MCCRUMMEN</a:t>
            </a:r>
          </a:p>
          <a:p>
            <a:r>
              <a:rPr lang="en-US" dirty="0"/>
              <a:t>McCrummen Immigration Law Group</a:t>
            </a:r>
          </a:p>
        </p:txBody>
      </p:sp>
    </p:spTree>
    <p:extLst>
      <p:ext uri="{BB962C8B-B14F-4D97-AF65-F5344CB8AC3E}">
        <p14:creationId xmlns:p14="http://schemas.microsoft.com/office/powerpoint/2010/main" val="27579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8534400" cy="1507067"/>
          </a:xfrm>
        </p:spPr>
        <p:txBody>
          <a:bodyPr/>
          <a:lstStyle/>
          <a:p>
            <a:r>
              <a:rPr lang="en-US" dirty="0"/>
              <a:t>I – serve the Public Interest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13016"/>
            <a:ext cx="8534400" cy="409490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Provide quality legal representation on immigration issues to clients unable to pay attorney’s fees.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Can charge fees, but should be below market, with attempt to make affordable</a:t>
            </a:r>
          </a:p>
          <a:p>
            <a:r>
              <a:rPr lang="en-US" sz="2800" dirty="0">
                <a:solidFill>
                  <a:schemeClr val="bg1"/>
                </a:solidFill>
              </a:rPr>
              <a:t>Serve clients with compassion and respect.</a:t>
            </a:r>
          </a:p>
          <a:p>
            <a:r>
              <a:rPr lang="en-US" sz="2800" dirty="0">
                <a:solidFill>
                  <a:schemeClr val="bg1"/>
                </a:solidFill>
              </a:rPr>
              <a:t>Know which cases to reject. </a:t>
            </a:r>
          </a:p>
        </p:txBody>
      </p:sp>
    </p:spTree>
    <p:extLst>
      <p:ext uri="{BB962C8B-B14F-4D97-AF65-F5344CB8AC3E}">
        <p14:creationId xmlns:p14="http://schemas.microsoft.com/office/powerpoint/2010/main" val="236752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9414828" cy="1507067"/>
          </a:xfrm>
        </p:spPr>
        <p:txBody>
          <a:bodyPr/>
          <a:lstStyle/>
          <a:p>
            <a:r>
              <a:rPr lang="en-US" dirty="0"/>
              <a:t>II – Competent representation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13016"/>
            <a:ext cx="8534400" cy="409490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Act with reasonable diligence. Everything has deadlines </a:t>
            </a:r>
          </a:p>
          <a:p>
            <a:r>
              <a:rPr lang="en-US" sz="2800" dirty="0">
                <a:solidFill>
                  <a:schemeClr val="bg1"/>
                </a:solidFill>
              </a:rPr>
              <a:t>Zealously advocate for the client.</a:t>
            </a:r>
          </a:p>
          <a:p>
            <a:r>
              <a:rPr lang="en-US" sz="2800" dirty="0">
                <a:solidFill>
                  <a:schemeClr val="bg1"/>
                </a:solidFill>
              </a:rPr>
              <a:t>Participate in continuing education.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Have mentor relationship with immigration </a:t>
            </a:r>
            <a:r>
              <a:rPr lang="en-US" sz="2800" dirty="0" err="1">
                <a:solidFill>
                  <a:schemeClr val="bg1"/>
                </a:solidFill>
              </a:rPr>
              <a:t>atty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5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8534400" cy="1507067"/>
          </a:xfrm>
        </p:spPr>
        <p:txBody>
          <a:bodyPr/>
          <a:lstStyle/>
          <a:p>
            <a:r>
              <a:rPr lang="en-US" dirty="0"/>
              <a:t>III – fiduciary duty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13016"/>
            <a:ext cx="8534400" cy="451666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Define scope of representation with written agreement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Keep your client reasonably informed.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Return calls</a:t>
            </a:r>
          </a:p>
          <a:p>
            <a:r>
              <a:rPr lang="en-US" sz="2800" dirty="0">
                <a:solidFill>
                  <a:schemeClr val="bg1"/>
                </a:solidFill>
              </a:rPr>
              <a:t>Advise your client appropriately to permit them to make informed decisions.</a:t>
            </a:r>
          </a:p>
          <a:p>
            <a:r>
              <a:rPr lang="en-US" sz="2800" dirty="0">
                <a:solidFill>
                  <a:schemeClr val="bg1"/>
                </a:solidFill>
              </a:rPr>
              <a:t>Abide by your client’s decisions.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Primary loyalty is to your client – not agency.</a:t>
            </a:r>
          </a:p>
        </p:txBody>
      </p:sp>
    </p:spTree>
    <p:extLst>
      <p:ext uri="{BB962C8B-B14F-4D97-AF65-F5344CB8AC3E}">
        <p14:creationId xmlns:p14="http://schemas.microsoft.com/office/powerpoint/2010/main" val="417669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8534400" cy="1507067"/>
          </a:xfrm>
        </p:spPr>
        <p:txBody>
          <a:bodyPr/>
          <a:lstStyle/>
          <a:p>
            <a:r>
              <a:rPr lang="en-US" dirty="0"/>
              <a:t>III – Fiduciary Duty (</a:t>
            </a:r>
            <a:r>
              <a:rPr lang="en-US" dirty="0" err="1"/>
              <a:t>cont</a:t>
            </a:r>
            <a:r>
              <a:rPr lang="en-US" dirty="0"/>
              <a:t>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72" y="1223736"/>
            <a:ext cx="8534400" cy="466906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Avoid cases which arise out of conflict of interest.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 case of a CONFLICT OF INTEREST,  inform your client of risks and benefits from representation.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 a case withdrawal, communicate to your client when representation has been terminated.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 Protect your client’s interest. </a:t>
            </a:r>
          </a:p>
        </p:txBody>
      </p:sp>
    </p:spTree>
    <p:extLst>
      <p:ext uri="{BB962C8B-B14F-4D97-AF65-F5344CB8AC3E}">
        <p14:creationId xmlns:p14="http://schemas.microsoft.com/office/powerpoint/2010/main" val="308635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8534400" cy="1507067"/>
          </a:xfrm>
        </p:spPr>
        <p:txBody>
          <a:bodyPr/>
          <a:lstStyle/>
          <a:p>
            <a:r>
              <a:rPr lang="en-US" dirty="0"/>
              <a:t>IV– Confidentiality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72" y="1223736"/>
            <a:ext cx="8534400" cy="409490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All communication is confidential.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May reveal confidential information only after full disclosure and with client’s consent.</a:t>
            </a:r>
          </a:p>
          <a:p>
            <a:r>
              <a:rPr lang="en-US" sz="2800" dirty="0">
                <a:solidFill>
                  <a:schemeClr val="bg1"/>
                </a:solidFill>
              </a:rPr>
              <a:t>Shall not engage in indiscreet communications concerning clients. E.g. VAWA</a:t>
            </a:r>
          </a:p>
        </p:txBody>
      </p:sp>
    </p:spTree>
    <p:extLst>
      <p:ext uri="{BB962C8B-B14F-4D97-AF65-F5344CB8AC3E}">
        <p14:creationId xmlns:p14="http://schemas.microsoft.com/office/powerpoint/2010/main" val="119320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8534400" cy="1507067"/>
          </a:xfrm>
        </p:spPr>
        <p:txBody>
          <a:bodyPr/>
          <a:lstStyle/>
          <a:p>
            <a:r>
              <a:rPr lang="en-US" dirty="0"/>
              <a:t>V – high standard of professional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21576"/>
            <a:ext cx="8534400" cy="46385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Use appropriate title in all business/professional communications.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Refrain from providing false information.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Not knowingly make false statement of material fact or law to BIA, USCIS, or EOIR.</a:t>
            </a:r>
          </a:p>
          <a:p>
            <a:r>
              <a:rPr lang="en-US" sz="2800" dirty="0">
                <a:solidFill>
                  <a:schemeClr val="bg1"/>
                </a:solidFill>
              </a:rPr>
              <a:t>May disclose material fact when necessary to avoid assisting in criminal or fraudulent act.</a:t>
            </a:r>
          </a:p>
        </p:txBody>
      </p:sp>
    </p:spTree>
    <p:extLst>
      <p:ext uri="{BB962C8B-B14F-4D97-AF65-F5344CB8AC3E}">
        <p14:creationId xmlns:p14="http://schemas.microsoft.com/office/powerpoint/2010/main" val="300043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7106-2E60-47C5-ABFC-EF375B6B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Conduct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2A48-E2A8-476A-8FA0-D84E8F59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8534400" cy="4775200"/>
          </a:xfrm>
        </p:spPr>
        <p:txBody>
          <a:bodyPr/>
          <a:lstStyle/>
          <a:p>
            <a:r>
              <a:rPr lang="en-US" sz="2200" b="1" dirty="0"/>
              <a:t>Don’t engage in conduct that offends the dignity and decorum of proceedings.</a:t>
            </a:r>
          </a:p>
          <a:p>
            <a:r>
              <a:rPr lang="en-US" sz="2200" b="1" dirty="0"/>
              <a:t>Only represent those clients that are authorized by virtue of the DOJ accreditation. </a:t>
            </a:r>
          </a:p>
          <a:p>
            <a:r>
              <a:rPr lang="en-US" sz="2200" b="1" dirty="0"/>
              <a:t>Don’t engage in ex </a:t>
            </a:r>
            <a:r>
              <a:rPr lang="en-US" sz="2200" b="1" dirty="0" err="1"/>
              <a:t>parte</a:t>
            </a:r>
            <a:r>
              <a:rPr lang="en-US" sz="2200" b="1" dirty="0"/>
              <a:t> communications.</a:t>
            </a:r>
          </a:p>
          <a:p>
            <a:r>
              <a:rPr lang="en-US" sz="2200" b="1" dirty="0"/>
              <a:t>Make reasonable efforts to expedite cases and handle client funds appropriately. </a:t>
            </a:r>
          </a:p>
          <a:p>
            <a:r>
              <a:rPr lang="en-US" sz="2200" b="1" dirty="0"/>
              <a:t>Communicate when representation has ceased</a:t>
            </a:r>
          </a:p>
          <a:p>
            <a:r>
              <a:rPr lang="en-US" sz="2200" b="1" dirty="0"/>
              <a:t>Have agreements about scope of services – expectations need to be </a:t>
            </a:r>
            <a:r>
              <a:rPr lang="en-US" sz="2200" b="1"/>
              <a:t>very clear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7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640C-7410-4A88-AF5D-4C5589BC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5949"/>
            <a:ext cx="8534400" cy="1507067"/>
          </a:xfrm>
        </p:spPr>
        <p:txBody>
          <a:bodyPr/>
          <a:lstStyle/>
          <a:p>
            <a:r>
              <a:rPr lang="en-US" dirty="0"/>
              <a:t>VI – Integrity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715E-60CF-4744-9557-E81E338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18376"/>
            <a:ext cx="8534400" cy="409490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Report to proper authority any action of another legal professional which clearly demonstrates fraud, deceit, dishonesty, or misrepresentation in their representation of a case.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Protect the immigrant community from </a:t>
            </a:r>
            <a:r>
              <a:rPr lang="en-US" sz="2800" dirty="0" err="1">
                <a:solidFill>
                  <a:schemeClr val="bg1"/>
                </a:solidFill>
              </a:rPr>
              <a:t>notarios</a:t>
            </a:r>
            <a:r>
              <a:rPr lang="en-US" sz="2800" dirty="0">
                <a:solidFill>
                  <a:schemeClr val="bg1"/>
                </a:solidFill>
              </a:rPr>
              <a:t>, unscrupulous attorneys</a:t>
            </a:r>
          </a:p>
        </p:txBody>
      </p:sp>
    </p:spTree>
    <p:extLst>
      <p:ext uri="{BB962C8B-B14F-4D97-AF65-F5344CB8AC3E}">
        <p14:creationId xmlns:p14="http://schemas.microsoft.com/office/powerpoint/2010/main" val="268552165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</TotalTime>
  <Words>468</Words>
  <Application>Microsoft Office PowerPoint</Application>
  <PresentationFormat>Widescreen</PresentationFormat>
  <Paragraphs>57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Slice</vt:lpstr>
      <vt:lpstr>ETHICS FOR DOJ ACCREDITED  REPRESENTATIVES</vt:lpstr>
      <vt:lpstr>I – serve the Public Interest </vt:lpstr>
      <vt:lpstr>II – Competent representation </vt:lpstr>
      <vt:lpstr>III – fiduciary duty </vt:lpstr>
      <vt:lpstr>III – Fiduciary Duty (cont) </vt:lpstr>
      <vt:lpstr>IV– Confidentiality </vt:lpstr>
      <vt:lpstr>V – high standard of professional conduct</vt:lpstr>
      <vt:lpstr>Professional Conduct (cont.)</vt:lpstr>
      <vt:lpstr>VI – Integrity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CODE OF PROFESSIONAL RESPONSIBILITY  FOR BIA ACCREDITED  REPRESENTATIVES</dc:title>
  <dc:creator>Arzoo Connor</dc:creator>
  <cp:lastModifiedBy>Roger McCrummen</cp:lastModifiedBy>
  <cp:revision>13</cp:revision>
  <cp:lastPrinted>2017-11-08T13:48:00Z</cp:lastPrinted>
  <dcterms:created xsi:type="dcterms:W3CDTF">2017-10-26T00:11:52Z</dcterms:created>
  <dcterms:modified xsi:type="dcterms:W3CDTF">2017-11-08T13:50:34Z</dcterms:modified>
</cp:coreProperties>
</file>