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63" autoAdjust="0"/>
    <p:restoredTop sz="94660"/>
  </p:normalViewPr>
  <p:slideViewPr>
    <p:cSldViewPr>
      <p:cViewPr varScale="1">
        <p:scale>
          <a:sx n="62" d="100"/>
          <a:sy n="62" d="100"/>
        </p:scale>
        <p:origin x="-72" y="-1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804D97-3356-4302-92DD-C5E1A8CAD742}" type="datetimeFigureOut">
              <a:rPr lang="en-US" smtClean="0"/>
              <a:t>9/25/2012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3075614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804D97-3356-4302-92DD-C5E1A8CAD742}" type="datetimeFigureOut">
              <a:rPr lang="en-US" smtClean="0"/>
              <a:t>9/25/2012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388789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804D97-3356-4302-92DD-C5E1A8CAD742}" type="datetimeFigureOut">
              <a:rPr lang="en-US" smtClean="0"/>
              <a:t>9/25/2012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1935293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804D97-3356-4302-92DD-C5E1A8CAD742}" type="datetimeFigureOut">
              <a:rPr lang="en-US" smtClean="0"/>
              <a:t>9/25/2012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2352460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804D97-3356-4302-92DD-C5E1A8CAD742}" type="datetimeFigureOut">
              <a:rPr lang="en-US" smtClean="0"/>
              <a:t>9/25/2012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248006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804D97-3356-4302-92DD-C5E1A8CAD742}" type="datetimeFigureOut">
              <a:rPr lang="en-US" smtClean="0"/>
              <a:t>9/25/2012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242850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804D97-3356-4302-92DD-C5E1A8CAD742}" type="datetimeFigureOut">
              <a:rPr lang="en-US" smtClean="0"/>
              <a:t>9/25/2012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79835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804D97-3356-4302-92DD-C5E1A8CAD742}" type="datetimeFigureOut">
              <a:rPr lang="en-US" smtClean="0"/>
              <a:t>9/25/2012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2944468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804D97-3356-4302-92DD-C5E1A8CAD742}" type="datetimeFigureOut">
              <a:rPr lang="en-US" smtClean="0"/>
              <a:t>9/25/2012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2177092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804D97-3356-4302-92DD-C5E1A8CAD742}" type="datetimeFigureOut">
              <a:rPr lang="en-US" smtClean="0"/>
              <a:t>9/25/2012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294598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804D97-3356-4302-92DD-C5E1A8CAD742}" type="datetimeFigureOut">
              <a:rPr lang="en-US" smtClean="0"/>
              <a:t>9/25/2012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A3A55-9E6E-41C4-AAF4-03409E657CCE}" type="slidenum">
              <a:rPr lang="en-US" smtClean="0"/>
              <a:t>‹#›</a:t>
            </a:fld>
            <a:endParaRPr lang="en-US"/>
          </a:p>
        </p:txBody>
      </p:sp>
    </p:spTree>
    <p:extLst>
      <p:ext uri="{BB962C8B-B14F-4D97-AF65-F5344CB8AC3E}">
        <p14:creationId xmlns:p14="http://schemas.microsoft.com/office/powerpoint/2010/main" val="1408596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0000">
              <a:schemeClr val="accent1">
                <a:tint val="66000"/>
                <a:satMod val="160000"/>
              </a:schemeClr>
            </a:gs>
            <a:gs pos="70000">
              <a:schemeClr val="accent1">
                <a:tint val="44500"/>
                <a:satMod val="160000"/>
                <a:lumMod val="19000"/>
                <a:lumOff val="81000"/>
                <a:alpha val="89000"/>
              </a:schemeClr>
            </a:gs>
            <a:gs pos="41000">
              <a:schemeClr val="accent1">
                <a:tint val="23500"/>
                <a:satMod val="16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804D97-3356-4302-92DD-C5E1A8CAD742}" type="datetimeFigureOut">
              <a:rPr lang="en-US" smtClean="0"/>
              <a:t>9/25/2012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A3A55-9E6E-41C4-AAF4-03409E657CCE}" type="slidenum">
              <a:rPr lang="en-US" smtClean="0"/>
              <a:t>‹#›</a:t>
            </a:fld>
            <a:endParaRPr lang="en-US"/>
          </a:p>
        </p:txBody>
      </p:sp>
    </p:spTree>
    <p:extLst>
      <p:ext uri="{BB962C8B-B14F-4D97-AF65-F5344CB8AC3E}">
        <p14:creationId xmlns:p14="http://schemas.microsoft.com/office/powerpoint/2010/main" val="1666523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7650"/>
            <a:ext cx="8153400" cy="2228850"/>
          </a:xfrm>
        </p:spPr>
        <p:txBody>
          <a:bodyPr>
            <a:normAutofit/>
          </a:bodyPr>
          <a:lstStyle/>
          <a:p>
            <a:r>
              <a:rPr lang="en-US" sz="4800" b="1" dirty="0" smtClean="0">
                <a:solidFill>
                  <a:srgbClr val="0000EA"/>
                </a:solidFill>
                <a:latin typeface="CG Omega" pitchFamily="34" charset="0"/>
              </a:rPr>
              <a:t>When People Bring Their Messy Lives to Church</a:t>
            </a:r>
            <a:endParaRPr lang="en-US" sz="4800" b="1" dirty="0">
              <a:solidFill>
                <a:srgbClr val="0000EA"/>
              </a:solidFill>
              <a:latin typeface="CG Omega" pitchFamily="34" charset="0"/>
            </a:endParaRPr>
          </a:p>
        </p:txBody>
      </p:sp>
      <p:sp>
        <p:nvSpPr>
          <p:cNvPr id="3" name="Subtitle 2"/>
          <p:cNvSpPr>
            <a:spLocks noGrp="1"/>
          </p:cNvSpPr>
          <p:nvPr>
            <p:ph type="subTitle" idx="1"/>
          </p:nvPr>
        </p:nvSpPr>
        <p:spPr>
          <a:xfrm>
            <a:off x="2362200" y="5791200"/>
            <a:ext cx="4495800" cy="1295400"/>
          </a:xfrm>
        </p:spPr>
        <p:txBody>
          <a:bodyPr>
            <a:normAutofit fontScale="92500"/>
          </a:bodyPr>
          <a:lstStyle/>
          <a:p>
            <a:r>
              <a:rPr lang="en-US" sz="2000" dirty="0" smtClean="0">
                <a:solidFill>
                  <a:schemeClr val="tx1"/>
                </a:solidFill>
              </a:rPr>
              <a:t>Church Renewal Resource</a:t>
            </a:r>
          </a:p>
          <a:p>
            <a:r>
              <a:rPr lang="en-US" sz="2000" dirty="0" smtClean="0">
                <a:solidFill>
                  <a:schemeClr val="tx1"/>
                </a:solidFill>
              </a:rPr>
              <a:t>Evangelism Ministries USA/Canada Region</a:t>
            </a:r>
          </a:p>
          <a:p>
            <a:r>
              <a:rPr lang="en-US" sz="2000" dirty="0" smtClean="0">
                <a:solidFill>
                  <a:schemeClr val="tx1"/>
                </a:solidFill>
              </a:rPr>
              <a:t>Church of the Nazarene</a:t>
            </a:r>
            <a:endParaRPr lang="en-US" sz="2000" dirty="0">
              <a:solidFill>
                <a:schemeClr val="tx1"/>
              </a:solidFill>
            </a:endParaRPr>
          </a:p>
        </p:txBody>
      </p:sp>
      <p:pic>
        <p:nvPicPr>
          <p:cNvPr id="4"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7800" y="1663700"/>
            <a:ext cx="6195467" cy="4127500"/>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685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800" dirty="0" smtClean="0"/>
              <a:t>A </a:t>
            </a:r>
            <a:r>
              <a:rPr lang="en-US" sz="2800" dirty="0"/>
              <a:t>man with leprosy—Mark 1:40-42</a:t>
            </a:r>
          </a:p>
          <a:p>
            <a:pPr lvl="1">
              <a:buFont typeface="Arial" pitchFamily="34" charset="0"/>
              <a:buChar char="•"/>
            </a:pPr>
            <a:r>
              <a:rPr lang="en-US" sz="2400" dirty="0" smtClean="0"/>
              <a:t>This </a:t>
            </a:r>
            <a:r>
              <a:rPr lang="en-US" sz="2400" dirty="0"/>
              <a:t>individual was stricken with a </a:t>
            </a:r>
            <a:r>
              <a:rPr lang="en-US" sz="2400" dirty="0" smtClean="0"/>
              <a:t>dreadful </a:t>
            </a:r>
            <a:r>
              <a:rPr lang="en-US" sz="2400" dirty="0"/>
              <a:t>disease. Jewish law required him to call out “unclean, unclean” as he walked about, so others could avoid coming into contact with a leper.</a:t>
            </a:r>
          </a:p>
          <a:p>
            <a:pPr lvl="1">
              <a:buFont typeface="Arial" pitchFamily="34" charset="0"/>
              <a:buChar char="•"/>
            </a:pPr>
            <a:r>
              <a:rPr lang="en-US" sz="2400" dirty="0" smtClean="0"/>
              <a:t>Jesus </a:t>
            </a:r>
            <a:r>
              <a:rPr lang="en-US" sz="2400" dirty="0"/>
              <a:t>did not run from him, but rather engaged him, touched him and healed him. According to Jewish law, this made Jesus ceremonially unclean, but that did not stop him from helping the man. </a:t>
            </a:r>
          </a:p>
          <a:p>
            <a:pPr marL="0" indent="0">
              <a:buNone/>
            </a:pPr>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16386" name="Picture 2" descr="C:\Users\jjames\Desktop\jesus-heals-lep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4906561"/>
            <a:ext cx="1533525" cy="177046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0230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800" dirty="0" smtClean="0"/>
              <a:t>Jesus </a:t>
            </a:r>
            <a:r>
              <a:rPr lang="en-US" sz="2800" dirty="0"/>
              <a:t>has a meal with outcasts and sinners – Matthew </a:t>
            </a:r>
            <a:r>
              <a:rPr lang="en-US" sz="2800" dirty="0" smtClean="0"/>
              <a:t>9:9-13</a:t>
            </a:r>
            <a:endParaRPr lang="en-US" sz="1200" dirty="0"/>
          </a:p>
          <a:p>
            <a:pPr lvl="1">
              <a:buFont typeface="Arial" pitchFamily="34" charset="0"/>
              <a:buChar char="•"/>
            </a:pPr>
            <a:r>
              <a:rPr lang="en-US" sz="2400" dirty="0" smtClean="0"/>
              <a:t>Jesus </a:t>
            </a:r>
            <a:r>
              <a:rPr lang="en-US" sz="2400" dirty="0"/>
              <a:t>enters a home and eats with those considered by the religious establishment as outcasts and sinners, unworthy for a rabbi to engage in conversation and table fellowship.</a:t>
            </a:r>
          </a:p>
          <a:p>
            <a:pPr lvl="1">
              <a:buFont typeface="Arial" pitchFamily="34" charset="0"/>
              <a:buChar char="•"/>
            </a:pPr>
            <a:r>
              <a:rPr lang="en-US" sz="2400" dirty="0"/>
              <a:t> The religious leaders criticize Jesus for his actions.</a:t>
            </a:r>
          </a:p>
          <a:p>
            <a:pPr lvl="1">
              <a:buFont typeface="Arial" pitchFamily="34" charset="0"/>
              <a:buChar char="•"/>
            </a:pPr>
            <a:r>
              <a:rPr lang="en-US" sz="2400" dirty="0" smtClean="0"/>
              <a:t>Jesus </a:t>
            </a:r>
            <a:r>
              <a:rPr lang="en-US" sz="2400" dirty="0"/>
              <a:t>responds by stating that it is not the healthy who need a physician but rather those who are sick.</a:t>
            </a:r>
          </a:p>
          <a:p>
            <a:pPr marL="0" indent="0">
              <a:buNone/>
            </a:pPr>
            <a:endParaRPr lang="en-US" dirty="0"/>
          </a:p>
          <a:p>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15361" name="Picture 1" descr="C:\Users\jjames\Desktop\untitled.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5181600"/>
            <a:ext cx="2243137" cy="149969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0934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US" sz="3000" dirty="0" smtClean="0"/>
              <a:t>Case Studies </a:t>
            </a:r>
            <a:endParaRPr lang="en-US" sz="2800" dirty="0" smtClean="0"/>
          </a:p>
          <a:p>
            <a:r>
              <a:rPr lang="en-US" sz="2800" dirty="0"/>
              <a:t>“Angie and Molly”</a:t>
            </a:r>
          </a:p>
          <a:p>
            <a:r>
              <a:rPr lang="en-US" sz="2800" dirty="0"/>
              <a:t>“Jesse”</a:t>
            </a:r>
          </a:p>
          <a:p>
            <a:pPr marL="0" indent="0">
              <a:buNone/>
            </a:pPr>
            <a:r>
              <a:rPr lang="en-US" sz="3000" b="1" dirty="0" smtClean="0"/>
              <a:t>Discussion</a:t>
            </a:r>
            <a:r>
              <a:rPr lang="en-US" sz="2800" b="1" dirty="0" smtClean="0"/>
              <a:t> </a:t>
            </a:r>
            <a:endParaRPr lang="en-US" sz="3000" b="1" dirty="0" smtClean="0"/>
          </a:p>
          <a:p>
            <a:r>
              <a:rPr lang="en-US" sz="2600" dirty="0" smtClean="0"/>
              <a:t>What </a:t>
            </a:r>
            <a:r>
              <a:rPr lang="en-US" sz="2600" dirty="0"/>
              <a:t>do you think of the response to the “</a:t>
            </a:r>
            <a:r>
              <a:rPr lang="en-US" sz="2600" dirty="0" smtClean="0"/>
              <a:t>insiders,” Angie, </a:t>
            </a:r>
            <a:r>
              <a:rPr lang="en-US" sz="2600" dirty="0"/>
              <a:t>Molly and </a:t>
            </a:r>
            <a:r>
              <a:rPr lang="en-US" sz="2600" dirty="0" smtClean="0"/>
              <a:t>Jesse, </a:t>
            </a:r>
            <a:r>
              <a:rPr lang="en-US" sz="2600" dirty="0"/>
              <a:t>by the church?</a:t>
            </a:r>
          </a:p>
          <a:p>
            <a:r>
              <a:rPr lang="en-US" sz="2600" dirty="0" smtClean="0"/>
              <a:t>What </a:t>
            </a:r>
            <a:r>
              <a:rPr lang="en-US" sz="2600" dirty="0"/>
              <a:t>was the motivation behind the responses? Fear? Love?</a:t>
            </a:r>
          </a:p>
          <a:p>
            <a:r>
              <a:rPr lang="en-US" sz="2600" dirty="0" smtClean="0"/>
              <a:t>How was the </a:t>
            </a:r>
            <a:r>
              <a:rPr lang="en-US" sz="2600" dirty="0"/>
              <a:t>course of action pursued in each situation </a:t>
            </a:r>
            <a:r>
              <a:rPr lang="en-US" sz="2600" dirty="0" smtClean="0"/>
              <a:t>appropriate or inappropriate?</a:t>
            </a:r>
            <a:endParaRPr lang="en-US" sz="2600" dirty="0"/>
          </a:p>
          <a:p>
            <a:pPr marL="0" indent="0">
              <a:buNone/>
            </a:pPr>
            <a:endParaRPr lang="en-US" dirty="0"/>
          </a:p>
          <a:p>
            <a:pPr marL="0" indent="0">
              <a:buNone/>
            </a:pPr>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712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800" b="1" dirty="0"/>
              <a:t>Thinking </a:t>
            </a:r>
            <a:r>
              <a:rPr lang="en-US" sz="2800" b="1" dirty="0" smtClean="0"/>
              <a:t>about </a:t>
            </a:r>
            <a:r>
              <a:rPr lang="en-US" sz="2800" b="1" dirty="0"/>
              <a:t>O</a:t>
            </a:r>
            <a:r>
              <a:rPr lang="en-US" sz="2800" b="1" dirty="0" smtClean="0"/>
              <a:t>ur Fellowship</a:t>
            </a:r>
          </a:p>
          <a:p>
            <a:pPr marL="0" indent="0">
              <a:buNone/>
            </a:pPr>
            <a:endParaRPr lang="en-US" sz="2800" dirty="0"/>
          </a:p>
          <a:p>
            <a:pPr lvl="1">
              <a:buFont typeface="Arial" pitchFamily="34" charset="0"/>
              <a:buChar char="•"/>
            </a:pPr>
            <a:r>
              <a:rPr lang="en-US" sz="2400" dirty="0" smtClean="0"/>
              <a:t>Question</a:t>
            </a:r>
            <a:r>
              <a:rPr lang="en-US" sz="2400" dirty="0"/>
              <a:t>: what can we do as a church to prepare for ministering to people with “messy” </a:t>
            </a:r>
            <a:r>
              <a:rPr lang="en-US" sz="2400" dirty="0" smtClean="0"/>
              <a:t>lives?</a:t>
            </a:r>
          </a:p>
          <a:p>
            <a:pPr lvl="1">
              <a:buFont typeface="Arial" pitchFamily="34" charset="0"/>
              <a:buChar char="•"/>
            </a:pPr>
            <a:endParaRPr lang="en-US" sz="2400" dirty="0" smtClean="0"/>
          </a:p>
          <a:p>
            <a:pPr lvl="1">
              <a:buFont typeface="Arial" pitchFamily="34" charset="0"/>
              <a:buChar char="•"/>
            </a:pPr>
            <a:r>
              <a:rPr lang="en-US" sz="2400" dirty="0" smtClean="0"/>
              <a:t>What </a:t>
            </a:r>
            <a:r>
              <a:rPr lang="en-US" sz="2400" dirty="0"/>
              <a:t>strategies can we develop to better reflect the example of Jesus?</a:t>
            </a:r>
          </a:p>
          <a:p>
            <a:pPr marL="0" indent="0">
              <a:buNone/>
            </a:pPr>
            <a:endParaRPr lang="en-US" sz="2400" dirty="0"/>
          </a:p>
          <a:p>
            <a:pPr lvl="1">
              <a:buFont typeface="Arial" pitchFamily="34" charset="0"/>
              <a:buChar char="•"/>
            </a:pPr>
            <a:endParaRPr lang="en-US" sz="2400" dirty="0"/>
          </a:p>
          <a:p>
            <a:pPr marL="0" indent="0">
              <a:buNone/>
            </a:pPr>
            <a:endParaRPr lang="en-US" sz="2400" dirty="0"/>
          </a:p>
          <a:p>
            <a:pPr marL="0" indent="0">
              <a:buNone/>
            </a:pPr>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13313" name="Picture 1" descr="C:\Users\jjames\AppData\Local\Microsoft\Windows\Temporary Internet Files\Content.IE5\0XXG0SUW\MC90043156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4724400"/>
            <a:ext cx="1981200" cy="19812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5603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800" b="1" dirty="0"/>
              <a:t>Compassionate response strategies</a:t>
            </a:r>
            <a:endParaRPr lang="en-US" sz="2800" dirty="0"/>
          </a:p>
          <a:p>
            <a:pPr marL="400050" lvl="1" indent="0">
              <a:buNone/>
            </a:pPr>
            <a:endParaRPr lang="en-US" sz="1600" dirty="0" smtClean="0"/>
          </a:p>
          <a:p>
            <a:pPr marL="400050" lvl="1" indent="0">
              <a:buNone/>
            </a:pPr>
            <a:r>
              <a:rPr lang="en-US" sz="2400" dirty="0" smtClean="0"/>
              <a:t>1</a:t>
            </a:r>
            <a:r>
              <a:rPr lang="en-US" sz="2400" dirty="0"/>
              <a:t>. </a:t>
            </a:r>
            <a:r>
              <a:rPr lang="en-US" sz="2400" dirty="0" smtClean="0"/>
              <a:t>Pray</a:t>
            </a:r>
            <a:endParaRPr lang="en-US" sz="2400" dirty="0"/>
          </a:p>
          <a:p>
            <a:pPr marL="400050" lvl="1" indent="0">
              <a:buNone/>
            </a:pPr>
            <a:r>
              <a:rPr lang="en-US" sz="2400" dirty="0"/>
              <a:t>2. Dialog</a:t>
            </a:r>
          </a:p>
          <a:p>
            <a:pPr marL="400050" lvl="1" indent="0">
              <a:buNone/>
            </a:pPr>
            <a:r>
              <a:rPr lang="en-US" sz="2400" dirty="0"/>
              <a:t>3. Research available resources </a:t>
            </a:r>
          </a:p>
          <a:p>
            <a:pPr marL="400050" lvl="1" indent="0">
              <a:buNone/>
            </a:pPr>
            <a:r>
              <a:rPr lang="en-US" sz="2400" dirty="0" smtClean="0"/>
              <a:t>4. Develop proactive policy proposals</a:t>
            </a:r>
          </a:p>
          <a:p>
            <a:pPr marL="400050" lvl="1" indent="0">
              <a:buNone/>
            </a:pPr>
            <a:r>
              <a:rPr lang="en-US" sz="2400" dirty="0" smtClean="0"/>
              <a:t>5</a:t>
            </a:r>
            <a:r>
              <a:rPr lang="en-US" sz="2400" dirty="0"/>
              <a:t>. </a:t>
            </a:r>
            <a:r>
              <a:rPr lang="en-US" sz="2400" dirty="0" smtClean="0"/>
              <a:t>Train</a:t>
            </a:r>
            <a:endParaRPr lang="en-US" sz="2400" dirty="0"/>
          </a:p>
          <a:p>
            <a:pPr marL="400050" lvl="1" indent="0">
              <a:buNone/>
            </a:pPr>
            <a:r>
              <a:rPr lang="en-US" sz="2400" dirty="0"/>
              <a:t>6. </a:t>
            </a:r>
            <a:r>
              <a:rPr lang="en-US" sz="2400" dirty="0" smtClean="0"/>
              <a:t>Assess</a:t>
            </a:r>
            <a:r>
              <a:rPr lang="en-US" dirty="0"/>
              <a:t> </a:t>
            </a:r>
          </a:p>
          <a:p>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6845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b="1" dirty="0"/>
              <a:t>Strategies in greater detail</a:t>
            </a:r>
            <a:endParaRPr lang="en-US" dirty="0"/>
          </a:p>
          <a:p>
            <a:pPr marL="0" indent="0">
              <a:buNone/>
            </a:pPr>
            <a:endParaRPr lang="en-US" sz="1400" b="1" dirty="0" smtClean="0"/>
          </a:p>
          <a:p>
            <a:pPr marL="0" indent="0">
              <a:buNone/>
            </a:pPr>
            <a:r>
              <a:rPr lang="en-US" sz="2800" b="1" dirty="0" smtClean="0"/>
              <a:t>Pray</a:t>
            </a:r>
            <a:endParaRPr lang="en-US" sz="2800" dirty="0"/>
          </a:p>
          <a:p>
            <a:pPr lvl="1">
              <a:buFont typeface="Arial" pitchFamily="34" charset="0"/>
              <a:buChar char="•"/>
            </a:pPr>
            <a:r>
              <a:rPr lang="en-US" sz="2400" dirty="0" smtClean="0"/>
              <a:t>For </a:t>
            </a:r>
            <a:r>
              <a:rPr lang="en-US" sz="2400" dirty="0"/>
              <a:t>congregation and leaders to open their hearts</a:t>
            </a:r>
          </a:p>
          <a:p>
            <a:pPr lvl="1">
              <a:buFont typeface="Arial" pitchFamily="34" charset="0"/>
              <a:buChar char="•"/>
            </a:pPr>
            <a:r>
              <a:rPr lang="en-US" sz="2400" dirty="0" smtClean="0"/>
              <a:t>For </a:t>
            </a:r>
            <a:r>
              <a:rPr lang="en-US" sz="2400" dirty="0"/>
              <a:t>wisdom in planning for and dealing with difficult issues and the development of appropriate </a:t>
            </a:r>
            <a:r>
              <a:rPr lang="en-US" sz="2400" dirty="0" smtClean="0"/>
              <a:t>policies </a:t>
            </a:r>
            <a:r>
              <a:rPr lang="en-US" sz="2400" dirty="0"/>
              <a:t>and practices</a:t>
            </a:r>
          </a:p>
          <a:p>
            <a:pPr lvl="1">
              <a:buFont typeface="Arial" pitchFamily="34" charset="0"/>
              <a:buChar char="•"/>
            </a:pPr>
            <a:r>
              <a:rPr lang="en-US" sz="2400" dirty="0" smtClean="0"/>
              <a:t>For </a:t>
            </a:r>
            <a:r>
              <a:rPr lang="en-US" sz="2400" dirty="0"/>
              <a:t>the broken people God will lead to our church in the months and years ahead</a:t>
            </a:r>
          </a:p>
          <a:p>
            <a:pPr lvl="1">
              <a:buFont typeface="Arial" pitchFamily="34" charset="0"/>
              <a:buChar char="•"/>
            </a:pPr>
            <a:r>
              <a:rPr lang="en-US" sz="2400" dirty="0" smtClean="0"/>
              <a:t>For </a:t>
            </a:r>
            <a:r>
              <a:rPr lang="en-US" sz="2400" dirty="0"/>
              <a:t>all of us to live out of the mind and heart of Christ</a:t>
            </a:r>
          </a:p>
          <a:p>
            <a:pPr marL="0" indent="0">
              <a:buNone/>
            </a:pPr>
            <a:endParaRPr lang="en-US" dirty="0"/>
          </a:p>
          <a:p>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11265" name="Picture 1" descr="C:\Users\jjames\AppData\Local\Microsoft\Windows\Temporary Internet Files\Content.IE5\LE37Y6YH\MC90005728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5410200"/>
            <a:ext cx="1150557" cy="133868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9629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49763"/>
          </a:xfrm>
        </p:spPr>
        <p:txBody>
          <a:bodyPr>
            <a:normAutofit/>
          </a:bodyPr>
          <a:lstStyle/>
          <a:p>
            <a:pPr marL="0" indent="0">
              <a:buNone/>
            </a:pPr>
            <a:r>
              <a:rPr lang="en-US" sz="2800" b="1" dirty="0"/>
              <a:t>Dialog</a:t>
            </a:r>
            <a:endParaRPr lang="en-US" sz="2800" dirty="0"/>
          </a:p>
          <a:p>
            <a:pPr marL="57150" indent="0">
              <a:buNone/>
            </a:pPr>
            <a:r>
              <a:rPr lang="en-US" sz="2400" dirty="0" smtClean="0"/>
              <a:t>Schedule </a:t>
            </a:r>
            <a:r>
              <a:rPr lang="en-US" sz="2400" dirty="0"/>
              <a:t>a series of “town hall meetings” with the congregation to discuss questions and fears about launching into such </a:t>
            </a:r>
            <a:r>
              <a:rPr lang="en-US" sz="2400" dirty="0" smtClean="0"/>
              <a:t>ministries:</a:t>
            </a:r>
            <a:endParaRPr lang="en-US" sz="2400" dirty="0"/>
          </a:p>
          <a:p>
            <a:pPr lvl="1">
              <a:buFont typeface="Arial" pitchFamily="34" charset="0"/>
              <a:buChar char="•"/>
            </a:pPr>
            <a:r>
              <a:rPr lang="en-US" sz="2400" dirty="0" smtClean="0"/>
              <a:t>How are we ministering to our community beyond our church building?</a:t>
            </a:r>
          </a:p>
          <a:p>
            <a:pPr lvl="1">
              <a:buFont typeface="Arial" pitchFamily="34" charset="0"/>
              <a:buChar char="•"/>
            </a:pPr>
            <a:r>
              <a:rPr lang="en-US" sz="2400" dirty="0" smtClean="0"/>
              <a:t>What </a:t>
            </a:r>
            <a:r>
              <a:rPr lang="en-US" sz="2400" dirty="0"/>
              <a:t>should be our mission/philosophy/purpose?</a:t>
            </a:r>
          </a:p>
          <a:p>
            <a:pPr lvl="1">
              <a:buFont typeface="Arial" pitchFamily="34" charset="0"/>
              <a:buChar char="•"/>
            </a:pPr>
            <a:r>
              <a:rPr lang="en-US" sz="2400" dirty="0" smtClean="0"/>
              <a:t>What </a:t>
            </a:r>
            <a:r>
              <a:rPr lang="en-US" sz="2400" dirty="0"/>
              <a:t>should be our focus?</a:t>
            </a:r>
          </a:p>
          <a:p>
            <a:pPr lvl="1">
              <a:buFont typeface="Arial" pitchFamily="34" charset="0"/>
              <a:buChar char="•"/>
            </a:pPr>
            <a:r>
              <a:rPr lang="en-US" sz="2400" dirty="0"/>
              <a:t>What resources do we need to </a:t>
            </a:r>
            <a:r>
              <a:rPr lang="en-US" sz="2400" dirty="0" smtClean="0"/>
              <a:t>pursue?</a:t>
            </a:r>
            <a:endParaRPr lang="en-US" sz="2400" dirty="0"/>
          </a:p>
          <a:p>
            <a:endParaRPr lang="en-US" sz="2400"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10241" name="Picture 1" descr="C:\Users\jjames\AppData\Local\Microsoft\Windows\Temporary Internet Files\Content.IE5\N80DDKT2\MP90040296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5003800"/>
            <a:ext cx="2133600" cy="1422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1739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normAutofit/>
          </a:bodyPr>
          <a:lstStyle/>
          <a:p>
            <a:pPr marL="0" indent="0">
              <a:buNone/>
            </a:pPr>
            <a:r>
              <a:rPr lang="en-US" sz="2800" b="1" dirty="0"/>
              <a:t>Research available </a:t>
            </a:r>
            <a:r>
              <a:rPr lang="en-US" sz="2800" b="1" dirty="0" smtClean="0"/>
              <a:t>resources</a:t>
            </a:r>
          </a:p>
          <a:p>
            <a:pPr marL="0" indent="0">
              <a:buNone/>
            </a:pPr>
            <a:endParaRPr lang="en-US" sz="2000" dirty="0"/>
          </a:p>
          <a:p>
            <a:pPr lvl="1">
              <a:buFont typeface="Arial" pitchFamily="34" charset="0"/>
              <a:buChar char="•"/>
            </a:pPr>
            <a:r>
              <a:rPr lang="en-US" sz="2400" dirty="0" smtClean="0"/>
              <a:t>Community </a:t>
            </a:r>
            <a:r>
              <a:rPr lang="en-US" sz="2400" dirty="0"/>
              <a:t>assistance programs</a:t>
            </a:r>
          </a:p>
          <a:p>
            <a:pPr lvl="1">
              <a:buFont typeface="Arial" pitchFamily="34" charset="0"/>
              <a:buChar char="•"/>
            </a:pPr>
            <a:r>
              <a:rPr lang="en-US" sz="2400" dirty="0" smtClean="0"/>
              <a:t>Area </a:t>
            </a:r>
            <a:r>
              <a:rPr lang="en-US" sz="2400" dirty="0"/>
              <a:t>counseling services (Christian)</a:t>
            </a:r>
          </a:p>
          <a:p>
            <a:pPr lvl="1">
              <a:buFont typeface="Arial" pitchFamily="34" charset="0"/>
              <a:buChar char="•"/>
            </a:pPr>
            <a:r>
              <a:rPr lang="en-US" sz="2400" dirty="0" smtClean="0"/>
              <a:t>Recovery </a:t>
            </a:r>
            <a:r>
              <a:rPr lang="en-US" sz="2400" dirty="0"/>
              <a:t>programs</a:t>
            </a:r>
          </a:p>
          <a:p>
            <a:pPr lvl="1">
              <a:buFont typeface="Arial" pitchFamily="34" charset="0"/>
              <a:buChar char="•"/>
            </a:pPr>
            <a:r>
              <a:rPr lang="en-US" sz="2400" dirty="0" smtClean="0"/>
              <a:t>Support </a:t>
            </a:r>
            <a:r>
              <a:rPr lang="en-US" sz="2400" dirty="0"/>
              <a:t>groups </a:t>
            </a:r>
          </a:p>
          <a:p>
            <a:pPr lvl="1">
              <a:buFont typeface="Arial" pitchFamily="34" charset="0"/>
              <a:buChar char="•"/>
            </a:pPr>
            <a:r>
              <a:rPr lang="en-US" sz="2400" dirty="0" smtClean="0"/>
              <a:t>Mental </a:t>
            </a:r>
            <a:r>
              <a:rPr lang="en-US" sz="2400" dirty="0"/>
              <a:t>Health programs</a:t>
            </a:r>
          </a:p>
          <a:p>
            <a:pPr lvl="1">
              <a:buFont typeface="Arial" pitchFamily="34" charset="0"/>
              <a:buChar char="•"/>
            </a:pPr>
            <a:r>
              <a:rPr lang="en-US" sz="2400" dirty="0" smtClean="0"/>
              <a:t>Best </a:t>
            </a:r>
            <a:r>
              <a:rPr lang="en-US" sz="2400" dirty="0"/>
              <a:t>practices of larger area churches</a:t>
            </a:r>
          </a:p>
          <a:p>
            <a:pPr marL="0" indent="0">
              <a:buNone/>
            </a:pPr>
            <a:endParaRPr lang="en-US" dirty="0"/>
          </a:p>
          <a:p>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900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49763"/>
          </a:xfrm>
        </p:spPr>
        <p:txBody>
          <a:bodyPr>
            <a:normAutofit/>
          </a:bodyPr>
          <a:lstStyle/>
          <a:p>
            <a:pPr marL="0" indent="0">
              <a:buNone/>
            </a:pPr>
            <a:r>
              <a:rPr lang="en-US" sz="2800" b="1" dirty="0"/>
              <a:t>Develop proactive policy </a:t>
            </a:r>
            <a:r>
              <a:rPr lang="en-US" sz="2800" b="1" dirty="0" smtClean="0"/>
              <a:t>proposals</a:t>
            </a:r>
          </a:p>
          <a:p>
            <a:pPr marL="0" indent="0">
              <a:buNone/>
            </a:pPr>
            <a:endParaRPr lang="en-US" sz="2000" dirty="0"/>
          </a:p>
          <a:p>
            <a:pPr marL="57150" indent="0">
              <a:buNone/>
            </a:pPr>
            <a:r>
              <a:rPr lang="en-US" sz="2400" dirty="0" smtClean="0"/>
              <a:t>Seek </a:t>
            </a:r>
            <a:r>
              <a:rPr lang="en-US" sz="2400" dirty="0"/>
              <a:t>church board engagement and request appointment of a special committee to oversee process and bring recommendations for vote</a:t>
            </a:r>
          </a:p>
          <a:p>
            <a:pPr lvl="1">
              <a:buFont typeface="Arial" pitchFamily="34" charset="0"/>
              <a:buChar char="•"/>
            </a:pPr>
            <a:r>
              <a:rPr lang="en-US" sz="2400" dirty="0" smtClean="0"/>
              <a:t>Review </a:t>
            </a:r>
            <a:r>
              <a:rPr lang="en-US" sz="2400" dirty="0"/>
              <a:t>insurance liability requirements in current church policy for new programs that involve the community</a:t>
            </a:r>
          </a:p>
          <a:p>
            <a:pPr lvl="1">
              <a:buFont typeface="Arial" pitchFamily="34" charset="0"/>
              <a:buChar char="•"/>
            </a:pPr>
            <a:r>
              <a:rPr lang="en-US" sz="2400" dirty="0" smtClean="0"/>
              <a:t>Recommend </a:t>
            </a:r>
            <a:r>
              <a:rPr lang="en-US" sz="2400" dirty="0"/>
              <a:t>annual background checks on all children and youth </a:t>
            </a:r>
            <a:r>
              <a:rPr lang="en-US" sz="2400" dirty="0" smtClean="0"/>
              <a:t>workers</a:t>
            </a:r>
            <a:r>
              <a:rPr lang="en-US" sz="2400" dirty="0"/>
              <a:t> </a:t>
            </a:r>
          </a:p>
          <a:p>
            <a:endParaRPr lang="en-US" sz="2400"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7"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748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49763"/>
          </a:xfrm>
        </p:spPr>
        <p:txBody>
          <a:bodyPr>
            <a:normAutofit/>
          </a:bodyPr>
          <a:lstStyle/>
          <a:p>
            <a:pPr marL="0" indent="0">
              <a:buNone/>
            </a:pPr>
            <a:r>
              <a:rPr lang="en-US" sz="2800" b="1" dirty="0" smtClean="0"/>
              <a:t>Train</a:t>
            </a:r>
          </a:p>
          <a:p>
            <a:pPr marL="0" indent="0">
              <a:buNone/>
            </a:pPr>
            <a:endParaRPr lang="en-US" sz="2400" dirty="0"/>
          </a:p>
          <a:p>
            <a:pPr marL="0" indent="0">
              <a:buNone/>
            </a:pPr>
            <a:r>
              <a:rPr lang="en-US" sz="2400" dirty="0" smtClean="0"/>
              <a:t>Schedule </a:t>
            </a:r>
            <a:r>
              <a:rPr lang="en-US" sz="2400" dirty="0"/>
              <a:t>seminars that will help our church members be better prepared to minister, such as:</a:t>
            </a:r>
          </a:p>
          <a:p>
            <a:pPr lvl="1">
              <a:buFont typeface="Arial" pitchFamily="34" charset="0"/>
              <a:buChar char="•"/>
            </a:pPr>
            <a:r>
              <a:rPr lang="en-US" sz="2400" dirty="0" smtClean="0"/>
              <a:t>Dealing  </a:t>
            </a:r>
            <a:r>
              <a:rPr lang="en-US" sz="2400" dirty="0"/>
              <a:t>with and mentoring “</a:t>
            </a:r>
            <a:r>
              <a:rPr lang="en-US" sz="2400" dirty="0" smtClean="0"/>
              <a:t>at-risk</a:t>
            </a:r>
            <a:r>
              <a:rPr lang="en-US" sz="2400" dirty="0"/>
              <a:t>” families</a:t>
            </a:r>
          </a:p>
          <a:p>
            <a:pPr lvl="1">
              <a:buFont typeface="Arial" pitchFamily="34" charset="0"/>
              <a:buChar char="•"/>
            </a:pPr>
            <a:r>
              <a:rPr lang="en-US" sz="2400" dirty="0" smtClean="0"/>
              <a:t>What </a:t>
            </a:r>
            <a:r>
              <a:rPr lang="en-US" sz="2400" dirty="0"/>
              <a:t>to do when abuse is </a:t>
            </a:r>
            <a:r>
              <a:rPr lang="en-US" sz="2400" dirty="0" smtClean="0"/>
              <a:t>disclosed</a:t>
            </a:r>
            <a:endParaRPr lang="en-US" sz="2400" dirty="0"/>
          </a:p>
          <a:p>
            <a:pPr lvl="1">
              <a:buFont typeface="Arial" pitchFamily="34" charset="0"/>
              <a:buChar char="•"/>
            </a:pPr>
            <a:r>
              <a:rPr lang="en-US" sz="2400" dirty="0" smtClean="0"/>
              <a:t>How </a:t>
            </a:r>
            <a:r>
              <a:rPr lang="en-US" sz="2400" dirty="0"/>
              <a:t>to keep appropriate </a:t>
            </a:r>
            <a:r>
              <a:rPr lang="en-US" sz="2400" dirty="0" smtClean="0"/>
              <a:t>boundaries</a:t>
            </a:r>
            <a:endParaRPr lang="en-US" sz="2400"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7089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sp>
        <p:nvSpPr>
          <p:cNvPr id="3" name="Content Placeholder 2"/>
          <p:cNvSpPr>
            <a:spLocks noGrp="1"/>
          </p:cNvSpPr>
          <p:nvPr>
            <p:ph idx="1"/>
          </p:nvPr>
        </p:nvSpPr>
        <p:spPr>
          <a:xfrm>
            <a:off x="457200" y="1600200"/>
            <a:ext cx="8229600" cy="4953000"/>
          </a:xfrm>
        </p:spPr>
        <p:txBody>
          <a:bodyPr/>
          <a:lstStyle/>
          <a:p>
            <a:pPr marL="0" indent="0">
              <a:buNone/>
            </a:pPr>
            <a:r>
              <a:rPr lang="en-US" b="1" dirty="0" smtClean="0">
                <a:solidFill>
                  <a:srgbClr val="0000EA"/>
                </a:solidFill>
                <a:latin typeface="CG Omega" pitchFamily="34" charset="0"/>
              </a:rPr>
              <a:t>Purpose:</a:t>
            </a:r>
          </a:p>
          <a:p>
            <a:pPr marL="0" indent="0">
              <a:buNone/>
            </a:pPr>
            <a:r>
              <a:rPr lang="en-US" sz="2400" b="1" dirty="0" smtClean="0">
                <a:latin typeface="CG Omega" pitchFamily="34" charset="0"/>
              </a:rPr>
              <a:t>To call Christians to respond with Christ-like compassion to wounded people whose lives have been damaged by others or by their own choices.</a:t>
            </a:r>
          </a:p>
          <a:p>
            <a:pPr marL="0" indent="0">
              <a:buNone/>
            </a:pPr>
            <a:endParaRPr lang="en-US" sz="2400" b="1" dirty="0">
              <a:latin typeface="CG Omega" pitchFamily="34" charset="0"/>
            </a:endParaRPr>
          </a:p>
          <a:p>
            <a:pPr marL="0" indent="0">
              <a:buNone/>
            </a:pPr>
            <a:r>
              <a:rPr lang="en-US" b="1" dirty="0" smtClean="0">
                <a:solidFill>
                  <a:srgbClr val="0000EA"/>
                </a:solidFill>
                <a:latin typeface="CG Omega" pitchFamily="34" charset="0"/>
              </a:rPr>
              <a:t>Objectives:</a:t>
            </a:r>
          </a:p>
          <a:p>
            <a:pPr lvl="1"/>
            <a:r>
              <a:rPr lang="en-US" sz="2400" dirty="0" smtClean="0"/>
              <a:t>To reflect biblically upon our current practices of ministering to people with messy lives;</a:t>
            </a:r>
          </a:p>
          <a:p>
            <a:pPr lvl="1"/>
            <a:r>
              <a:rPr lang="en-US" sz="2400" dirty="0" smtClean="0"/>
              <a:t>To begin the process of developing appropriate strategies of response to the needs of families and individuals who come to us with brokenness and lack who resources. </a:t>
            </a: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0659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lstStyle/>
          <a:p>
            <a:pPr marL="0" indent="0">
              <a:buNone/>
            </a:pPr>
            <a:r>
              <a:rPr lang="en-US" sz="2800" b="1" dirty="0" smtClean="0"/>
              <a:t>Assess</a:t>
            </a:r>
          </a:p>
          <a:p>
            <a:pPr marL="0" indent="0">
              <a:buNone/>
            </a:pPr>
            <a:endParaRPr lang="en-US" sz="2400" b="1" dirty="0" smtClean="0"/>
          </a:p>
          <a:p>
            <a:pPr marL="0" indent="0">
              <a:buNone/>
            </a:pPr>
            <a:r>
              <a:rPr lang="en-US" sz="2400" dirty="0" smtClean="0"/>
              <a:t>Schedule </a:t>
            </a:r>
            <a:r>
              <a:rPr lang="en-US" sz="2400" dirty="0"/>
              <a:t>a time to assess our policies and practices within six months of implementation:</a:t>
            </a:r>
          </a:p>
          <a:p>
            <a:pPr lvl="1">
              <a:buFont typeface="Arial" pitchFamily="34" charset="0"/>
              <a:buChar char="•"/>
            </a:pPr>
            <a:r>
              <a:rPr lang="en-US" sz="2400" dirty="0" smtClean="0"/>
              <a:t>Take </a:t>
            </a:r>
            <a:r>
              <a:rPr lang="en-US" sz="2400" dirty="0"/>
              <a:t>the pulse of the congregation </a:t>
            </a:r>
          </a:p>
          <a:p>
            <a:pPr lvl="1">
              <a:buFont typeface="Arial" pitchFamily="34" charset="0"/>
              <a:buChar char="•"/>
            </a:pPr>
            <a:r>
              <a:rPr lang="en-US" sz="2400" dirty="0" smtClean="0"/>
              <a:t>How </a:t>
            </a:r>
            <a:r>
              <a:rPr lang="en-US" sz="2400" dirty="0"/>
              <a:t>have we </a:t>
            </a:r>
            <a:r>
              <a:rPr lang="en-US" sz="2400" dirty="0" smtClean="0"/>
              <a:t>done?</a:t>
            </a:r>
            <a:endParaRPr lang="en-US" sz="2400" dirty="0"/>
          </a:p>
          <a:p>
            <a:pPr lvl="1">
              <a:buFont typeface="Arial" pitchFamily="34" charset="0"/>
              <a:buChar char="•"/>
            </a:pPr>
            <a:r>
              <a:rPr lang="en-US" sz="2400" dirty="0" smtClean="0"/>
              <a:t>What </a:t>
            </a:r>
            <a:r>
              <a:rPr lang="en-US" sz="2400" dirty="0"/>
              <a:t>can we do </a:t>
            </a:r>
            <a:r>
              <a:rPr lang="en-US" sz="2400" dirty="0" smtClean="0"/>
              <a:t>better?</a:t>
            </a:r>
            <a:r>
              <a:rPr lang="en-US" dirty="0"/>
              <a:t> </a:t>
            </a:r>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9445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How well do you think your church does in the area of ministering to the needs of people with difficult and messy issues?</a:t>
            </a:r>
          </a:p>
          <a:p>
            <a:pPr marL="0" indent="0">
              <a:buNone/>
            </a:pPr>
            <a:endParaRPr lang="en-US" sz="2000" dirty="0" smtClean="0"/>
          </a:p>
          <a:p>
            <a:pPr lvl="2"/>
            <a:r>
              <a:rPr lang="en-US" sz="3200" dirty="0" smtClean="0"/>
              <a:t>Do you think they feel embraced, supported, and understood?</a:t>
            </a:r>
          </a:p>
          <a:p>
            <a:pPr lvl="2"/>
            <a:r>
              <a:rPr lang="en-US" sz="3200" dirty="0" smtClean="0"/>
              <a:t>Do they feel marginalized, judged, and isolated?</a:t>
            </a:r>
            <a:r>
              <a:rPr lang="en-US" sz="3200" dirty="0"/>
              <a:t>	</a:t>
            </a:r>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4754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458200" cy="5029200"/>
          </a:xfrm>
        </p:spPr>
        <p:txBody>
          <a:bodyPr>
            <a:normAutofit/>
          </a:bodyPr>
          <a:lstStyle/>
          <a:p>
            <a:pPr marL="0" indent="0">
              <a:buNone/>
            </a:pPr>
            <a:endParaRPr lang="en-US" sz="3500" dirty="0" smtClean="0"/>
          </a:p>
          <a:p>
            <a:pPr marL="0" indent="0">
              <a:buNone/>
            </a:pPr>
            <a:r>
              <a:rPr lang="en-US" sz="3500" dirty="0" smtClean="0"/>
              <a:t>How can we alleviate the fears that surface when we become aware of the depth of brokenness that some bring into our fellowship?</a:t>
            </a:r>
          </a:p>
          <a:p>
            <a:pPr marL="0" indent="0">
              <a:buNone/>
            </a:pPr>
            <a:endParaRPr lang="en-US" sz="1500" dirty="0"/>
          </a:p>
          <a:p>
            <a:pPr marL="914400" lvl="2" indent="0">
              <a:buNone/>
            </a:pPr>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2052" name="Picture 4" descr="C:\Users\jjames\AppData\Local\Microsoft\Windows\Temporary Internet Files\Content.IE5\TSA9VOP2\MC90043156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267200"/>
            <a:ext cx="2285714" cy="228571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5927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382000" cy="4800600"/>
          </a:xfrm>
        </p:spPr>
        <p:txBody>
          <a:bodyPr>
            <a:normAutofit/>
          </a:bodyPr>
          <a:lstStyle/>
          <a:p>
            <a:pPr marL="0" indent="0">
              <a:buNone/>
            </a:pPr>
            <a:r>
              <a:rPr lang="en-US" sz="2400" dirty="0"/>
              <a:t>Often, we respond out of fear. For example:</a:t>
            </a:r>
          </a:p>
          <a:p>
            <a:pPr marL="0" indent="0">
              <a:buNone/>
            </a:pPr>
            <a:r>
              <a:rPr lang="en-US" sz="2400" dirty="0"/>
              <a:t> </a:t>
            </a:r>
          </a:p>
          <a:p>
            <a:r>
              <a:rPr lang="en-US" sz="2400" dirty="0" smtClean="0"/>
              <a:t>We </a:t>
            </a:r>
            <a:r>
              <a:rPr lang="en-US" sz="2400" dirty="0"/>
              <a:t>don’t want our children exposed to dysfunctional families or come under their influence; we fear for their well-being;</a:t>
            </a:r>
          </a:p>
          <a:p>
            <a:r>
              <a:rPr lang="en-US" sz="2400" dirty="0" smtClean="0"/>
              <a:t>We </a:t>
            </a:r>
            <a:r>
              <a:rPr lang="en-US" sz="2400" dirty="0"/>
              <a:t>are afraid of the time we may have to invest in order to be of real help;</a:t>
            </a:r>
          </a:p>
          <a:p>
            <a:r>
              <a:rPr lang="en-US" sz="2400" dirty="0" smtClean="0"/>
              <a:t>We </a:t>
            </a:r>
            <a:r>
              <a:rPr lang="en-US" sz="2400" dirty="0"/>
              <a:t>feel inadequate because we lack knowledge to deal with particular issues.</a:t>
            </a:r>
          </a:p>
          <a:p>
            <a:pPr marL="0" indent="0">
              <a:buNone/>
            </a:pPr>
            <a:r>
              <a:rPr lang="en-US" sz="2400" dirty="0"/>
              <a:t> </a:t>
            </a:r>
          </a:p>
          <a:p>
            <a:pPr marL="0" indent="0">
              <a:buNone/>
            </a:pPr>
            <a:r>
              <a:rPr lang="en-US" sz="2400" dirty="0"/>
              <a:t> </a:t>
            </a:r>
          </a:p>
          <a:p>
            <a:pPr marL="0" indent="0">
              <a:buNone/>
            </a:pPr>
            <a:endParaRPr lang="en-US" sz="2400"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200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3817"/>
            <a:ext cx="8229600" cy="5181600"/>
          </a:xfrm>
        </p:spPr>
        <p:txBody>
          <a:bodyPr>
            <a:normAutofit fontScale="25000" lnSpcReduction="20000"/>
          </a:bodyPr>
          <a:lstStyle/>
          <a:p>
            <a:pPr marL="0" indent="0">
              <a:buNone/>
            </a:pPr>
            <a:r>
              <a:rPr lang="en-US" sz="9600" dirty="0" smtClean="0"/>
              <a:t>Church people </a:t>
            </a:r>
            <a:r>
              <a:rPr lang="en-US" sz="9600" dirty="0"/>
              <a:t>can react </a:t>
            </a:r>
            <a:r>
              <a:rPr lang="en-US" sz="9600" dirty="0" smtClean="0"/>
              <a:t>with a recurring pattern of “fear-full” responses that </a:t>
            </a:r>
            <a:r>
              <a:rPr lang="en-US" sz="9600" dirty="0"/>
              <a:t>we accept as normative, such as: </a:t>
            </a:r>
          </a:p>
          <a:p>
            <a:pPr marL="0" indent="0">
              <a:buNone/>
            </a:pPr>
            <a:endParaRPr lang="en-US" sz="9600" dirty="0"/>
          </a:p>
          <a:p>
            <a:pPr marL="0" indent="0">
              <a:buNone/>
            </a:pPr>
            <a:r>
              <a:rPr lang="en-US" sz="9600" b="1" dirty="0"/>
              <a:t>“Fear-Full” Responses</a:t>
            </a:r>
            <a:endParaRPr lang="en-US" sz="9600" dirty="0"/>
          </a:p>
          <a:p>
            <a:pPr lvl="1"/>
            <a:r>
              <a:rPr lang="en-US" sz="9600" dirty="0" smtClean="0"/>
              <a:t>Ignoring </a:t>
            </a:r>
            <a:r>
              <a:rPr lang="en-US" sz="9600" dirty="0"/>
              <a:t>the needs of our community (the church is for </a:t>
            </a:r>
            <a:r>
              <a:rPr lang="en-US" sz="9600" dirty="0" smtClean="0"/>
              <a:t>us                          and </a:t>
            </a:r>
            <a:r>
              <a:rPr lang="en-US" sz="9600" dirty="0"/>
              <a:t>for our own</a:t>
            </a:r>
            <a:r>
              <a:rPr lang="en-US" sz="9600" dirty="0" smtClean="0"/>
              <a:t>);</a:t>
            </a:r>
            <a:endParaRPr lang="en-US" sz="9600" dirty="0"/>
          </a:p>
          <a:p>
            <a:pPr lvl="1"/>
            <a:r>
              <a:rPr lang="en-US" sz="9600" dirty="0" smtClean="0"/>
              <a:t>Sheltering </a:t>
            </a:r>
            <a:r>
              <a:rPr lang="en-US" sz="9600" dirty="0"/>
              <a:t>ourselves and our own from the brokenness around </a:t>
            </a:r>
            <a:r>
              <a:rPr lang="en-US" sz="9600" dirty="0" smtClean="0"/>
              <a:t>us </a:t>
            </a:r>
            <a:r>
              <a:rPr lang="en-US" sz="9600" dirty="0" smtClean="0"/>
              <a:t>– </a:t>
            </a:r>
            <a:r>
              <a:rPr lang="en-US" sz="9600" dirty="0" smtClean="0"/>
              <a:t>we </a:t>
            </a:r>
            <a:r>
              <a:rPr lang="en-US" sz="9600" dirty="0"/>
              <a:t>resist expanding our circle of </a:t>
            </a:r>
            <a:r>
              <a:rPr lang="en-US" sz="9600" dirty="0" smtClean="0"/>
              <a:t>relationships</a:t>
            </a:r>
            <a:r>
              <a:rPr lang="en-US" sz="9600" dirty="0"/>
              <a:t>;</a:t>
            </a:r>
            <a:r>
              <a:rPr lang="en-US" sz="9600" dirty="0" smtClean="0"/>
              <a:t> </a:t>
            </a:r>
            <a:endParaRPr lang="en-US" sz="9600" dirty="0"/>
          </a:p>
          <a:p>
            <a:pPr lvl="1"/>
            <a:r>
              <a:rPr lang="en-US" sz="9600" dirty="0" smtClean="0"/>
              <a:t>Extending </a:t>
            </a:r>
            <a:r>
              <a:rPr lang="en-US" sz="9600" dirty="0"/>
              <a:t>a cold shoulder instead of a helping hand to those who </a:t>
            </a:r>
            <a:r>
              <a:rPr lang="en-US" sz="9600" dirty="0" smtClean="0"/>
              <a:t>visit our </a:t>
            </a:r>
            <a:r>
              <a:rPr lang="en-US" sz="9600" dirty="0"/>
              <a:t>services (withholding </a:t>
            </a:r>
            <a:r>
              <a:rPr lang="en-US" sz="9600" dirty="0" smtClean="0"/>
              <a:t>hospitality);</a:t>
            </a:r>
            <a:endParaRPr lang="en-US" sz="9600" dirty="0"/>
          </a:p>
          <a:p>
            <a:pPr lvl="1"/>
            <a:r>
              <a:rPr lang="en-US" sz="9600" dirty="0" smtClean="0"/>
              <a:t>Being </a:t>
            </a:r>
            <a:r>
              <a:rPr lang="en-US" sz="9600" dirty="0"/>
              <a:t>judgmental in spirit (not taking the time to learn </a:t>
            </a:r>
            <a:r>
              <a:rPr lang="en-US" sz="9600" dirty="0" smtClean="0"/>
              <a:t>another’s story).</a:t>
            </a:r>
            <a:endParaRPr lang="en-US" sz="9600" dirty="0"/>
          </a:p>
          <a:p>
            <a:pPr marL="0" indent="0">
              <a:buNone/>
            </a:pPr>
            <a:r>
              <a:rPr lang="en-US" sz="9600" dirty="0"/>
              <a:t> </a:t>
            </a:r>
          </a:p>
          <a:p>
            <a:pPr marL="0" indent="0">
              <a:buNone/>
            </a:pPr>
            <a:r>
              <a:rPr lang="en-US" sz="9600" dirty="0"/>
              <a:t>Can you think of other negative (“fear-full”) responses?</a:t>
            </a:r>
          </a:p>
          <a:p>
            <a:pPr marL="0" indent="0">
              <a:buNone/>
            </a:pPr>
            <a:r>
              <a:rPr lang="en-US" dirty="0"/>
              <a:t> </a:t>
            </a:r>
          </a:p>
          <a:p>
            <a:pPr marL="0" indent="0">
              <a:buNone/>
            </a:pPr>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6" name="Picture 2" descr="iStock_000015123489Mediu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687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76400"/>
            <a:ext cx="8763000" cy="5029200"/>
          </a:xfrm>
        </p:spPr>
        <p:txBody>
          <a:bodyPr>
            <a:normAutofit/>
          </a:bodyPr>
          <a:lstStyle/>
          <a:p>
            <a:pPr marL="0" indent="0">
              <a:buNone/>
            </a:pPr>
            <a:r>
              <a:rPr lang="en-US" sz="2400" dirty="0" smtClean="0"/>
              <a:t>Case Study #1 – “Millie and Sam”</a:t>
            </a:r>
          </a:p>
          <a:p>
            <a:pPr marL="914400" lvl="1" indent="-514350">
              <a:buFont typeface="+mj-lt"/>
              <a:buAutoNum type="arabicPeriod"/>
            </a:pPr>
            <a:r>
              <a:rPr lang="en-US" sz="2400" dirty="0" smtClean="0"/>
              <a:t>What do you think of the response of church members to the “outsiders,” Millie and Sam?</a:t>
            </a:r>
          </a:p>
          <a:p>
            <a:pPr marL="914400" lvl="1" indent="-514350">
              <a:buFont typeface="+mj-lt"/>
              <a:buAutoNum type="arabicPeriod"/>
            </a:pPr>
            <a:r>
              <a:rPr lang="en-US" sz="2400" dirty="0" smtClean="0"/>
              <a:t>Were the women in the Bible Study justified in their behavior?</a:t>
            </a:r>
          </a:p>
          <a:p>
            <a:pPr marL="914400" lvl="1" indent="-514350">
              <a:buFont typeface="+mj-lt"/>
              <a:buAutoNum type="arabicPeriod"/>
            </a:pPr>
            <a:r>
              <a:rPr lang="en-US" sz="2400" dirty="0" smtClean="0"/>
              <a:t>Which, if any, of the “fear-full” responses did you see at work in this case study?</a:t>
            </a:r>
          </a:p>
          <a:p>
            <a:pPr marL="914400" lvl="1" indent="-514350">
              <a:buFont typeface="+mj-lt"/>
              <a:buAutoNum type="arabicPeriod"/>
            </a:pPr>
            <a:r>
              <a:rPr lang="en-US" sz="2400" dirty="0" smtClean="0"/>
              <a:t>How should the church respond when someone’s “brokenness” is perceived as dangerous to others?</a:t>
            </a:r>
            <a:endParaRPr lang="en-US" sz="2400"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3074" name="Picture 2" descr="C:\Users\jjames\AppData\Local\Microsoft\Windows\Temporary Internet Files\Content.IE5\8F9TBZFL\MC90031035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1400" y="4876800"/>
            <a:ext cx="1701698" cy="181782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5641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297363"/>
          </a:xfrm>
        </p:spPr>
        <p:txBody>
          <a:bodyPr/>
          <a:lstStyle/>
          <a:p>
            <a:pPr marL="0" indent="0">
              <a:buNone/>
            </a:pPr>
            <a:r>
              <a:rPr lang="en-US" sz="2800" dirty="0" smtClean="0"/>
              <a:t>What is the response of Jesus to broken people</a:t>
            </a:r>
            <a:r>
              <a:rPr lang="en-US" sz="2800" dirty="0" smtClean="0"/>
              <a:t>?</a:t>
            </a:r>
            <a:endParaRPr lang="en-US" sz="2800" dirty="0" smtClean="0"/>
          </a:p>
          <a:p>
            <a:pPr lvl="1">
              <a:buFont typeface="Arial" pitchFamily="34" charset="0"/>
              <a:buChar char="•"/>
            </a:pPr>
            <a:r>
              <a:rPr lang="en-US" sz="2400" dirty="0" smtClean="0"/>
              <a:t>The healing of a demon-possessed man </a:t>
            </a:r>
            <a:r>
              <a:rPr lang="en-US" sz="2400" dirty="0"/>
              <a:t>– </a:t>
            </a:r>
            <a:r>
              <a:rPr lang="en-US" sz="2400" dirty="0" smtClean="0"/>
              <a:t>Luke 8:26-39</a:t>
            </a:r>
          </a:p>
          <a:p>
            <a:pPr lvl="1">
              <a:buFont typeface="Arial" pitchFamily="34" charset="0"/>
              <a:buChar char="•"/>
            </a:pPr>
            <a:r>
              <a:rPr lang="en-US" sz="2400" dirty="0" smtClean="0"/>
              <a:t>A man with leprosy – Mark 1:40-42</a:t>
            </a:r>
          </a:p>
          <a:p>
            <a:pPr lvl="1">
              <a:buFont typeface="Arial" pitchFamily="34" charset="0"/>
              <a:buChar char="•"/>
            </a:pPr>
            <a:r>
              <a:rPr lang="en-US" sz="2400" dirty="0" smtClean="0"/>
              <a:t>Jesus eats with sinners and outcasts – Matthew 9:9-13</a:t>
            </a:r>
          </a:p>
          <a:p>
            <a:pPr lvl="1">
              <a:buFont typeface="Arial" pitchFamily="34" charset="0"/>
              <a:buChar char="•"/>
            </a:pPr>
            <a:r>
              <a:rPr lang="en-US" sz="2400" dirty="0" smtClean="0"/>
              <a:t>Who might be considered the modern-day counterparts to those Jesus encountered above?</a:t>
            </a:r>
            <a:endParaRPr lang="en-US" sz="2400"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4098" name="Picture 2" descr="C:\Users\jjames\AppData\Local\Microsoft\Windows\Temporary Internet Files\Content.IE5\8F9TBZFL\MC90015607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4534546"/>
            <a:ext cx="1286593" cy="2286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915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297363"/>
          </a:xfrm>
        </p:spPr>
        <p:txBody>
          <a:bodyPr>
            <a:normAutofit/>
          </a:bodyPr>
          <a:lstStyle/>
          <a:p>
            <a:pPr marL="0" indent="0">
              <a:buNone/>
            </a:pPr>
            <a:r>
              <a:rPr lang="en-US" dirty="0"/>
              <a:t> </a:t>
            </a:r>
            <a:r>
              <a:rPr lang="en-US" sz="2800" dirty="0"/>
              <a:t>The healing of a demon-possessed man – Luke </a:t>
            </a:r>
            <a:r>
              <a:rPr lang="en-US" sz="2800" dirty="0" smtClean="0"/>
              <a:t>8:26-39</a:t>
            </a:r>
            <a:endParaRPr lang="en-US" sz="1200" dirty="0"/>
          </a:p>
          <a:p>
            <a:pPr lvl="1">
              <a:buFont typeface="Arial" pitchFamily="34" charset="0"/>
              <a:buChar char="•"/>
            </a:pPr>
            <a:r>
              <a:rPr lang="en-US" sz="2400" dirty="0" smtClean="0"/>
              <a:t>This </a:t>
            </a:r>
            <a:r>
              <a:rPr lang="en-US" sz="2400" dirty="0"/>
              <a:t>man was cast out of his village, isolated, and even bound by chains because fellow villagers feared him.</a:t>
            </a:r>
          </a:p>
          <a:p>
            <a:pPr lvl="1">
              <a:buFont typeface="Arial" pitchFamily="34" charset="0"/>
              <a:buChar char="•"/>
            </a:pPr>
            <a:r>
              <a:rPr lang="en-US" sz="2400" dirty="0" smtClean="0"/>
              <a:t>Jesus </a:t>
            </a:r>
            <a:r>
              <a:rPr lang="en-US" sz="2400" dirty="0"/>
              <a:t>approached him, asked him his name, cast out the demons and restored him to his right mind</a:t>
            </a:r>
            <a:r>
              <a:rPr lang="en-US" dirty="0" smtClean="0"/>
              <a:t>.</a:t>
            </a:r>
            <a:endParaRPr lang="en-US" dirty="0"/>
          </a:p>
        </p:txBody>
      </p:sp>
      <p:sp>
        <p:nvSpPr>
          <p:cNvPr id="4" name="Title 1"/>
          <p:cNvSpPr>
            <a:spLocks noGrp="1"/>
          </p:cNvSpPr>
          <p:nvPr>
            <p:ph type="title"/>
          </p:nvPr>
        </p:nvSpPr>
        <p:spPr>
          <a:xfrm>
            <a:off x="457200" y="274638"/>
            <a:ext cx="8229600" cy="1143000"/>
          </a:xfrm>
        </p:spPr>
        <p:txBody>
          <a:bodyPr>
            <a:normAutofit fontScale="90000"/>
          </a:bodyPr>
          <a:lstStyle/>
          <a:p>
            <a:pPr algn="r"/>
            <a:r>
              <a:rPr lang="en-US" b="1" dirty="0" smtClean="0">
                <a:solidFill>
                  <a:srgbClr val="0000EA"/>
                </a:solidFill>
              </a:rPr>
              <a:t>When People Bring Their </a:t>
            </a:r>
            <a:br>
              <a:rPr lang="en-US" b="1" dirty="0" smtClean="0">
                <a:solidFill>
                  <a:srgbClr val="0000EA"/>
                </a:solidFill>
              </a:rPr>
            </a:br>
            <a:r>
              <a:rPr lang="en-US" b="1" dirty="0" smtClean="0">
                <a:solidFill>
                  <a:srgbClr val="0000EA"/>
                </a:solidFill>
              </a:rPr>
              <a:t>Messy Lives to Church </a:t>
            </a:r>
            <a:endParaRPr lang="en-US" b="1" dirty="0">
              <a:solidFill>
                <a:srgbClr val="0000EA"/>
              </a:solidFill>
            </a:endParaRPr>
          </a:p>
        </p:txBody>
      </p:sp>
      <p:pic>
        <p:nvPicPr>
          <p:cNvPr id="5125" name="Picture 5" descr="C:\Users\jjames\Desktop\untitled.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4648200"/>
            <a:ext cx="2352675" cy="19431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Stock_000015123489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82873"/>
            <a:ext cx="2051832" cy="1366957"/>
          </a:xfrm>
          <a:prstGeom prst="rect">
            <a:avLst/>
          </a:prstGeom>
          <a:ln w="9525" algn="in">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2330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793</TotalTime>
  <Words>955</Words>
  <Application>Microsoft Office PowerPoint</Application>
  <PresentationFormat>On-screen Show (4:3)</PresentationFormat>
  <Paragraphs>132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When People Bring Their Messy Lives to Church</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lpstr>When People Bring Their  Messy Lives to Church </vt:lpstr>
    </vt:vector>
  </TitlesOfParts>
  <Company>Church of the Nazarene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People Bring Their Messy Lives to Church</dc:title>
  <dc:creator>Jackie James</dc:creator>
  <cp:lastModifiedBy>Whitney Lett</cp:lastModifiedBy>
  <cp:revision>24</cp:revision>
  <cp:lastPrinted>2012-08-20T16:04:49Z</cp:lastPrinted>
  <dcterms:created xsi:type="dcterms:W3CDTF">2012-08-07T17:13:59Z</dcterms:created>
  <dcterms:modified xsi:type="dcterms:W3CDTF">2012-09-25T13:30:58Z</dcterms:modified>
</cp:coreProperties>
</file>