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80" r:id="rId4"/>
    <p:sldId id="281" r:id="rId5"/>
    <p:sldId id="287" r:id="rId6"/>
    <p:sldId id="286" r:id="rId7"/>
    <p:sldId id="284" r:id="rId8"/>
    <p:sldId id="283" r:id="rId9"/>
    <p:sldId id="294" r:id="rId10"/>
    <p:sldId id="293" r:id="rId11"/>
    <p:sldId id="292" r:id="rId12"/>
    <p:sldId id="291" r:id="rId13"/>
    <p:sldId id="290" r:id="rId14"/>
    <p:sldId id="288" r:id="rId15"/>
    <p:sldId id="282" r:id="rId16"/>
    <p:sldId id="304" r:id="rId17"/>
    <p:sldId id="303" r:id="rId18"/>
    <p:sldId id="302" r:id="rId19"/>
    <p:sldId id="301" r:id="rId20"/>
    <p:sldId id="300" r:id="rId21"/>
    <p:sldId id="299" r:id="rId22"/>
    <p:sldId id="298" r:id="rId23"/>
    <p:sldId id="297" r:id="rId24"/>
    <p:sldId id="313" r:id="rId25"/>
    <p:sldId id="312" r:id="rId26"/>
    <p:sldId id="311" r:id="rId27"/>
    <p:sldId id="310" r:id="rId28"/>
    <p:sldId id="295" r:id="rId29"/>
    <p:sldId id="30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800"/>
    <a:srgbClr val="005000"/>
    <a:srgbClr val="005900"/>
    <a:srgbClr val="006E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4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784FC1CB-A36C-49B1-BE1D-30D8219777F9}" type="datetimeFigureOut">
              <a:rPr lang="en-US" smtClean="0"/>
              <a:t>5/16/2013</a:t>
            </a:fld>
            <a:endParaRPr lang="en-US"/>
          </a:p>
        </p:txBody>
      </p:sp>
      <p:sp>
        <p:nvSpPr>
          <p:cNvPr id="8" name="Slide Number Placeholder 7"/>
          <p:cNvSpPr>
            <a:spLocks noGrp="1"/>
          </p:cNvSpPr>
          <p:nvPr>
            <p:ph type="sldNum" sz="quarter" idx="11"/>
          </p:nvPr>
        </p:nvSpPr>
        <p:spPr/>
        <p:txBody>
          <a:bodyPr/>
          <a:lstStyle/>
          <a:p>
            <a:fld id="{A1E33CE7-11E2-499D-B83E-F01C4705F832}"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4FC1CB-A36C-49B1-BE1D-30D8219777F9}" type="datetimeFigureOut">
              <a:rPr lang="en-US" smtClean="0"/>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33CE7-11E2-499D-B83E-F01C4705F8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4FC1CB-A36C-49B1-BE1D-30D8219777F9}" type="datetimeFigureOut">
              <a:rPr lang="en-US" smtClean="0"/>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33CE7-11E2-499D-B83E-F01C4705F8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784FC1CB-A36C-49B1-BE1D-30D8219777F9}" type="datetimeFigureOut">
              <a:rPr lang="en-US" smtClean="0"/>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33CE7-11E2-499D-B83E-F01C4705F83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4FC1CB-A36C-49B1-BE1D-30D8219777F9}" type="datetimeFigureOut">
              <a:rPr lang="en-US" smtClean="0"/>
              <a:t>5/16/2013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E33CE7-11E2-499D-B83E-F01C4705F832}"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784FC1CB-A36C-49B1-BE1D-30D8219777F9}" type="datetimeFigureOut">
              <a:rPr lang="en-US" smtClean="0"/>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33CE7-11E2-499D-B83E-F01C4705F832}"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84FC1CB-A36C-49B1-BE1D-30D8219777F9}" type="datetimeFigureOut">
              <a:rPr lang="en-US" smtClean="0"/>
              <a:t>5/16/2013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E33CE7-11E2-499D-B83E-F01C4705F832}"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84FC1CB-A36C-49B1-BE1D-30D8219777F9}" type="datetimeFigureOut">
              <a:rPr lang="en-US" smtClean="0"/>
              <a:t>5/16/2013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E33CE7-11E2-499D-B83E-F01C4705F83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4FC1CB-A36C-49B1-BE1D-30D8219777F9}" type="datetimeFigureOut">
              <a:rPr lang="en-US" smtClean="0"/>
              <a:t>5/16/2013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E33CE7-11E2-499D-B83E-F01C4705F8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4FC1CB-A36C-49B1-BE1D-30D8219777F9}" type="datetimeFigureOut">
              <a:rPr lang="en-US" smtClean="0"/>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33CE7-11E2-499D-B83E-F01C4705F83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4FC1CB-A36C-49B1-BE1D-30D8219777F9}" type="datetimeFigureOut">
              <a:rPr lang="en-US" smtClean="0"/>
              <a:t>5/16/2013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E33CE7-11E2-499D-B83E-F01C4705F83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84FC1CB-A36C-49B1-BE1D-30D8219777F9}" type="datetimeFigureOut">
              <a:rPr lang="en-US" smtClean="0"/>
              <a:t>5/16/2013</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A1E33CE7-11E2-499D-B83E-F01C4705F832}"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457200"/>
            <a:ext cx="8534400" cy="2305051"/>
          </a:xfrm>
        </p:spPr>
        <p:txBody>
          <a:bodyPr/>
          <a:lstStyle/>
          <a:p>
            <a:r>
              <a:rPr lang="en-US" sz="6000" b="1" dirty="0">
                <a:solidFill>
                  <a:schemeClr val="accent2">
                    <a:lumMod val="75000"/>
                  </a:schemeClr>
                </a:solidFill>
                <a:latin typeface="Chaparral Pro Light" pitchFamily="18" charset="0"/>
              </a:rPr>
              <a:t>Welcoming Newcomers </a:t>
            </a:r>
            <a:r>
              <a:rPr lang="en-US" sz="6000" dirty="0">
                <a:solidFill>
                  <a:schemeClr val="accent2">
                    <a:lumMod val="75000"/>
                  </a:schemeClr>
                </a:solidFill>
                <a:latin typeface="Chaparral Pro Light" pitchFamily="18" charset="0"/>
              </a:rPr>
              <a:t/>
            </a:r>
            <a:br>
              <a:rPr lang="en-US" sz="6000" dirty="0">
                <a:solidFill>
                  <a:schemeClr val="accent2">
                    <a:lumMod val="75000"/>
                  </a:schemeClr>
                </a:solidFill>
                <a:latin typeface="Chaparral Pro Light" pitchFamily="18" charset="0"/>
              </a:rPr>
            </a:br>
            <a:r>
              <a:rPr lang="en-US" sz="6000" b="1" dirty="0">
                <a:solidFill>
                  <a:schemeClr val="accent2">
                    <a:lumMod val="75000"/>
                  </a:schemeClr>
                </a:solidFill>
                <a:latin typeface="Chaparral Pro Light" pitchFamily="18" charset="0"/>
              </a:rPr>
              <a:t>Into </a:t>
            </a:r>
            <a:r>
              <a:rPr lang="en-US" sz="6000" b="1" dirty="0" smtClean="0">
                <a:solidFill>
                  <a:schemeClr val="accent2">
                    <a:lumMod val="75000"/>
                  </a:schemeClr>
                </a:solidFill>
                <a:latin typeface="Chaparral Pro Light" pitchFamily="18" charset="0"/>
              </a:rPr>
              <a:t>Fellowship</a:t>
            </a:r>
            <a:endParaRPr lang="en-US" sz="6000" dirty="0">
              <a:solidFill>
                <a:schemeClr val="accent2">
                  <a:lumMod val="75000"/>
                </a:schemeClr>
              </a:solidFill>
              <a:latin typeface="Chaparral Pro Light" pitchFamily="18" charset="0"/>
            </a:endParaRPr>
          </a:p>
        </p:txBody>
      </p:sp>
      <p:sp>
        <p:nvSpPr>
          <p:cNvPr id="4" name="Subtitle 2"/>
          <p:cNvSpPr>
            <a:spLocks noGrp="1"/>
          </p:cNvSpPr>
          <p:nvPr>
            <p:ph type="subTitle" idx="1"/>
          </p:nvPr>
        </p:nvSpPr>
        <p:spPr>
          <a:xfrm>
            <a:off x="609600" y="5226476"/>
            <a:ext cx="7924800" cy="1752600"/>
          </a:xfrm>
        </p:spPr>
        <p:txBody>
          <a:bodyPr>
            <a:normAutofit/>
          </a:bodyPr>
          <a:lstStyle/>
          <a:p>
            <a:r>
              <a:rPr lang="en-US" sz="2800" b="1" dirty="0" smtClean="0">
                <a:solidFill>
                  <a:schemeClr val="tx1"/>
                </a:solidFill>
                <a:latin typeface="Chaparral Pro Light" pitchFamily="18" charset="0"/>
              </a:rPr>
              <a:t>Church Renewal Resource</a:t>
            </a:r>
          </a:p>
          <a:p>
            <a:r>
              <a:rPr lang="en-US" sz="2800" b="1" dirty="0" smtClean="0">
                <a:solidFill>
                  <a:schemeClr val="tx1"/>
                </a:solidFill>
                <a:latin typeface="Chaparral Pro Light" pitchFamily="18" charset="0"/>
              </a:rPr>
              <a:t>Evangelism Ministries USA/Canada Region</a:t>
            </a:r>
          </a:p>
          <a:p>
            <a:r>
              <a:rPr lang="en-US" sz="2800" b="1" dirty="0" smtClean="0">
                <a:solidFill>
                  <a:schemeClr val="tx1"/>
                </a:solidFill>
                <a:latin typeface="Chaparral Pro Light" pitchFamily="18" charset="0"/>
              </a:rPr>
              <a:t>Church of the Nazarene</a:t>
            </a:r>
          </a:p>
        </p:txBody>
      </p:sp>
      <p:pic>
        <p:nvPicPr>
          <p:cNvPr id="3" name="Picture 2" descr="C:\Users\jjames\Desktop\iStock_000012849732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1792872"/>
            <a:ext cx="5181600" cy="3449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80026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Font typeface="+mj-lt"/>
              <a:buAutoNum type="romanLcPeriod"/>
            </a:pPr>
            <a:r>
              <a:rPr lang="en-US" dirty="0" smtClean="0">
                <a:solidFill>
                  <a:schemeClr val="tx1"/>
                </a:solidFill>
              </a:rPr>
              <a:t>The </a:t>
            </a:r>
            <a:r>
              <a:rPr lang="en-US" dirty="0">
                <a:solidFill>
                  <a:schemeClr val="tx1"/>
                </a:solidFill>
              </a:rPr>
              <a:t>people, by whom the Pharisees were repulsed, were the same people to whom Jesus was </a:t>
            </a:r>
            <a:r>
              <a:rPr lang="en-US" b="1" u="sng" cap="all" dirty="0">
                <a:solidFill>
                  <a:schemeClr val="tx1"/>
                </a:solidFill>
              </a:rPr>
              <a:t>attracted</a:t>
            </a:r>
            <a:r>
              <a:rPr lang="en-US" dirty="0" smtClean="0">
                <a:solidFill>
                  <a:schemeClr val="tx1"/>
                </a:solidFill>
              </a:rPr>
              <a:t>.</a:t>
            </a:r>
          </a:p>
          <a:p>
            <a:pPr marL="514350" indent="-514350">
              <a:buFont typeface="+mj-lt"/>
              <a:buAutoNum type="romanLcPeriod"/>
            </a:pPr>
            <a:endParaRPr lang="en-US" dirty="0">
              <a:solidFill>
                <a:schemeClr val="tx1"/>
              </a:solidFill>
            </a:endParaRPr>
          </a:p>
          <a:p>
            <a:pPr marL="514350" indent="-514350">
              <a:buFont typeface="+mj-lt"/>
              <a:buAutoNum type="romanLcPeriod"/>
            </a:pPr>
            <a:r>
              <a:rPr lang="en-US" dirty="0" smtClean="0">
                <a:solidFill>
                  <a:schemeClr val="tx1"/>
                </a:solidFill>
              </a:rPr>
              <a:t>While </a:t>
            </a:r>
            <a:r>
              <a:rPr lang="en-US" dirty="0">
                <a:solidFill>
                  <a:schemeClr val="tx1"/>
                </a:solidFill>
              </a:rPr>
              <a:t>the Pharisees thought the tax collector would make Jesus dirty, Jesus made the tax collector </a:t>
            </a:r>
            <a:r>
              <a:rPr lang="en-US" b="1" u="sng" cap="all" dirty="0">
                <a:solidFill>
                  <a:schemeClr val="tx1"/>
                </a:solidFill>
              </a:rPr>
              <a:t>clean</a:t>
            </a:r>
            <a:r>
              <a:rPr lang="en-US" dirty="0">
                <a:solidFill>
                  <a:schemeClr val="tx1"/>
                </a:solidFill>
              </a:rPr>
              <a:t>.</a:t>
            </a:r>
          </a:p>
          <a:p>
            <a:pPr marL="514350" indent="-514350">
              <a:buFont typeface="+mj-lt"/>
              <a:buAutoNum type="romanLcPeriod"/>
            </a:pPr>
            <a:endParaRPr lang="en-US" dirty="0" smtClean="0">
              <a:solidFill>
                <a:schemeClr val="tx1"/>
              </a:solidFill>
            </a:endParaRPr>
          </a:p>
          <a:p>
            <a:pPr marL="514350" indent="-514350">
              <a:buFont typeface="+mj-lt"/>
              <a:buAutoNum type="romanLcPeriod"/>
            </a:pPr>
            <a:r>
              <a:rPr lang="en-US" dirty="0" smtClean="0">
                <a:solidFill>
                  <a:schemeClr val="tx1"/>
                </a:solidFill>
              </a:rPr>
              <a:t>Jesus </a:t>
            </a:r>
            <a:r>
              <a:rPr lang="en-US" dirty="0">
                <a:solidFill>
                  <a:schemeClr val="tx1"/>
                </a:solidFill>
              </a:rPr>
              <a:t>spent time </a:t>
            </a:r>
            <a:r>
              <a:rPr lang="en-US" b="1" u="sng" cap="all" dirty="0">
                <a:solidFill>
                  <a:schemeClr val="tx1"/>
                </a:solidFill>
              </a:rPr>
              <a:t>relationally</a:t>
            </a:r>
            <a:r>
              <a:rPr lang="en-US" dirty="0">
                <a:solidFill>
                  <a:schemeClr val="tx1"/>
                </a:solidFill>
              </a:rPr>
              <a:t> with these “sinners” before they became disciples</a:t>
            </a:r>
            <a:r>
              <a:rPr lang="en-US" dirty="0" smtClean="0">
                <a:solidFill>
                  <a:schemeClr val="tx1"/>
                </a:solidFill>
              </a:rPr>
              <a:t>.</a:t>
            </a:r>
            <a:endParaRPr lang="en-US"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1888586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Font typeface="+mj-lt"/>
              <a:buAutoNum type="arabicPeriod" startAt="4"/>
            </a:pPr>
            <a:r>
              <a:rPr lang="en-US" sz="2000" dirty="0" smtClean="0">
                <a:solidFill>
                  <a:schemeClr val="tx1"/>
                </a:solidFill>
              </a:rPr>
              <a:t>When </a:t>
            </a:r>
            <a:r>
              <a:rPr lang="en-US" sz="2000" dirty="0">
                <a:solidFill>
                  <a:schemeClr val="tx1"/>
                </a:solidFill>
              </a:rPr>
              <a:t>a person accepts Jesus, he enters community theologically and hopefully </a:t>
            </a:r>
            <a:r>
              <a:rPr lang="en-US" sz="2000" b="1" u="sng" cap="all" dirty="0">
                <a:solidFill>
                  <a:schemeClr val="tx1"/>
                </a:solidFill>
              </a:rPr>
              <a:t>socially</a:t>
            </a:r>
            <a:r>
              <a:rPr lang="en-US" sz="2000" dirty="0" smtClean="0">
                <a:solidFill>
                  <a:schemeClr val="tx1"/>
                </a:solidFill>
              </a:rPr>
              <a:t>.</a:t>
            </a:r>
          </a:p>
          <a:p>
            <a:pPr marL="457200" indent="-457200">
              <a:buFont typeface="+mj-lt"/>
              <a:buAutoNum type="arabicPeriod" startAt="4"/>
            </a:pPr>
            <a:endParaRPr lang="en-US" sz="2000" dirty="0">
              <a:solidFill>
                <a:schemeClr val="tx1"/>
              </a:solidFill>
            </a:endParaRPr>
          </a:p>
          <a:p>
            <a:pPr marL="457200" indent="-457200">
              <a:buFont typeface="+mj-lt"/>
              <a:buAutoNum type="arabicPeriod" startAt="4"/>
            </a:pPr>
            <a:r>
              <a:rPr lang="en-US" sz="2000" dirty="0" smtClean="0">
                <a:solidFill>
                  <a:schemeClr val="tx1"/>
                </a:solidFill>
              </a:rPr>
              <a:t>Three </a:t>
            </a:r>
            <a:r>
              <a:rPr lang="en-US" sz="2000" dirty="0">
                <a:solidFill>
                  <a:schemeClr val="tx1"/>
                </a:solidFill>
              </a:rPr>
              <a:t>metaphors describe this community of believers</a:t>
            </a:r>
            <a:r>
              <a:rPr lang="en-US" sz="2000" dirty="0" smtClean="0">
                <a:solidFill>
                  <a:schemeClr val="tx1"/>
                </a:solidFill>
              </a:rPr>
              <a:t>:</a:t>
            </a:r>
          </a:p>
          <a:p>
            <a:pPr marL="0" indent="0">
              <a:buNone/>
            </a:pPr>
            <a:endParaRPr lang="en-US" sz="2000" dirty="0">
              <a:solidFill>
                <a:schemeClr val="tx1"/>
              </a:solidFill>
            </a:endParaRPr>
          </a:p>
          <a:p>
            <a:pPr marL="857250" lvl="1" indent="-457200">
              <a:buFont typeface="+mj-lt"/>
              <a:buAutoNum type="alphaLcPeriod"/>
            </a:pPr>
            <a:r>
              <a:rPr lang="en-US" sz="2000" dirty="0">
                <a:solidFill>
                  <a:schemeClr val="tx1"/>
                </a:solidFill>
              </a:rPr>
              <a:t>The </a:t>
            </a:r>
            <a:r>
              <a:rPr lang="en-US" sz="2000" b="1" u="sng" cap="all" dirty="0">
                <a:solidFill>
                  <a:schemeClr val="tx1"/>
                </a:solidFill>
              </a:rPr>
              <a:t>body</a:t>
            </a:r>
            <a:r>
              <a:rPr lang="en-US" sz="2000" dirty="0">
                <a:solidFill>
                  <a:schemeClr val="tx1"/>
                </a:solidFill>
              </a:rPr>
              <a:t> of Christ</a:t>
            </a:r>
            <a:r>
              <a:rPr lang="en-US" sz="2000" dirty="0" smtClean="0">
                <a:solidFill>
                  <a:schemeClr val="tx1"/>
                </a:solidFill>
              </a:rPr>
              <a:t>.</a:t>
            </a:r>
            <a:r>
              <a:rPr lang="en-US" sz="2000" dirty="0">
                <a:solidFill>
                  <a:schemeClr val="tx1"/>
                </a:solidFill>
              </a:rPr>
              <a:t> </a:t>
            </a:r>
            <a:endParaRPr lang="en-US" sz="2000" dirty="0" smtClean="0">
              <a:solidFill>
                <a:schemeClr val="tx1"/>
              </a:solidFill>
            </a:endParaRPr>
          </a:p>
          <a:p>
            <a:pPr marL="0" indent="0">
              <a:buNone/>
            </a:pPr>
            <a:endParaRPr lang="en-US" sz="2000" dirty="0" smtClean="0">
              <a:solidFill>
                <a:schemeClr val="tx1"/>
              </a:solidFill>
            </a:endParaRPr>
          </a:p>
          <a:p>
            <a:pPr marL="1314450" lvl="2" indent="-514350">
              <a:buFont typeface="+mj-lt"/>
              <a:buAutoNum type="romanLcPeriod"/>
            </a:pPr>
            <a:r>
              <a:rPr lang="en-US" sz="2000" dirty="0" smtClean="0">
                <a:solidFill>
                  <a:schemeClr val="tx1"/>
                </a:solidFill>
              </a:rPr>
              <a:t>Each </a:t>
            </a:r>
            <a:r>
              <a:rPr lang="en-US" sz="2000" dirty="0">
                <a:solidFill>
                  <a:schemeClr val="tx1"/>
                </a:solidFill>
              </a:rPr>
              <a:t>and every Christian is a part of the body of Christ</a:t>
            </a:r>
            <a:r>
              <a:rPr lang="en-US" sz="2000" dirty="0" smtClean="0">
                <a:solidFill>
                  <a:schemeClr val="tx1"/>
                </a:solidFill>
              </a:rPr>
              <a:t>.</a:t>
            </a:r>
          </a:p>
          <a:p>
            <a:pPr marL="1200150" lvl="2" indent="-400050">
              <a:buFont typeface="+mj-lt"/>
              <a:buAutoNum type="romanLcPeriod"/>
            </a:pPr>
            <a:endParaRPr lang="en-US" sz="2000" dirty="0">
              <a:solidFill>
                <a:schemeClr val="tx1"/>
              </a:solidFill>
            </a:endParaRPr>
          </a:p>
          <a:p>
            <a:pPr marL="1314450" lvl="2" indent="-514350">
              <a:buFont typeface="+mj-lt"/>
              <a:buAutoNum type="romanLcPeriod"/>
            </a:pPr>
            <a:r>
              <a:rPr lang="en-US" sz="2000" dirty="0" smtClean="0">
                <a:solidFill>
                  <a:schemeClr val="tx1"/>
                </a:solidFill>
              </a:rPr>
              <a:t>Each </a:t>
            </a:r>
            <a:r>
              <a:rPr lang="en-US" sz="2000" dirty="0">
                <a:solidFill>
                  <a:schemeClr val="tx1"/>
                </a:solidFill>
              </a:rPr>
              <a:t>person has his/her special </a:t>
            </a:r>
            <a:r>
              <a:rPr lang="en-US" sz="2000" b="1" u="sng" cap="all" dirty="0">
                <a:solidFill>
                  <a:schemeClr val="tx1"/>
                </a:solidFill>
              </a:rPr>
              <a:t>purpose</a:t>
            </a:r>
            <a:r>
              <a:rPr lang="en-US" sz="2000" dirty="0">
                <a:solidFill>
                  <a:schemeClr val="tx1"/>
                </a:solidFill>
              </a:rPr>
              <a:t> within the body</a:t>
            </a:r>
            <a:r>
              <a:rPr lang="en-US" sz="2000" dirty="0" smtClean="0">
                <a:solidFill>
                  <a:schemeClr val="tx1"/>
                </a:solidFill>
              </a:rPr>
              <a:t>.</a:t>
            </a:r>
            <a:r>
              <a:rPr lang="en-US" sz="2000" dirty="0">
                <a:solidFill>
                  <a:schemeClr val="tx1"/>
                </a:solidFill>
              </a:rPr>
              <a:t> </a:t>
            </a:r>
          </a:p>
          <a:p>
            <a:pPr marL="857250" lvl="1" indent="-457200">
              <a:buFont typeface="+mj-lt"/>
              <a:buAutoNum type="alphaLcPeriod"/>
            </a:pPr>
            <a:endParaRPr lang="en-US" sz="24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647325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jjames\AppData\Local\Microsoft\Windows\Temporary Internet Files\Content.IE5\IDLCI495\MC910216397[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977685"/>
            <a:ext cx="7530518" cy="656043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2438400" y="2057400"/>
            <a:ext cx="4724400" cy="4068763"/>
          </a:xfrm>
        </p:spPr>
        <p:txBody>
          <a:bodyPr/>
          <a:lstStyle/>
          <a:p>
            <a:pPr marL="0" indent="0">
              <a:buNone/>
            </a:pPr>
            <a:endParaRPr lang="en-US" dirty="0" smtClean="0">
              <a:solidFill>
                <a:schemeClr val="accent2">
                  <a:lumMod val="75000"/>
                </a:schemeClr>
              </a:solidFill>
            </a:endParaRPr>
          </a:p>
          <a:p>
            <a:pPr marL="0" indent="0">
              <a:buNone/>
            </a:pPr>
            <a:r>
              <a:rPr lang="en-US" dirty="0" smtClean="0">
                <a:solidFill>
                  <a:schemeClr val="bg1"/>
                </a:solidFill>
              </a:rPr>
              <a:t>“</a:t>
            </a:r>
            <a:r>
              <a:rPr lang="en-US" dirty="0">
                <a:solidFill>
                  <a:schemeClr val="bg1"/>
                </a:solidFill>
              </a:rPr>
              <a:t>Now you are the body of Christ, and each one of you is a part of it. And in the church God has appointed first of all apostles …” </a:t>
            </a:r>
            <a:endParaRPr lang="en-US" dirty="0" smtClean="0">
              <a:solidFill>
                <a:schemeClr val="bg1"/>
              </a:solidFill>
            </a:endParaRPr>
          </a:p>
          <a:p>
            <a:pPr marL="0" indent="0">
              <a:buNone/>
            </a:pPr>
            <a:r>
              <a:rPr lang="en-US" dirty="0" smtClean="0">
                <a:solidFill>
                  <a:schemeClr val="bg1"/>
                </a:solidFill>
              </a:rPr>
              <a:t>(1 Corinthians 12:27-28a).</a:t>
            </a:r>
            <a:endParaRPr lang="en-US" dirty="0">
              <a:solidFill>
                <a:schemeClr val="bg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2055636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457200" indent="-457200">
              <a:buFont typeface="+mj-lt"/>
              <a:buAutoNum type="alphaLcPeriod" startAt="2"/>
            </a:pPr>
            <a:r>
              <a:rPr lang="en-US" dirty="0" smtClean="0">
                <a:solidFill>
                  <a:schemeClr val="tx1"/>
                </a:solidFill>
              </a:rPr>
              <a:t>A </a:t>
            </a:r>
            <a:r>
              <a:rPr lang="en-US" dirty="0">
                <a:solidFill>
                  <a:schemeClr val="tx1"/>
                </a:solidFill>
              </a:rPr>
              <a:t>part of the </a:t>
            </a:r>
            <a:r>
              <a:rPr lang="en-US" b="1" u="sng" cap="all" dirty="0">
                <a:solidFill>
                  <a:schemeClr val="tx1"/>
                </a:solidFill>
              </a:rPr>
              <a:t>house</a:t>
            </a:r>
            <a:r>
              <a:rPr lang="en-US" dirty="0"/>
              <a:t>	</a:t>
            </a:r>
            <a:endParaRPr lang="en-US" dirty="0" smtClean="0"/>
          </a:p>
          <a:p>
            <a:pPr marL="0" indent="0">
              <a:buNone/>
            </a:pPr>
            <a:r>
              <a:rPr lang="en-US" dirty="0"/>
              <a:t>				</a:t>
            </a:r>
            <a:endParaRPr lang="en-US" dirty="0" smtClean="0"/>
          </a:p>
          <a:p>
            <a:pPr marL="400050" lvl="1" indent="0">
              <a:buNone/>
            </a:pPr>
            <a:r>
              <a:rPr lang="en-US" sz="2400" dirty="0" smtClean="0">
                <a:solidFill>
                  <a:schemeClr val="accent2">
                    <a:lumMod val="75000"/>
                  </a:schemeClr>
                </a:solidFill>
              </a:rPr>
              <a:t>“</a:t>
            </a:r>
            <a:r>
              <a:rPr lang="en-US" sz="2400" dirty="0">
                <a:solidFill>
                  <a:schemeClr val="accent2">
                    <a:lumMod val="75000"/>
                  </a:schemeClr>
                </a:solidFill>
              </a:rPr>
              <a:t>But Christ is faithful as a son over God's house. And we are his house, if we hold on to our courage and the hope of which we boast” (Hebrews 3:6</a:t>
            </a:r>
            <a:r>
              <a:rPr lang="en-US" sz="2400" dirty="0" smtClean="0">
                <a:solidFill>
                  <a:schemeClr val="accent2">
                    <a:lumMod val="75000"/>
                  </a:schemeClr>
                </a:solidFill>
              </a:rPr>
              <a:t>).</a:t>
            </a:r>
          </a:p>
          <a:p>
            <a:pPr marL="400050" lvl="1" indent="0">
              <a:buNone/>
            </a:pPr>
            <a:endParaRPr lang="en-US" sz="2400" dirty="0">
              <a:solidFill>
                <a:schemeClr val="accent2">
                  <a:lumMod val="75000"/>
                </a:schemeClr>
              </a:solidFill>
            </a:endParaRPr>
          </a:p>
          <a:p>
            <a:pPr marL="914400" lvl="1" indent="-514350">
              <a:buFont typeface="+mj-lt"/>
              <a:buAutoNum type="romanLcPeriod"/>
            </a:pPr>
            <a:r>
              <a:rPr lang="en-US" sz="2400" dirty="0" smtClean="0">
                <a:solidFill>
                  <a:schemeClr val="tx1"/>
                </a:solidFill>
              </a:rPr>
              <a:t>The </a:t>
            </a:r>
            <a:r>
              <a:rPr lang="en-US" sz="2400" dirty="0">
                <a:solidFill>
                  <a:schemeClr val="tx1"/>
                </a:solidFill>
              </a:rPr>
              <a:t>Christian </a:t>
            </a:r>
            <a:r>
              <a:rPr lang="en-US" sz="2400" b="1" u="sng" cap="all" dirty="0">
                <a:solidFill>
                  <a:schemeClr val="tx1"/>
                </a:solidFill>
              </a:rPr>
              <a:t>church</a:t>
            </a:r>
            <a:r>
              <a:rPr lang="en-US" sz="2400" dirty="0">
                <a:solidFill>
                  <a:schemeClr val="tx1"/>
                </a:solidFill>
              </a:rPr>
              <a:t> represents the house of God</a:t>
            </a:r>
            <a:r>
              <a:rPr lang="en-US" sz="2400" dirty="0" smtClean="0">
                <a:solidFill>
                  <a:schemeClr val="tx1"/>
                </a:solidFill>
              </a:rPr>
              <a:t>.</a:t>
            </a:r>
          </a:p>
          <a:p>
            <a:pPr marL="914400" lvl="1" indent="-514350">
              <a:buFont typeface="+mj-lt"/>
              <a:buAutoNum type="romanLcPeriod"/>
            </a:pPr>
            <a:endParaRPr lang="en-US" sz="2400" dirty="0">
              <a:solidFill>
                <a:schemeClr val="tx1"/>
              </a:solidFill>
            </a:endParaRPr>
          </a:p>
          <a:p>
            <a:pPr marL="914400" lvl="1" indent="-514350">
              <a:buFont typeface="+mj-lt"/>
              <a:buAutoNum type="romanLcPeriod"/>
            </a:pPr>
            <a:r>
              <a:rPr lang="en-US" sz="2400" dirty="0" smtClean="0">
                <a:solidFill>
                  <a:schemeClr val="tx1"/>
                </a:solidFill>
              </a:rPr>
              <a:t>Each </a:t>
            </a:r>
            <a:r>
              <a:rPr lang="en-US" sz="2400" dirty="0">
                <a:solidFill>
                  <a:schemeClr val="tx1"/>
                </a:solidFill>
              </a:rPr>
              <a:t>member represents a </a:t>
            </a:r>
            <a:r>
              <a:rPr lang="en-US" sz="2400" b="1" u="sng" cap="all" dirty="0">
                <a:solidFill>
                  <a:schemeClr val="tx1"/>
                </a:solidFill>
              </a:rPr>
              <a:t>stone</a:t>
            </a:r>
            <a:r>
              <a:rPr lang="en-US" sz="2400" dirty="0">
                <a:solidFill>
                  <a:schemeClr val="tx1"/>
                </a:solidFill>
              </a:rPr>
              <a:t> in that house</a:t>
            </a:r>
            <a:r>
              <a:rPr lang="en-US" sz="2400" dirty="0" smtClean="0">
                <a:solidFill>
                  <a:schemeClr val="tx1"/>
                </a:solidFill>
              </a:rPr>
              <a:t>.</a:t>
            </a:r>
          </a:p>
          <a:p>
            <a:pPr marL="914400" lvl="1" indent="-514350">
              <a:buFont typeface="+mj-lt"/>
              <a:buAutoNum type="romanLcPeriod"/>
            </a:pPr>
            <a:endParaRPr lang="en-US" sz="2400" dirty="0">
              <a:solidFill>
                <a:schemeClr val="tx1"/>
              </a:solidFill>
            </a:endParaRPr>
          </a:p>
          <a:p>
            <a:pPr marL="914400" lvl="1" indent="-514350">
              <a:buFont typeface="+mj-lt"/>
              <a:buAutoNum type="romanLcPeriod"/>
            </a:pPr>
            <a:r>
              <a:rPr lang="en-US" sz="2400" dirty="0" smtClean="0">
                <a:solidFill>
                  <a:schemeClr val="tx1"/>
                </a:solidFill>
              </a:rPr>
              <a:t>Christ </a:t>
            </a:r>
            <a:r>
              <a:rPr lang="en-US" sz="2400" dirty="0">
                <a:solidFill>
                  <a:schemeClr val="tx1"/>
                </a:solidFill>
              </a:rPr>
              <a:t>is </a:t>
            </a:r>
            <a:r>
              <a:rPr lang="en-US" sz="2400" b="1" u="sng" cap="all" dirty="0">
                <a:solidFill>
                  <a:schemeClr val="tx1"/>
                </a:solidFill>
              </a:rPr>
              <a:t>continually</a:t>
            </a:r>
            <a:r>
              <a:rPr lang="en-US" sz="2400" dirty="0">
                <a:solidFill>
                  <a:schemeClr val="tx1"/>
                </a:solidFill>
              </a:rPr>
              <a:t> building this house (Matthew 16:18).</a:t>
            </a:r>
          </a:p>
          <a:p>
            <a:pPr marL="0" indent="0">
              <a:buNone/>
            </a:pPr>
            <a:endParaRPr lang="en-US" dirty="0"/>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1033605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lphaLcPeriod" startAt="3"/>
            </a:pPr>
            <a:r>
              <a:rPr lang="en-US" dirty="0" smtClean="0">
                <a:solidFill>
                  <a:schemeClr val="tx1"/>
                </a:solidFill>
              </a:rPr>
              <a:t>A </a:t>
            </a:r>
            <a:r>
              <a:rPr lang="en-US" dirty="0">
                <a:solidFill>
                  <a:schemeClr val="tx1"/>
                </a:solidFill>
              </a:rPr>
              <a:t>member of the </a:t>
            </a:r>
            <a:r>
              <a:rPr lang="en-US" b="1" u="sng" cap="all" dirty="0" smtClean="0">
                <a:solidFill>
                  <a:schemeClr val="tx1"/>
                </a:solidFill>
              </a:rPr>
              <a:t>family</a:t>
            </a:r>
          </a:p>
          <a:p>
            <a:pPr marL="0" indent="0">
              <a:buNone/>
            </a:pPr>
            <a:endParaRPr lang="en-US" dirty="0">
              <a:solidFill>
                <a:schemeClr val="tx1"/>
              </a:solidFill>
            </a:endParaRPr>
          </a:p>
          <a:p>
            <a:pPr marL="0" indent="0">
              <a:buNone/>
            </a:pPr>
            <a:r>
              <a:rPr lang="en-US" dirty="0">
                <a:solidFill>
                  <a:schemeClr val="accent2">
                    <a:lumMod val="75000"/>
                  </a:schemeClr>
                </a:solidFill>
              </a:rPr>
              <a:t>“Yet to all who received him, to those who believed in his name, he gave the right to become children of God” (John 1:12</a:t>
            </a:r>
            <a:r>
              <a:rPr lang="en-US" dirty="0" smtClean="0">
                <a:solidFill>
                  <a:schemeClr val="accent2">
                    <a:lumMod val="75000"/>
                  </a:schemeClr>
                </a:solidFill>
              </a:rPr>
              <a:t>).</a:t>
            </a:r>
          </a:p>
          <a:p>
            <a:pPr marL="0" indent="0">
              <a:buNone/>
            </a:pPr>
            <a:endParaRPr lang="en-US" dirty="0">
              <a:solidFill>
                <a:schemeClr val="accent2">
                  <a:lumMod val="75000"/>
                </a:schemeClr>
              </a:solidFill>
            </a:endParaRPr>
          </a:p>
          <a:p>
            <a:pPr marL="914400" lvl="1" indent="-514350">
              <a:buFont typeface="+mj-lt"/>
              <a:buAutoNum type="romanLcPeriod"/>
            </a:pPr>
            <a:r>
              <a:rPr lang="en-US" sz="2400" dirty="0" smtClean="0">
                <a:solidFill>
                  <a:schemeClr val="tx1"/>
                </a:solidFill>
              </a:rPr>
              <a:t>Receiving </a:t>
            </a:r>
            <a:r>
              <a:rPr lang="en-US" sz="2400" dirty="0">
                <a:solidFill>
                  <a:schemeClr val="tx1"/>
                </a:solidFill>
              </a:rPr>
              <a:t>Jesus makes one a </a:t>
            </a:r>
            <a:r>
              <a:rPr lang="en-US" sz="2400" b="1" u="sng" cap="all" dirty="0">
                <a:solidFill>
                  <a:schemeClr val="tx1"/>
                </a:solidFill>
              </a:rPr>
              <a:t>part</a:t>
            </a:r>
            <a:r>
              <a:rPr lang="en-US" sz="2400" dirty="0">
                <a:solidFill>
                  <a:schemeClr val="tx1"/>
                </a:solidFill>
              </a:rPr>
              <a:t> of God’s family</a:t>
            </a:r>
            <a:r>
              <a:rPr lang="en-US" sz="2400" dirty="0" smtClean="0">
                <a:solidFill>
                  <a:schemeClr val="tx1"/>
                </a:solidFill>
              </a:rPr>
              <a:t>.</a:t>
            </a:r>
          </a:p>
          <a:p>
            <a:pPr marL="914400" lvl="1" indent="-514350">
              <a:buFont typeface="+mj-lt"/>
              <a:buAutoNum type="romanLcPeriod"/>
            </a:pPr>
            <a:endParaRPr lang="en-US" sz="2400" dirty="0">
              <a:solidFill>
                <a:schemeClr val="tx1"/>
              </a:solidFill>
            </a:endParaRPr>
          </a:p>
          <a:p>
            <a:pPr marL="914400" lvl="1" indent="-514350">
              <a:buFont typeface="+mj-lt"/>
              <a:buAutoNum type="romanLcPeriod"/>
            </a:pPr>
            <a:r>
              <a:rPr lang="en-US" sz="2400" dirty="0" smtClean="0">
                <a:solidFill>
                  <a:schemeClr val="tx1"/>
                </a:solidFill>
              </a:rPr>
              <a:t>We </a:t>
            </a:r>
            <a:r>
              <a:rPr lang="en-US" sz="2400" dirty="0">
                <a:solidFill>
                  <a:schemeClr val="tx1"/>
                </a:solidFill>
              </a:rPr>
              <a:t>are brothers and </a:t>
            </a:r>
            <a:r>
              <a:rPr lang="en-US" sz="2400" b="1" u="sng" cap="all" dirty="0">
                <a:solidFill>
                  <a:schemeClr val="tx1"/>
                </a:solidFill>
              </a:rPr>
              <a:t>sisters</a:t>
            </a:r>
            <a:r>
              <a:rPr lang="en-US" sz="2400" dirty="0">
                <a:solidFill>
                  <a:schemeClr val="tx1"/>
                </a:solidFill>
              </a:rPr>
              <a:t> in Christ</a:t>
            </a:r>
            <a:r>
              <a:rPr lang="en-US" sz="2400" dirty="0" smtClean="0">
                <a:solidFill>
                  <a:schemeClr val="tx1"/>
                </a:solidFill>
              </a:rPr>
              <a:t>.</a:t>
            </a:r>
            <a:endParaRPr lang="en-US" sz="2400" dirty="0">
              <a:solidFill>
                <a:schemeClr val="tx1"/>
              </a:solidFill>
            </a:endParaRPr>
          </a:p>
          <a:p>
            <a:pPr marL="0" indent="0">
              <a:buNone/>
            </a:pPr>
            <a:endParaRPr lang="en-US" dirty="0"/>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804049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Autofit/>
          </a:bodyPr>
          <a:lstStyle/>
          <a:p>
            <a:pPr marL="457200" indent="-457200">
              <a:buAutoNum type="arabicPeriod" startAt="6"/>
            </a:pPr>
            <a:r>
              <a:rPr lang="en-US" sz="2000" dirty="0" smtClean="0">
                <a:solidFill>
                  <a:schemeClr val="tx1"/>
                </a:solidFill>
              </a:rPr>
              <a:t>We </a:t>
            </a:r>
            <a:r>
              <a:rPr lang="en-US" sz="2000" dirty="0">
                <a:solidFill>
                  <a:schemeClr val="tx1"/>
                </a:solidFill>
              </a:rPr>
              <a:t>are to bring people into the life, fellowship, and </a:t>
            </a:r>
            <a:r>
              <a:rPr lang="en-US" sz="2000" b="1" u="sng" cap="all" dirty="0">
                <a:solidFill>
                  <a:schemeClr val="tx1"/>
                </a:solidFill>
              </a:rPr>
              <a:t>ministry</a:t>
            </a:r>
            <a:r>
              <a:rPr lang="en-US" sz="2000" dirty="0">
                <a:solidFill>
                  <a:schemeClr val="tx1"/>
                </a:solidFill>
              </a:rPr>
              <a:t> of the church</a:t>
            </a:r>
            <a:r>
              <a:rPr lang="en-US" sz="2000" dirty="0" smtClean="0">
                <a:solidFill>
                  <a:schemeClr val="tx1"/>
                </a:solidFill>
              </a:rPr>
              <a:t>.</a:t>
            </a:r>
          </a:p>
          <a:p>
            <a:pPr marL="457200" indent="-457200">
              <a:buAutoNum type="arabicPeriod" startAt="6"/>
            </a:pPr>
            <a:endParaRPr lang="en-US" sz="2000" dirty="0" smtClean="0">
              <a:solidFill>
                <a:schemeClr val="tx1"/>
              </a:solidFill>
            </a:endParaRPr>
          </a:p>
          <a:p>
            <a:pPr marL="457200" indent="-457200">
              <a:buAutoNum type="arabicPeriod" startAt="6"/>
            </a:pPr>
            <a:r>
              <a:rPr lang="en-US" sz="2000" dirty="0">
                <a:solidFill>
                  <a:schemeClr val="tx1"/>
                </a:solidFill>
              </a:rPr>
              <a:t> We must spend time and </a:t>
            </a:r>
            <a:r>
              <a:rPr lang="en-US" sz="2000" b="1" u="sng" cap="all" dirty="0">
                <a:solidFill>
                  <a:schemeClr val="tx1"/>
                </a:solidFill>
              </a:rPr>
              <a:t>energy</a:t>
            </a:r>
            <a:r>
              <a:rPr lang="en-US" sz="2000" dirty="0">
                <a:solidFill>
                  <a:schemeClr val="tx1"/>
                </a:solidFill>
              </a:rPr>
              <a:t> with new people</a:t>
            </a:r>
            <a:r>
              <a:rPr lang="en-US" sz="2000" dirty="0" smtClean="0">
                <a:solidFill>
                  <a:schemeClr val="tx1"/>
                </a:solidFill>
              </a:rPr>
              <a:t>.</a:t>
            </a:r>
          </a:p>
          <a:p>
            <a:pPr marL="0" indent="0">
              <a:buNone/>
            </a:pPr>
            <a:endParaRPr lang="en-US" sz="2000" dirty="0">
              <a:solidFill>
                <a:schemeClr val="tx1"/>
              </a:solidFill>
            </a:endParaRPr>
          </a:p>
          <a:p>
            <a:pPr lvl="1" indent="-342900">
              <a:buFont typeface="+mj-lt"/>
              <a:buAutoNum type="alphaLcPeriod"/>
            </a:pPr>
            <a:r>
              <a:rPr lang="en-US" sz="2000" dirty="0" smtClean="0">
                <a:solidFill>
                  <a:schemeClr val="tx1"/>
                </a:solidFill>
              </a:rPr>
              <a:t>New </a:t>
            </a:r>
            <a:r>
              <a:rPr lang="en-US" sz="2000" dirty="0">
                <a:solidFill>
                  <a:schemeClr val="tx1"/>
                </a:solidFill>
              </a:rPr>
              <a:t>people are seeking </a:t>
            </a:r>
            <a:r>
              <a:rPr lang="en-US" sz="2000" b="1" u="sng" cap="all" dirty="0">
                <a:solidFill>
                  <a:schemeClr val="tx1"/>
                </a:solidFill>
              </a:rPr>
              <a:t>relationships</a:t>
            </a:r>
            <a:r>
              <a:rPr lang="en-US" sz="2000" dirty="0" smtClean="0">
                <a:solidFill>
                  <a:schemeClr val="tx1"/>
                </a:solidFill>
              </a:rPr>
              <a:t>.</a:t>
            </a:r>
          </a:p>
          <a:p>
            <a:pPr lvl="1" indent="-342900">
              <a:buFont typeface="+mj-lt"/>
              <a:buAutoNum type="alphaLcPeriod"/>
            </a:pPr>
            <a:endParaRPr lang="en-US" sz="2000" dirty="0">
              <a:solidFill>
                <a:schemeClr val="tx1"/>
              </a:solidFill>
            </a:endParaRPr>
          </a:p>
          <a:p>
            <a:pPr lvl="1" indent="-342900">
              <a:buFont typeface="+mj-lt"/>
              <a:buAutoNum type="alphaLcPeriod"/>
            </a:pPr>
            <a:r>
              <a:rPr lang="en-US" sz="2000" dirty="0" smtClean="0">
                <a:solidFill>
                  <a:schemeClr val="tx1"/>
                </a:solidFill>
              </a:rPr>
              <a:t>People </a:t>
            </a:r>
            <a:r>
              <a:rPr lang="en-US" sz="2000" dirty="0">
                <a:solidFill>
                  <a:schemeClr val="tx1"/>
                </a:solidFill>
              </a:rPr>
              <a:t>are not as interested in a friendly church as </a:t>
            </a:r>
            <a:r>
              <a:rPr lang="en-US" sz="2000" dirty="0" smtClean="0">
                <a:solidFill>
                  <a:schemeClr val="tx1"/>
                </a:solidFill>
              </a:rPr>
              <a:t>much </a:t>
            </a:r>
            <a:r>
              <a:rPr lang="en-US" sz="2000" dirty="0">
                <a:solidFill>
                  <a:schemeClr val="tx1"/>
                </a:solidFill>
              </a:rPr>
              <a:t>as a church where they can have </a:t>
            </a:r>
            <a:r>
              <a:rPr lang="en-US" sz="2000" b="1" u="sng" cap="all" dirty="0">
                <a:solidFill>
                  <a:schemeClr val="tx1"/>
                </a:solidFill>
              </a:rPr>
              <a:t>friends</a:t>
            </a:r>
            <a:r>
              <a:rPr lang="en-US" sz="2000" dirty="0" smtClean="0">
                <a:solidFill>
                  <a:schemeClr val="tx1"/>
                </a:solidFill>
              </a:rPr>
              <a:t>.</a:t>
            </a:r>
          </a:p>
          <a:p>
            <a:pPr lvl="1" indent="-342900">
              <a:buFont typeface="+mj-lt"/>
              <a:buAutoNum type="alphaLcPeriod"/>
            </a:pPr>
            <a:endParaRPr lang="en-US" sz="2000" dirty="0">
              <a:solidFill>
                <a:schemeClr val="tx1"/>
              </a:solidFill>
            </a:endParaRPr>
          </a:p>
          <a:p>
            <a:pPr lvl="1" indent="-342900">
              <a:buFont typeface="+mj-lt"/>
              <a:buAutoNum type="alphaLcPeriod"/>
            </a:pPr>
            <a:r>
              <a:rPr lang="en-US" sz="2000" dirty="0" smtClean="0">
                <a:solidFill>
                  <a:schemeClr val="tx1"/>
                </a:solidFill>
              </a:rPr>
              <a:t>Twenty-three </a:t>
            </a:r>
            <a:r>
              <a:rPr lang="en-US" sz="2000" dirty="0">
                <a:solidFill>
                  <a:schemeClr val="tx1"/>
                </a:solidFill>
              </a:rPr>
              <a:t>times in the New Testament epistles, the authors refer to the recipients of the letter as “friends</a:t>
            </a:r>
            <a:r>
              <a:rPr lang="en-US" sz="2000" dirty="0" smtClean="0">
                <a:solidFill>
                  <a:schemeClr val="tx1"/>
                </a:solidFill>
              </a:rPr>
              <a:t>”.</a:t>
            </a:r>
            <a:endParaRPr lang="en-US" sz="20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4155955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200" dirty="0">
                <a:solidFill>
                  <a:schemeClr val="tx1"/>
                </a:solidFill>
              </a:rPr>
              <a:t>8. We are to create a climate of </a:t>
            </a:r>
            <a:r>
              <a:rPr lang="en-US" sz="2200" b="1" u="sng" cap="all" dirty="0">
                <a:solidFill>
                  <a:schemeClr val="tx1"/>
                </a:solidFill>
              </a:rPr>
              <a:t>love</a:t>
            </a:r>
            <a:r>
              <a:rPr lang="en-US" sz="2200" dirty="0" smtClean="0">
                <a:solidFill>
                  <a:schemeClr val="tx1"/>
                </a:solidFill>
              </a:rPr>
              <a:t>.</a:t>
            </a:r>
          </a:p>
          <a:p>
            <a:pPr marL="0" indent="0">
              <a:buNone/>
            </a:pPr>
            <a:endParaRPr lang="en-US" sz="2200" dirty="0">
              <a:solidFill>
                <a:schemeClr val="tx1"/>
              </a:solidFill>
            </a:endParaRPr>
          </a:p>
          <a:p>
            <a:pPr marL="857250" lvl="1" indent="-457200">
              <a:buFont typeface="+mj-lt"/>
              <a:buAutoNum type="alphaLcPeriod"/>
            </a:pPr>
            <a:r>
              <a:rPr lang="en-US" sz="2200" dirty="0" smtClean="0">
                <a:solidFill>
                  <a:schemeClr val="tx1"/>
                </a:solidFill>
              </a:rPr>
              <a:t>In </a:t>
            </a:r>
            <a:r>
              <a:rPr lang="en-US" sz="2200" dirty="0">
                <a:solidFill>
                  <a:schemeClr val="tx1"/>
                </a:solidFill>
              </a:rPr>
              <a:t>I John 3-4, John </a:t>
            </a:r>
            <a:r>
              <a:rPr lang="en-US" sz="2200" b="1" u="sng" cap="all" dirty="0">
                <a:solidFill>
                  <a:schemeClr val="tx1"/>
                </a:solidFill>
              </a:rPr>
              <a:t>encourages</a:t>
            </a:r>
            <a:r>
              <a:rPr lang="en-US" sz="2200" dirty="0">
                <a:solidFill>
                  <a:schemeClr val="tx1"/>
                </a:solidFill>
              </a:rPr>
              <a:t> fellow believers five times to “love one another</a:t>
            </a:r>
            <a:r>
              <a:rPr lang="en-US" sz="2200" dirty="0" smtClean="0">
                <a:solidFill>
                  <a:schemeClr val="tx1"/>
                </a:solidFill>
              </a:rPr>
              <a:t>.”</a:t>
            </a:r>
          </a:p>
          <a:p>
            <a:pPr marL="857250" lvl="1" indent="-457200">
              <a:buFont typeface="+mj-lt"/>
              <a:buAutoNum type="alphaLcPeriod"/>
            </a:pPr>
            <a:endParaRPr lang="en-US" sz="2200" dirty="0">
              <a:solidFill>
                <a:schemeClr val="tx1"/>
              </a:solidFill>
            </a:endParaRPr>
          </a:p>
          <a:p>
            <a:pPr marL="857250" lvl="1" indent="-457200">
              <a:buFont typeface="+mj-lt"/>
              <a:buAutoNum type="alphaLcPeriod"/>
            </a:pPr>
            <a:r>
              <a:rPr lang="en-US" sz="2200" dirty="0" smtClean="0">
                <a:solidFill>
                  <a:schemeClr val="tx1"/>
                </a:solidFill>
              </a:rPr>
              <a:t>Love </a:t>
            </a:r>
            <a:r>
              <a:rPr lang="en-US" sz="2200" dirty="0">
                <a:solidFill>
                  <a:schemeClr val="tx1"/>
                </a:solidFill>
              </a:rPr>
              <a:t>is the </a:t>
            </a:r>
            <a:r>
              <a:rPr lang="en-US" sz="2200" b="1" u="sng" cap="all" dirty="0">
                <a:solidFill>
                  <a:schemeClr val="tx1"/>
                </a:solidFill>
              </a:rPr>
              <a:t>central</a:t>
            </a:r>
            <a:r>
              <a:rPr lang="en-US" sz="2200" dirty="0">
                <a:solidFill>
                  <a:schemeClr val="tx1"/>
                </a:solidFill>
              </a:rPr>
              <a:t> characteristic of the Christian individual  (1 Corinthians 13:13</a:t>
            </a:r>
            <a:r>
              <a:rPr lang="en-US" sz="2200" dirty="0" smtClean="0">
                <a:solidFill>
                  <a:schemeClr val="tx1"/>
                </a:solidFill>
              </a:rPr>
              <a:t>).</a:t>
            </a:r>
          </a:p>
          <a:p>
            <a:pPr marL="857250" lvl="1" indent="-457200">
              <a:buFont typeface="+mj-lt"/>
              <a:buAutoNum type="alphaLcPeriod"/>
            </a:pPr>
            <a:endParaRPr lang="en-US" sz="2200" dirty="0">
              <a:solidFill>
                <a:schemeClr val="tx1"/>
              </a:solidFill>
            </a:endParaRPr>
          </a:p>
          <a:p>
            <a:pPr marL="857250" lvl="1" indent="-457200">
              <a:buFont typeface="+mj-lt"/>
              <a:buAutoNum type="alphaLcPeriod"/>
            </a:pPr>
            <a:r>
              <a:rPr lang="en-US" sz="2200" dirty="0" smtClean="0">
                <a:solidFill>
                  <a:schemeClr val="tx1"/>
                </a:solidFill>
              </a:rPr>
              <a:t>With </a:t>
            </a:r>
            <a:r>
              <a:rPr lang="en-US" sz="2200" dirty="0">
                <a:solidFill>
                  <a:schemeClr val="tx1"/>
                </a:solidFill>
              </a:rPr>
              <a:t>love comes patience, kindness, protection, trust, hope, and </a:t>
            </a:r>
            <a:r>
              <a:rPr lang="en-US" sz="2200" b="1" u="sng" cap="all" dirty="0">
                <a:solidFill>
                  <a:schemeClr val="tx1"/>
                </a:solidFill>
              </a:rPr>
              <a:t>perseverance</a:t>
            </a:r>
            <a:r>
              <a:rPr lang="en-US" sz="2200" dirty="0">
                <a:solidFill>
                  <a:schemeClr val="tx1"/>
                </a:solidFill>
              </a:rPr>
              <a:t> (1 Corinthians 13:4-7)—qualities needed with newcomers. </a:t>
            </a: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966881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Font typeface="+mj-lt"/>
              <a:buAutoNum type="alphaUcPeriod" startAt="2"/>
            </a:pPr>
            <a:r>
              <a:rPr lang="en-US" sz="2200" dirty="0" smtClean="0">
                <a:solidFill>
                  <a:schemeClr val="tx1"/>
                </a:solidFill>
              </a:rPr>
              <a:t>We </a:t>
            </a:r>
            <a:r>
              <a:rPr lang="en-US" sz="2200" dirty="0">
                <a:solidFill>
                  <a:schemeClr val="tx1"/>
                </a:solidFill>
              </a:rPr>
              <a:t>face a number of </a:t>
            </a:r>
            <a:r>
              <a:rPr lang="en-US" sz="2200" b="1" u="sng" cap="all" dirty="0">
                <a:solidFill>
                  <a:schemeClr val="tx1"/>
                </a:solidFill>
              </a:rPr>
              <a:t>obstacles</a:t>
            </a:r>
            <a:r>
              <a:rPr lang="en-US" sz="2200" dirty="0">
                <a:solidFill>
                  <a:schemeClr val="tx1"/>
                </a:solidFill>
              </a:rPr>
              <a:t> in loving newcomers into the fellowship</a:t>
            </a:r>
            <a:r>
              <a:rPr lang="en-US" sz="2200" dirty="0" smtClean="0">
                <a:solidFill>
                  <a:schemeClr val="tx1"/>
                </a:solidFill>
              </a:rPr>
              <a:t>.</a:t>
            </a:r>
          </a:p>
          <a:p>
            <a:pPr marL="0" indent="0">
              <a:buNone/>
            </a:pPr>
            <a:endParaRPr lang="en-US" sz="2200" dirty="0">
              <a:solidFill>
                <a:schemeClr val="tx1"/>
              </a:solidFill>
            </a:endParaRPr>
          </a:p>
          <a:p>
            <a:pPr marL="857250" lvl="1" indent="-457200">
              <a:buFont typeface="+mj-lt"/>
              <a:buAutoNum type="arabicPeriod"/>
            </a:pPr>
            <a:r>
              <a:rPr lang="en-US" sz="2200" dirty="0">
                <a:solidFill>
                  <a:schemeClr val="tx1"/>
                </a:solidFill>
              </a:rPr>
              <a:t> </a:t>
            </a:r>
            <a:r>
              <a:rPr lang="en-US" sz="2200" b="1" u="sng" cap="all" dirty="0">
                <a:solidFill>
                  <a:schemeClr val="tx1"/>
                </a:solidFill>
              </a:rPr>
              <a:t>Resistant</a:t>
            </a:r>
            <a:r>
              <a:rPr lang="en-US" sz="2200" dirty="0">
                <a:solidFill>
                  <a:schemeClr val="tx1"/>
                </a:solidFill>
              </a:rPr>
              <a:t> family </a:t>
            </a:r>
            <a:r>
              <a:rPr lang="en-US" sz="2200" dirty="0" smtClean="0">
                <a:solidFill>
                  <a:schemeClr val="tx1"/>
                </a:solidFill>
              </a:rPr>
              <a:t>networks</a:t>
            </a:r>
          </a:p>
          <a:p>
            <a:pPr marL="400050" lvl="1" indent="0">
              <a:buNone/>
            </a:pPr>
            <a:endParaRPr lang="en-US" sz="2200" dirty="0">
              <a:solidFill>
                <a:schemeClr val="tx1"/>
              </a:solidFill>
            </a:endParaRPr>
          </a:p>
          <a:p>
            <a:pPr marL="1257300" lvl="2" indent="-457200">
              <a:buFont typeface="+mj-lt"/>
              <a:buAutoNum type="alphaLcPeriod"/>
            </a:pPr>
            <a:r>
              <a:rPr lang="en-US" sz="2200" dirty="0" smtClean="0">
                <a:solidFill>
                  <a:schemeClr val="tx1"/>
                </a:solidFill>
              </a:rPr>
              <a:t>Many </a:t>
            </a:r>
            <a:r>
              <a:rPr lang="en-US" sz="2200" dirty="0">
                <a:solidFill>
                  <a:schemeClr val="tx1"/>
                </a:solidFill>
              </a:rPr>
              <a:t>family networks within the church are controlling and do not allow for others to become fully </a:t>
            </a:r>
            <a:r>
              <a:rPr lang="en-US" sz="2200" b="1" u="sng" cap="all" dirty="0">
                <a:solidFill>
                  <a:schemeClr val="tx1"/>
                </a:solidFill>
              </a:rPr>
              <a:t>assimilated</a:t>
            </a:r>
            <a:r>
              <a:rPr lang="en-US" sz="2200" dirty="0">
                <a:solidFill>
                  <a:schemeClr val="tx1"/>
                </a:solidFill>
              </a:rPr>
              <a:t> into the life and ministry of the local church</a:t>
            </a:r>
            <a:r>
              <a:rPr lang="en-US" sz="2200" dirty="0" smtClean="0">
                <a:solidFill>
                  <a:schemeClr val="tx1"/>
                </a:solidFill>
              </a:rPr>
              <a:t>.</a:t>
            </a:r>
          </a:p>
          <a:p>
            <a:pPr marL="1257300" lvl="2" indent="-457200">
              <a:buFont typeface="+mj-lt"/>
              <a:buAutoNum type="alphaLcPeriod"/>
            </a:pPr>
            <a:endParaRPr lang="en-US" sz="2200" dirty="0">
              <a:solidFill>
                <a:schemeClr val="tx1"/>
              </a:solidFill>
            </a:endParaRPr>
          </a:p>
          <a:p>
            <a:pPr marL="1257300" lvl="2" indent="-457200">
              <a:buFont typeface="+mj-lt"/>
              <a:buAutoNum type="alphaLcPeriod"/>
            </a:pPr>
            <a:r>
              <a:rPr lang="en-US" sz="2200" dirty="0" smtClean="0">
                <a:solidFill>
                  <a:schemeClr val="tx1"/>
                </a:solidFill>
              </a:rPr>
              <a:t>Family </a:t>
            </a:r>
            <a:r>
              <a:rPr lang="en-US" sz="2200" dirty="0">
                <a:solidFill>
                  <a:schemeClr val="tx1"/>
                </a:solidFill>
              </a:rPr>
              <a:t>networks generally resist </a:t>
            </a:r>
            <a:r>
              <a:rPr lang="en-US" sz="2200" b="1" u="sng" cap="all" dirty="0">
                <a:solidFill>
                  <a:schemeClr val="tx1"/>
                </a:solidFill>
              </a:rPr>
              <a:t>change</a:t>
            </a:r>
            <a:r>
              <a:rPr lang="en-US" sz="2200" dirty="0" smtClean="0">
                <a:solidFill>
                  <a:schemeClr val="tx1"/>
                </a:solidFill>
              </a:rPr>
              <a:t>.</a:t>
            </a:r>
            <a:endParaRPr lang="en-US" sz="22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2395865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Font typeface="+mj-lt"/>
              <a:buAutoNum type="arabicPeriod" startAt="2"/>
            </a:pPr>
            <a:r>
              <a:rPr lang="en-US" sz="2200" dirty="0" smtClean="0">
                <a:solidFill>
                  <a:schemeClr val="tx1"/>
                </a:solidFill>
              </a:rPr>
              <a:t>Traditions </a:t>
            </a:r>
            <a:r>
              <a:rPr lang="en-US" sz="2200" dirty="0">
                <a:solidFill>
                  <a:schemeClr val="tx1"/>
                </a:solidFill>
              </a:rPr>
              <a:t>may be comfortable to us but </a:t>
            </a:r>
            <a:r>
              <a:rPr lang="en-US" sz="2200" b="1" u="sng" cap="all" dirty="0">
                <a:solidFill>
                  <a:schemeClr val="tx1"/>
                </a:solidFill>
              </a:rPr>
              <a:t>unfamiliar</a:t>
            </a:r>
            <a:r>
              <a:rPr lang="en-US" sz="2200" dirty="0">
                <a:solidFill>
                  <a:schemeClr val="tx1"/>
                </a:solidFill>
              </a:rPr>
              <a:t> to others</a:t>
            </a:r>
            <a:r>
              <a:rPr lang="en-US" sz="2200" dirty="0" smtClean="0">
                <a:solidFill>
                  <a:schemeClr val="tx1"/>
                </a:solidFill>
              </a:rPr>
              <a:t>.</a:t>
            </a:r>
          </a:p>
          <a:p>
            <a:pPr marL="0" indent="0">
              <a:buNone/>
            </a:pPr>
            <a:endParaRPr lang="en-US" sz="2200" dirty="0">
              <a:solidFill>
                <a:schemeClr val="tx1"/>
              </a:solidFill>
            </a:endParaRPr>
          </a:p>
          <a:p>
            <a:pPr marL="857250" lvl="1" indent="-457200">
              <a:buFont typeface="+mj-lt"/>
              <a:buAutoNum type="alphaLcPeriod"/>
            </a:pPr>
            <a:r>
              <a:rPr lang="en-US" sz="2200" dirty="0" smtClean="0">
                <a:solidFill>
                  <a:schemeClr val="tx1"/>
                </a:solidFill>
              </a:rPr>
              <a:t>Many </a:t>
            </a:r>
            <a:r>
              <a:rPr lang="en-US" sz="2200" dirty="0">
                <a:solidFill>
                  <a:schemeClr val="tx1"/>
                </a:solidFill>
              </a:rPr>
              <a:t>newcomers feel that the church speaks a different </a:t>
            </a:r>
            <a:r>
              <a:rPr lang="en-US" sz="2200" b="1" u="sng" cap="all" dirty="0">
                <a:solidFill>
                  <a:schemeClr val="tx1"/>
                </a:solidFill>
              </a:rPr>
              <a:t>language</a:t>
            </a:r>
            <a:r>
              <a:rPr lang="en-US" sz="2200" dirty="0" smtClean="0">
                <a:solidFill>
                  <a:schemeClr val="tx1"/>
                </a:solidFill>
              </a:rPr>
              <a:t>.</a:t>
            </a:r>
          </a:p>
          <a:p>
            <a:pPr marL="857250" lvl="1" indent="-457200">
              <a:buFont typeface="+mj-lt"/>
              <a:buAutoNum type="alphaLcPeriod"/>
            </a:pPr>
            <a:endParaRPr lang="en-US" sz="2200" dirty="0">
              <a:solidFill>
                <a:schemeClr val="tx1"/>
              </a:solidFill>
            </a:endParaRPr>
          </a:p>
          <a:p>
            <a:pPr marL="857250" lvl="1" indent="-457200">
              <a:buFont typeface="+mj-lt"/>
              <a:buAutoNum type="alphaLcPeriod"/>
            </a:pPr>
            <a:r>
              <a:rPr lang="en-US" sz="2200" dirty="0" smtClean="0">
                <a:solidFill>
                  <a:schemeClr val="tx1"/>
                </a:solidFill>
              </a:rPr>
              <a:t>Sometimes </a:t>
            </a:r>
            <a:r>
              <a:rPr lang="en-US" sz="2200" dirty="0">
                <a:solidFill>
                  <a:schemeClr val="tx1"/>
                </a:solidFill>
              </a:rPr>
              <a:t>traditions evolve into rules, and rules without reason are difficult for </a:t>
            </a:r>
            <a:r>
              <a:rPr lang="en-US" sz="2200" b="1" u="sng" cap="all" dirty="0">
                <a:solidFill>
                  <a:schemeClr val="tx1"/>
                </a:solidFill>
              </a:rPr>
              <a:t>newcomers</a:t>
            </a:r>
            <a:r>
              <a:rPr lang="en-US" sz="2200" dirty="0">
                <a:solidFill>
                  <a:schemeClr val="tx1"/>
                </a:solidFill>
              </a:rPr>
              <a:t> to understand</a:t>
            </a:r>
            <a:r>
              <a:rPr lang="en-US" sz="2200" dirty="0" smtClean="0">
                <a:solidFill>
                  <a:schemeClr val="tx1"/>
                </a:solidFill>
              </a:rPr>
              <a:t>.</a:t>
            </a:r>
          </a:p>
          <a:p>
            <a:pPr marL="857250" lvl="1" indent="-457200">
              <a:buFont typeface="+mj-lt"/>
              <a:buAutoNum type="alphaLcPeriod"/>
            </a:pPr>
            <a:endParaRPr lang="en-US" sz="2200" dirty="0">
              <a:solidFill>
                <a:schemeClr val="tx1"/>
              </a:solidFill>
            </a:endParaRPr>
          </a:p>
          <a:p>
            <a:pPr marL="857250" lvl="1" indent="-457200">
              <a:buFont typeface="+mj-lt"/>
              <a:buAutoNum type="alphaLcPeriod"/>
            </a:pPr>
            <a:r>
              <a:rPr lang="en-US" sz="2200" dirty="0" smtClean="0">
                <a:solidFill>
                  <a:schemeClr val="tx1"/>
                </a:solidFill>
              </a:rPr>
              <a:t>Tradition </a:t>
            </a:r>
            <a:r>
              <a:rPr lang="en-US" sz="2200" dirty="0">
                <a:solidFill>
                  <a:schemeClr val="tx1"/>
                </a:solidFill>
              </a:rPr>
              <a:t>without </a:t>
            </a:r>
            <a:r>
              <a:rPr lang="en-US" sz="2200" b="1" u="sng" cap="all" dirty="0">
                <a:solidFill>
                  <a:schemeClr val="tx1"/>
                </a:solidFill>
              </a:rPr>
              <a:t>feeling</a:t>
            </a:r>
            <a:r>
              <a:rPr lang="en-US" sz="2200" dirty="0">
                <a:solidFill>
                  <a:schemeClr val="tx1"/>
                </a:solidFill>
              </a:rPr>
              <a:t> is unacceptable to most newcomers</a:t>
            </a:r>
            <a:r>
              <a:rPr lang="en-US" sz="2200" dirty="0" smtClean="0">
                <a:solidFill>
                  <a:schemeClr val="tx1"/>
                </a:solidFill>
              </a:rPr>
              <a:t>.</a:t>
            </a:r>
            <a:endParaRPr lang="en-US" sz="22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2102243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Font typeface="+mj-lt"/>
              <a:buAutoNum type="arabicPeriod" startAt="3"/>
            </a:pPr>
            <a:r>
              <a:rPr lang="en-US" sz="2200" dirty="0" smtClean="0">
                <a:solidFill>
                  <a:schemeClr val="tx1"/>
                </a:solidFill>
              </a:rPr>
              <a:t>Strife</a:t>
            </a:r>
            <a:r>
              <a:rPr lang="en-US" sz="2200" dirty="0">
                <a:solidFill>
                  <a:schemeClr val="tx1"/>
                </a:solidFill>
              </a:rPr>
              <a:t>, friction, or </a:t>
            </a:r>
            <a:r>
              <a:rPr lang="en-US" sz="2200" b="1" u="sng" cap="all" dirty="0" smtClean="0">
                <a:solidFill>
                  <a:schemeClr val="tx1"/>
                </a:solidFill>
              </a:rPr>
              <a:t>diversity</a:t>
            </a:r>
          </a:p>
          <a:p>
            <a:pPr marL="0" indent="0">
              <a:buNone/>
            </a:pPr>
            <a:endParaRPr lang="en-US" sz="2200" dirty="0">
              <a:solidFill>
                <a:schemeClr val="tx1"/>
              </a:solidFill>
            </a:endParaRPr>
          </a:p>
          <a:p>
            <a:pPr marL="857250" lvl="1" indent="-457200">
              <a:buFont typeface="+mj-lt"/>
              <a:buAutoNum type="alphaLcPeriod"/>
            </a:pPr>
            <a:r>
              <a:rPr lang="en-US" sz="2200" dirty="0" smtClean="0">
                <a:solidFill>
                  <a:schemeClr val="tx1"/>
                </a:solidFill>
              </a:rPr>
              <a:t>At </a:t>
            </a:r>
            <a:r>
              <a:rPr lang="en-US" sz="2200" dirty="0">
                <a:solidFill>
                  <a:schemeClr val="tx1"/>
                </a:solidFill>
              </a:rPr>
              <a:t>times the highly committed volunteers of the church feel a level of burnout and complain that no one helps, while at the same time, others are frustrated they cannot be more </a:t>
            </a:r>
            <a:r>
              <a:rPr lang="en-US" sz="2200" b="1" u="sng" cap="all" dirty="0">
                <a:solidFill>
                  <a:schemeClr val="tx1"/>
                </a:solidFill>
              </a:rPr>
              <a:t>involved</a:t>
            </a:r>
            <a:r>
              <a:rPr lang="en-US" sz="2200" dirty="0">
                <a:solidFill>
                  <a:schemeClr val="tx1"/>
                </a:solidFill>
              </a:rPr>
              <a:t>. </a:t>
            </a:r>
            <a:endParaRPr lang="en-US" sz="2200" dirty="0" smtClean="0">
              <a:solidFill>
                <a:schemeClr val="tx1"/>
              </a:solidFill>
            </a:endParaRPr>
          </a:p>
          <a:p>
            <a:pPr marL="857250" lvl="1" indent="-457200">
              <a:buFont typeface="+mj-lt"/>
              <a:buAutoNum type="alphaLcPeriod"/>
            </a:pPr>
            <a:endParaRPr lang="en-US" sz="2200" dirty="0">
              <a:solidFill>
                <a:schemeClr val="tx1"/>
              </a:solidFill>
            </a:endParaRPr>
          </a:p>
          <a:p>
            <a:pPr marL="857250" lvl="1" indent="-457200">
              <a:buFont typeface="+mj-lt"/>
              <a:buAutoNum type="alphaLcPeriod"/>
            </a:pPr>
            <a:r>
              <a:rPr lang="en-US" sz="2200" dirty="0" smtClean="0">
                <a:solidFill>
                  <a:schemeClr val="tx1"/>
                </a:solidFill>
              </a:rPr>
              <a:t>Conflict </a:t>
            </a:r>
            <a:r>
              <a:rPr lang="en-US" sz="2200" dirty="0">
                <a:solidFill>
                  <a:schemeClr val="tx1"/>
                </a:solidFill>
              </a:rPr>
              <a:t>ended by </a:t>
            </a:r>
            <a:r>
              <a:rPr lang="en-US" sz="2200" b="1" u="sng" cap="all" dirty="0">
                <a:solidFill>
                  <a:schemeClr val="tx1"/>
                </a:solidFill>
              </a:rPr>
              <a:t>consensus</a:t>
            </a:r>
            <a:r>
              <a:rPr lang="en-US" sz="2200" dirty="0" smtClean="0">
                <a:solidFill>
                  <a:schemeClr val="tx1"/>
                </a:solidFill>
              </a:rPr>
              <a:t>.</a:t>
            </a:r>
          </a:p>
          <a:p>
            <a:pPr marL="857250" lvl="1" indent="-457200">
              <a:buFont typeface="+mj-lt"/>
              <a:buAutoNum type="alphaLcPeriod"/>
            </a:pPr>
            <a:endParaRPr lang="en-US" sz="2200" dirty="0">
              <a:solidFill>
                <a:schemeClr val="tx1"/>
              </a:solidFill>
            </a:endParaRPr>
          </a:p>
          <a:p>
            <a:pPr marL="857250" lvl="1" indent="-457200">
              <a:buFont typeface="+mj-lt"/>
              <a:buAutoNum type="alphaLcPeriod"/>
            </a:pPr>
            <a:r>
              <a:rPr lang="en-US" sz="2200" dirty="0" smtClean="0">
                <a:solidFill>
                  <a:schemeClr val="tx1"/>
                </a:solidFill>
              </a:rPr>
              <a:t>Differences </a:t>
            </a:r>
            <a:r>
              <a:rPr lang="en-US" sz="2200" dirty="0">
                <a:solidFill>
                  <a:schemeClr val="tx1"/>
                </a:solidFill>
              </a:rPr>
              <a:t>of opinion do not divide churches; attitudes stunt the growth of the congregation</a:t>
            </a:r>
            <a:r>
              <a:rPr lang="en-US" sz="2200" dirty="0" smtClean="0">
                <a:solidFill>
                  <a:schemeClr val="tx1"/>
                </a:solidFill>
              </a:rPr>
              <a:t>.</a:t>
            </a:r>
            <a:endParaRPr lang="en-US" sz="2200" dirty="0">
              <a:solidFill>
                <a:schemeClr val="tx1"/>
              </a:solidFill>
            </a:endParaRPr>
          </a:p>
          <a:p>
            <a:pPr marL="0" indent="0">
              <a:buNone/>
            </a:pPr>
            <a:endParaRPr lang="en-US"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2058321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6868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
        <p:nvSpPr>
          <p:cNvPr id="3" name="Content Placeholder 2"/>
          <p:cNvSpPr>
            <a:spLocks noGrp="1"/>
          </p:cNvSpPr>
          <p:nvPr>
            <p:ph idx="1"/>
          </p:nvPr>
        </p:nvSpPr>
        <p:spPr>
          <a:xfrm>
            <a:off x="457200" y="1600200"/>
            <a:ext cx="8229600" cy="4953000"/>
          </a:xfrm>
        </p:spPr>
        <p:txBody>
          <a:bodyPr>
            <a:normAutofit/>
          </a:bodyPr>
          <a:lstStyle/>
          <a:p>
            <a:pPr marL="0" indent="0">
              <a:buNone/>
            </a:pPr>
            <a:r>
              <a:rPr lang="en-US" sz="3600" i="1" dirty="0"/>
              <a:t>The purpose of this module is to </a:t>
            </a:r>
            <a:r>
              <a:rPr lang="en-US" sz="3600" b="1" i="1" dirty="0">
                <a:solidFill>
                  <a:schemeClr val="accent2">
                    <a:lumMod val="75000"/>
                  </a:schemeClr>
                </a:solidFill>
              </a:rPr>
              <a:t>encourage the church to love people into fellowship</a:t>
            </a:r>
            <a:r>
              <a:rPr lang="en-US" sz="3600" b="1" i="1" dirty="0"/>
              <a:t>. </a:t>
            </a:r>
            <a:endParaRPr lang="en-US" sz="3600" b="1" i="1" dirty="0" smtClean="0"/>
          </a:p>
          <a:p>
            <a:pPr marL="0" indent="0">
              <a:buNone/>
            </a:pPr>
            <a:endParaRPr lang="en-US" sz="3600" dirty="0"/>
          </a:p>
          <a:p>
            <a:pPr marL="0" indent="0">
              <a:buNone/>
            </a:pPr>
            <a:r>
              <a:rPr lang="en-US" sz="3600" b="1" i="1" dirty="0"/>
              <a:t>The objectives for this module are:</a:t>
            </a:r>
            <a:endParaRPr lang="en-US" sz="3600" dirty="0"/>
          </a:p>
          <a:p>
            <a:pPr lvl="1">
              <a:buFont typeface="Arial" pitchFamily="34" charset="0"/>
              <a:buChar char="•"/>
            </a:pPr>
            <a:r>
              <a:rPr lang="en-US" sz="2000" b="1" dirty="0" smtClean="0">
                <a:solidFill>
                  <a:schemeClr val="accent2">
                    <a:lumMod val="75000"/>
                  </a:schemeClr>
                </a:solidFill>
              </a:rPr>
              <a:t>To </a:t>
            </a:r>
            <a:r>
              <a:rPr lang="en-US" sz="2000" b="1" dirty="0">
                <a:solidFill>
                  <a:schemeClr val="accent2">
                    <a:lumMod val="75000"/>
                  </a:schemeClr>
                </a:solidFill>
              </a:rPr>
              <a:t>recognize the human need for belonging.</a:t>
            </a:r>
            <a:endParaRPr lang="en-US" sz="2000" dirty="0">
              <a:solidFill>
                <a:schemeClr val="accent2">
                  <a:lumMod val="75000"/>
                </a:schemeClr>
              </a:solidFill>
            </a:endParaRPr>
          </a:p>
          <a:p>
            <a:pPr lvl="1">
              <a:buFont typeface="Arial" pitchFamily="34" charset="0"/>
              <a:buChar char="•"/>
            </a:pPr>
            <a:r>
              <a:rPr lang="en-US" sz="2000" b="1" dirty="0" smtClean="0">
                <a:solidFill>
                  <a:schemeClr val="accent2">
                    <a:lumMod val="75000"/>
                  </a:schemeClr>
                </a:solidFill>
              </a:rPr>
              <a:t>To </a:t>
            </a:r>
            <a:r>
              <a:rPr lang="en-US" sz="2000" b="1" dirty="0">
                <a:solidFill>
                  <a:schemeClr val="accent2">
                    <a:lumMod val="75000"/>
                  </a:schemeClr>
                </a:solidFill>
              </a:rPr>
              <a:t>identify the obstacles that prevent us from freely loving newcomers into the fellowship of the church.</a:t>
            </a:r>
            <a:endParaRPr lang="en-US" sz="2000" dirty="0">
              <a:solidFill>
                <a:schemeClr val="accent2">
                  <a:lumMod val="75000"/>
                </a:schemeClr>
              </a:solidFill>
            </a:endParaRPr>
          </a:p>
          <a:p>
            <a:pPr lvl="1">
              <a:buFont typeface="Arial" pitchFamily="34" charset="0"/>
              <a:buChar char="•"/>
            </a:pPr>
            <a:r>
              <a:rPr lang="en-US" sz="2000" b="1" smtClean="0">
                <a:solidFill>
                  <a:schemeClr val="accent2">
                    <a:lumMod val="75000"/>
                  </a:schemeClr>
                </a:solidFill>
              </a:rPr>
              <a:t>To </a:t>
            </a:r>
            <a:r>
              <a:rPr lang="en-US" sz="2000" b="1" smtClean="0">
                <a:solidFill>
                  <a:schemeClr val="accent2">
                    <a:lumMod val="75000"/>
                  </a:schemeClr>
                </a:solidFill>
              </a:rPr>
              <a:t>strategize </a:t>
            </a:r>
            <a:r>
              <a:rPr lang="en-US" sz="2000" b="1" dirty="0">
                <a:solidFill>
                  <a:schemeClr val="accent2">
                    <a:lumMod val="75000"/>
                  </a:schemeClr>
                </a:solidFill>
              </a:rPr>
              <a:t>ways to improve biblical hospitality in our church</a:t>
            </a:r>
            <a:r>
              <a:rPr lang="en-US" sz="2000" b="1" dirty="0" smtClean="0">
                <a:solidFill>
                  <a:schemeClr val="accent2">
                    <a:lumMod val="75000"/>
                  </a:schemeClr>
                </a:solidFill>
              </a:rPr>
              <a:t>.</a:t>
            </a:r>
            <a:r>
              <a:rPr lang="en-US" sz="2000" dirty="0">
                <a:solidFill>
                  <a:schemeClr val="accent2">
                    <a:lumMod val="75000"/>
                  </a:schemeClr>
                </a:solidFill>
              </a:rPr>
              <a:t> </a:t>
            </a:r>
          </a:p>
          <a:p>
            <a:pPr marL="0" indent="0">
              <a:buNone/>
            </a:pPr>
            <a:endParaRPr lang="en-US" dirty="0"/>
          </a:p>
          <a:p>
            <a:pPr marL="0" indent="0">
              <a:buNone/>
            </a:pPr>
            <a:endParaRPr lang="en-US" dirty="0" smtClean="0">
              <a:solidFill>
                <a:schemeClr val="tx2">
                  <a:lumMod val="75000"/>
                </a:schemeClr>
              </a:solidFill>
              <a:latin typeface="Chaparral Pro Light" pitchFamily="18" charset="0"/>
            </a:endParaRPr>
          </a:p>
          <a:p>
            <a:pPr marL="0" indent="0">
              <a:buNone/>
            </a:pPr>
            <a:endParaRPr lang="en-US" dirty="0">
              <a:latin typeface="+mj-lt"/>
            </a:endParaRPr>
          </a:p>
        </p:txBody>
      </p:sp>
    </p:spTree>
    <p:extLst>
      <p:ext uri="{BB962C8B-B14F-4D97-AF65-F5344CB8AC3E}">
        <p14:creationId xmlns:p14="http://schemas.microsoft.com/office/powerpoint/2010/main" val="40912681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marL="0" indent="0">
              <a:buNone/>
            </a:pPr>
            <a:r>
              <a:rPr lang="en-US" dirty="0">
                <a:solidFill>
                  <a:schemeClr val="accent2">
                    <a:lumMod val="75000"/>
                  </a:schemeClr>
                </a:solidFill>
              </a:rPr>
              <a:t>“Some men came down from Judea to Antioch and were teaching the brothers: ‘Unless you are circumcised, according to the custom taught by Moses, you cannot be saved.’ This brought Paul and Barnabas into sharp dispute and debate with them. So Paul and Barnabas were appointed, along with some other believers, to go up to Jerusalem to see the apostles and elders about this question</a:t>
            </a:r>
            <a:r>
              <a:rPr lang="en-US" dirty="0" smtClean="0">
                <a:solidFill>
                  <a:schemeClr val="accent2">
                    <a:lumMod val="75000"/>
                  </a:schemeClr>
                </a:solidFill>
              </a:rPr>
              <a:t>. “</a:t>
            </a:r>
            <a:r>
              <a:rPr lang="en-US" dirty="0">
                <a:solidFill>
                  <a:schemeClr val="accent2">
                    <a:lumMod val="75000"/>
                  </a:schemeClr>
                </a:solidFill>
              </a:rPr>
              <a:t>James spoke up…‘It is my judgment, therefore, that we should not make it difficult for the Gentiles who are turning to God’” (Acts 15:1-2, 19, 28-29).	</a:t>
            </a:r>
            <a:endParaRPr lang="en-US" dirty="0" smtClean="0">
              <a:solidFill>
                <a:schemeClr val="accent2">
                  <a:lumMod val="75000"/>
                </a:schemeClr>
              </a:solidFill>
            </a:endParaRPr>
          </a:p>
          <a:p>
            <a:pPr marL="0" indent="0">
              <a:buNone/>
            </a:pPr>
            <a:endParaRPr lang="en-US" dirty="0" smtClean="0">
              <a:solidFill>
                <a:schemeClr val="accent2">
                  <a:lumMod val="75000"/>
                </a:schemeClr>
              </a:solidFill>
            </a:endParaRPr>
          </a:p>
          <a:p>
            <a:pPr marL="0" indent="0">
              <a:buNone/>
            </a:pPr>
            <a:r>
              <a:rPr lang="en-US" dirty="0">
                <a:solidFill>
                  <a:schemeClr val="accent2">
                    <a:lumMod val="75000"/>
                  </a:schemeClr>
                </a:solidFill>
              </a:rPr>
              <a:t>“It seemed good to the Holy Spirit and to us not to burden you with anything beyond the following requirements: You are to abstain from food sacrificed to idols, from blood, from the meat of strangled animals and from sexual immorality. You will do well to avoid these things. Farewell” (Acts 15:28-29</a:t>
            </a:r>
            <a:r>
              <a:rPr lang="en-US" dirty="0" smtClean="0">
                <a:solidFill>
                  <a:schemeClr val="accent2">
                    <a:lumMod val="75000"/>
                  </a:schemeClr>
                </a:solidFill>
              </a:rPr>
              <a:t>).</a:t>
            </a:r>
            <a:endParaRPr lang="en-US" dirty="0">
              <a:solidFill>
                <a:schemeClr val="accent2">
                  <a:lumMod val="75000"/>
                </a:schemeClr>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2985458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Font typeface="+mj-lt"/>
              <a:buAutoNum type="romanLcPeriod"/>
            </a:pPr>
            <a:r>
              <a:rPr lang="en-US" dirty="0" smtClean="0">
                <a:solidFill>
                  <a:schemeClr val="tx1"/>
                </a:solidFill>
              </a:rPr>
              <a:t>We </a:t>
            </a:r>
            <a:r>
              <a:rPr lang="en-US" dirty="0">
                <a:solidFill>
                  <a:schemeClr val="tx1"/>
                </a:solidFill>
              </a:rPr>
              <a:t>should let </a:t>
            </a:r>
            <a:r>
              <a:rPr lang="en-US" b="1" u="sng" cap="all" dirty="0">
                <a:solidFill>
                  <a:schemeClr val="tx1"/>
                </a:solidFill>
              </a:rPr>
              <a:t>Scripture</a:t>
            </a:r>
            <a:r>
              <a:rPr lang="en-US" dirty="0">
                <a:solidFill>
                  <a:schemeClr val="tx1"/>
                </a:solidFill>
              </a:rPr>
              <a:t> be our final guide in disputed matters</a:t>
            </a:r>
            <a:r>
              <a:rPr lang="en-US" dirty="0" smtClean="0">
                <a:solidFill>
                  <a:schemeClr val="tx1"/>
                </a:solidFill>
              </a:rPr>
              <a:t>.</a:t>
            </a:r>
          </a:p>
          <a:p>
            <a:pPr marL="514350" indent="-514350">
              <a:buFont typeface="+mj-lt"/>
              <a:buAutoNum type="romanLcPeriod"/>
            </a:pPr>
            <a:endParaRPr lang="en-US" dirty="0">
              <a:solidFill>
                <a:schemeClr val="tx1"/>
              </a:solidFill>
            </a:endParaRPr>
          </a:p>
          <a:p>
            <a:pPr marL="514350" indent="-514350">
              <a:buFont typeface="+mj-lt"/>
              <a:buAutoNum type="romanLcPeriod"/>
            </a:pPr>
            <a:r>
              <a:rPr lang="en-US" dirty="0" smtClean="0">
                <a:solidFill>
                  <a:schemeClr val="tx1"/>
                </a:solidFill>
              </a:rPr>
              <a:t>When </a:t>
            </a:r>
            <a:r>
              <a:rPr lang="en-US" dirty="0">
                <a:solidFill>
                  <a:schemeClr val="tx1"/>
                </a:solidFill>
              </a:rPr>
              <a:t>disputing matters of doctrine, </a:t>
            </a:r>
            <a:r>
              <a:rPr lang="en-US" b="1" u="sng" cap="all" dirty="0">
                <a:solidFill>
                  <a:schemeClr val="tx1"/>
                </a:solidFill>
              </a:rPr>
              <a:t>love</a:t>
            </a:r>
            <a:r>
              <a:rPr lang="en-US" dirty="0">
                <a:solidFill>
                  <a:schemeClr val="tx1"/>
                </a:solidFill>
              </a:rPr>
              <a:t> should prevail</a:t>
            </a:r>
            <a:r>
              <a:rPr lang="en-US" dirty="0" smtClean="0">
                <a:solidFill>
                  <a:schemeClr val="tx1"/>
                </a:solidFill>
              </a:rPr>
              <a:t>.</a:t>
            </a:r>
            <a:endParaRPr lang="en-US" dirty="0">
              <a:solidFill>
                <a:schemeClr val="tx1"/>
              </a:solidFill>
            </a:endParaRPr>
          </a:p>
          <a:p>
            <a:endParaRPr lang="en-US" dirty="0"/>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pic>
        <p:nvPicPr>
          <p:cNvPr id="2055" name="Picture 7" descr="C:\Users\jjames\AppData\Local\Microsoft\Windows\Temporary Internet Files\Content.IE5\O5C7G56L\MC90005695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5600" y="3962400"/>
            <a:ext cx="2438400" cy="2068572"/>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jjames\AppData\Local\Microsoft\Windows\Temporary Internet Files\Content.IE5\MRYEIDLF\MC90043491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2064" y="4387086"/>
            <a:ext cx="12192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6985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457200" indent="-457200">
              <a:buFont typeface="+mj-lt"/>
              <a:buAutoNum type="arabicPeriod" startAt="4"/>
            </a:pPr>
            <a:r>
              <a:rPr lang="en-US" sz="2200" dirty="0" smtClean="0">
                <a:solidFill>
                  <a:schemeClr val="tx1"/>
                </a:solidFill>
              </a:rPr>
              <a:t>A </a:t>
            </a:r>
            <a:r>
              <a:rPr lang="en-US" sz="2200" b="1" u="sng" cap="all" dirty="0">
                <a:solidFill>
                  <a:schemeClr val="tx1"/>
                </a:solidFill>
              </a:rPr>
              <a:t>no-growth</a:t>
            </a:r>
            <a:r>
              <a:rPr lang="en-US" sz="2200" dirty="0">
                <a:solidFill>
                  <a:schemeClr val="tx1"/>
                </a:solidFill>
              </a:rPr>
              <a:t> attitude can be heard in a number of </a:t>
            </a:r>
            <a:r>
              <a:rPr lang="en-US" sz="2200" dirty="0" smtClean="0">
                <a:solidFill>
                  <a:schemeClr val="tx1"/>
                </a:solidFill>
              </a:rPr>
              <a:t>comments:          </a:t>
            </a:r>
          </a:p>
          <a:p>
            <a:pPr lvl="1" indent="-342900">
              <a:buFont typeface="+mj-lt"/>
              <a:buAutoNum type="alphaLcPeriod"/>
            </a:pPr>
            <a:endParaRPr lang="en-US" sz="2200" dirty="0">
              <a:solidFill>
                <a:schemeClr val="tx1"/>
              </a:solidFill>
            </a:endParaRPr>
          </a:p>
          <a:p>
            <a:pPr lvl="1" indent="-342900">
              <a:buFont typeface="+mj-lt"/>
              <a:buAutoNum type="alphaLcPeriod"/>
            </a:pPr>
            <a:r>
              <a:rPr lang="en-US" sz="2200" dirty="0" smtClean="0">
                <a:solidFill>
                  <a:schemeClr val="tx1"/>
                </a:solidFill>
              </a:rPr>
              <a:t>“Our church is big enough already.”</a:t>
            </a:r>
          </a:p>
          <a:p>
            <a:pPr lvl="1" indent="-342900">
              <a:buFont typeface="+mj-lt"/>
              <a:buAutoNum type="alphaLcPeriod"/>
            </a:pPr>
            <a:endParaRPr lang="en-US" sz="2200" dirty="0" smtClean="0">
              <a:solidFill>
                <a:schemeClr val="tx1"/>
              </a:solidFill>
            </a:endParaRPr>
          </a:p>
          <a:p>
            <a:pPr lvl="1" indent="-342900">
              <a:buFont typeface="+mj-lt"/>
              <a:buAutoNum type="alphaLcPeriod"/>
            </a:pPr>
            <a:r>
              <a:rPr lang="en-US" sz="2200" dirty="0" smtClean="0">
                <a:solidFill>
                  <a:schemeClr val="tx1"/>
                </a:solidFill>
              </a:rPr>
              <a:t>“I don’t want our church to get too much bigger.”</a:t>
            </a:r>
          </a:p>
          <a:p>
            <a:pPr lvl="1" indent="-342900">
              <a:buFont typeface="+mj-lt"/>
              <a:buAutoNum type="alphaLcPeriod"/>
            </a:pPr>
            <a:endParaRPr lang="en-US" sz="2200" dirty="0" smtClean="0">
              <a:solidFill>
                <a:schemeClr val="tx1"/>
              </a:solidFill>
            </a:endParaRPr>
          </a:p>
          <a:p>
            <a:pPr lvl="1" indent="-342900">
              <a:buFont typeface="+mj-lt"/>
              <a:buAutoNum type="alphaLcPeriod"/>
            </a:pPr>
            <a:r>
              <a:rPr lang="en-US" sz="2200" dirty="0" smtClean="0">
                <a:solidFill>
                  <a:schemeClr val="tx1"/>
                </a:solidFill>
              </a:rPr>
              <a:t>“We already can’t keep up with the people we have attending.”</a:t>
            </a:r>
          </a:p>
          <a:p>
            <a:pPr lvl="1" indent="-342900">
              <a:buFont typeface="+mj-lt"/>
              <a:buAutoNum type="alphaLcPeriod"/>
            </a:pPr>
            <a:endParaRPr lang="en-US" sz="2200" dirty="0" smtClean="0">
              <a:solidFill>
                <a:schemeClr val="tx1"/>
              </a:solidFill>
            </a:endParaRPr>
          </a:p>
          <a:p>
            <a:pPr lvl="1" indent="-342900">
              <a:buFont typeface="+mj-lt"/>
              <a:buAutoNum type="alphaLcPeriod"/>
            </a:pPr>
            <a:r>
              <a:rPr lang="en-US" sz="2200" dirty="0" smtClean="0">
                <a:solidFill>
                  <a:schemeClr val="tx1"/>
                </a:solidFill>
              </a:rPr>
              <a:t>“I want to do outreach as much as anyone, but what about us?”</a:t>
            </a:r>
            <a:endParaRPr lang="en-US" sz="22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303193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Font typeface="+mj-lt"/>
              <a:buAutoNum type="arabicPeriod" startAt="5"/>
            </a:pPr>
            <a:r>
              <a:rPr lang="en-US" dirty="0" smtClean="0">
                <a:solidFill>
                  <a:schemeClr val="tx1"/>
                </a:solidFill>
              </a:rPr>
              <a:t>Differences </a:t>
            </a:r>
            <a:r>
              <a:rPr lang="en-US" dirty="0">
                <a:solidFill>
                  <a:schemeClr val="tx1"/>
                </a:solidFill>
              </a:rPr>
              <a:t>among </a:t>
            </a:r>
            <a:r>
              <a:rPr lang="en-US" dirty="0" smtClean="0">
                <a:solidFill>
                  <a:schemeClr val="tx1"/>
                </a:solidFill>
              </a:rPr>
              <a:t>people</a:t>
            </a:r>
          </a:p>
          <a:p>
            <a:pPr marL="0" indent="0">
              <a:buNone/>
            </a:pPr>
            <a:r>
              <a:rPr lang="en-US" dirty="0" smtClean="0">
                <a:solidFill>
                  <a:schemeClr val="tx1"/>
                </a:solidFill>
              </a:rPr>
              <a:t> </a:t>
            </a:r>
            <a:endParaRPr lang="en-US" dirty="0">
              <a:solidFill>
                <a:schemeClr val="tx1"/>
              </a:solidFill>
            </a:endParaRPr>
          </a:p>
          <a:p>
            <a:pPr lvl="1" indent="-342900">
              <a:buFont typeface="+mj-lt"/>
              <a:buAutoNum type="alphaLcPeriod"/>
            </a:pPr>
            <a:r>
              <a:rPr lang="en-US" sz="2400" dirty="0" smtClean="0">
                <a:solidFill>
                  <a:schemeClr val="tx1"/>
                </a:solidFill>
              </a:rPr>
              <a:t>Economic</a:t>
            </a:r>
            <a:r>
              <a:rPr lang="en-US" sz="2400" dirty="0">
                <a:solidFill>
                  <a:schemeClr val="tx1"/>
                </a:solidFill>
              </a:rPr>
              <a:t>, </a:t>
            </a:r>
            <a:r>
              <a:rPr lang="en-US" sz="2400" b="1" u="sng" cap="all" dirty="0">
                <a:solidFill>
                  <a:schemeClr val="tx1"/>
                </a:solidFill>
              </a:rPr>
              <a:t>ethnic</a:t>
            </a:r>
            <a:r>
              <a:rPr lang="en-US" sz="2400" dirty="0">
                <a:solidFill>
                  <a:schemeClr val="tx1"/>
                </a:solidFill>
              </a:rPr>
              <a:t>, and educational differences can be obstacles to assimilation</a:t>
            </a:r>
            <a:r>
              <a:rPr lang="en-US" sz="2400" dirty="0" smtClean="0">
                <a:solidFill>
                  <a:schemeClr val="tx1"/>
                </a:solidFill>
              </a:rPr>
              <a:t>.</a:t>
            </a:r>
          </a:p>
          <a:p>
            <a:pPr lvl="1" indent="-342900">
              <a:buFont typeface="+mj-lt"/>
              <a:buAutoNum type="alphaLcPeriod"/>
            </a:pPr>
            <a:endParaRPr lang="en-US" sz="2400" dirty="0">
              <a:solidFill>
                <a:schemeClr val="tx1"/>
              </a:solidFill>
            </a:endParaRPr>
          </a:p>
          <a:p>
            <a:pPr lvl="1" indent="-342900">
              <a:buFont typeface="+mj-lt"/>
              <a:buAutoNum type="alphaLcPeriod"/>
            </a:pPr>
            <a:r>
              <a:rPr lang="en-US" sz="2400" dirty="0" smtClean="0">
                <a:solidFill>
                  <a:schemeClr val="tx1"/>
                </a:solidFill>
              </a:rPr>
              <a:t>Sunday </a:t>
            </a:r>
            <a:r>
              <a:rPr lang="en-US" sz="2400" dirty="0">
                <a:solidFill>
                  <a:schemeClr val="tx1"/>
                </a:solidFill>
              </a:rPr>
              <a:t>morning has been called the most </a:t>
            </a:r>
            <a:r>
              <a:rPr lang="en-US" sz="2400" b="1" u="sng" cap="all" dirty="0">
                <a:solidFill>
                  <a:schemeClr val="tx1"/>
                </a:solidFill>
              </a:rPr>
              <a:t>segregated</a:t>
            </a:r>
            <a:r>
              <a:rPr lang="en-US" sz="2400" dirty="0">
                <a:solidFill>
                  <a:schemeClr val="tx1"/>
                </a:solidFill>
              </a:rPr>
              <a:t> hour in the week</a:t>
            </a:r>
            <a:r>
              <a:rPr lang="en-US" sz="2400" dirty="0" smtClean="0">
                <a:solidFill>
                  <a:schemeClr val="tx1"/>
                </a:solidFill>
              </a:rPr>
              <a:t>.</a:t>
            </a:r>
          </a:p>
          <a:p>
            <a:pPr lvl="1" indent="-342900">
              <a:buFont typeface="+mj-lt"/>
              <a:buAutoNum type="alphaLcPeriod"/>
            </a:pPr>
            <a:endParaRPr lang="en-US" sz="2400" dirty="0">
              <a:solidFill>
                <a:schemeClr val="tx1"/>
              </a:solidFill>
            </a:endParaRPr>
          </a:p>
          <a:p>
            <a:pPr lvl="1" indent="-342900">
              <a:buFont typeface="+mj-lt"/>
              <a:buAutoNum type="alphaLcPeriod"/>
            </a:pPr>
            <a:r>
              <a:rPr lang="en-US" sz="2400" dirty="0" smtClean="0">
                <a:solidFill>
                  <a:schemeClr val="tx1"/>
                </a:solidFill>
              </a:rPr>
              <a:t>People </a:t>
            </a:r>
            <a:r>
              <a:rPr lang="en-US" sz="2400" dirty="0">
                <a:solidFill>
                  <a:schemeClr val="tx1"/>
                </a:solidFill>
              </a:rPr>
              <a:t>tend to </a:t>
            </a:r>
            <a:r>
              <a:rPr lang="en-US" sz="2400" b="1" u="sng" cap="all" dirty="0">
                <a:solidFill>
                  <a:schemeClr val="tx1"/>
                </a:solidFill>
              </a:rPr>
              <a:t>gravitate</a:t>
            </a:r>
            <a:r>
              <a:rPr lang="en-US" sz="2400" dirty="0">
                <a:solidFill>
                  <a:schemeClr val="tx1"/>
                </a:solidFill>
              </a:rPr>
              <a:t> to others who are similar to them</a:t>
            </a:r>
            <a:r>
              <a:rPr lang="en-US" sz="2400" dirty="0" smtClean="0">
                <a:solidFill>
                  <a:schemeClr val="tx1"/>
                </a:solidFill>
              </a:rPr>
              <a:t>.</a:t>
            </a:r>
            <a:endParaRPr lang="en-US" sz="24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160940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200" dirty="0">
                <a:solidFill>
                  <a:schemeClr val="tx1"/>
                </a:solidFill>
              </a:rPr>
              <a:t>C. We can </a:t>
            </a:r>
            <a:r>
              <a:rPr lang="en-US" sz="2200" b="1" u="sng" cap="all" dirty="0">
                <a:solidFill>
                  <a:schemeClr val="tx1"/>
                </a:solidFill>
              </a:rPr>
              <a:t>improve</a:t>
            </a:r>
            <a:r>
              <a:rPr lang="en-US" sz="2200" dirty="0">
                <a:solidFill>
                  <a:schemeClr val="tx1"/>
                </a:solidFill>
              </a:rPr>
              <a:t> our ministry.</a:t>
            </a:r>
          </a:p>
          <a:p>
            <a:pPr marL="400050" lvl="1" indent="0">
              <a:buNone/>
            </a:pPr>
            <a:r>
              <a:rPr lang="en-US" sz="2200" dirty="0">
                <a:solidFill>
                  <a:schemeClr val="tx1"/>
                </a:solidFill>
              </a:rPr>
              <a:t>1. Identify newcomers in </a:t>
            </a:r>
            <a:r>
              <a:rPr lang="en-US" sz="2200" b="1" u="sng" cap="all" dirty="0">
                <a:solidFill>
                  <a:schemeClr val="tx1"/>
                </a:solidFill>
              </a:rPr>
              <a:t>non-threatening</a:t>
            </a:r>
            <a:r>
              <a:rPr lang="en-US" sz="2200" dirty="0">
                <a:solidFill>
                  <a:schemeClr val="tx1"/>
                </a:solidFill>
              </a:rPr>
              <a:t> ways.</a:t>
            </a:r>
          </a:p>
          <a:p>
            <a:pPr lvl="2" indent="-342900">
              <a:buFont typeface="+mj-lt"/>
              <a:buAutoNum type="alphaLcPeriod"/>
            </a:pPr>
            <a:r>
              <a:rPr lang="en-US" sz="2200" dirty="0" smtClean="0">
                <a:solidFill>
                  <a:schemeClr val="tx1"/>
                </a:solidFill>
              </a:rPr>
              <a:t>The </a:t>
            </a:r>
            <a:r>
              <a:rPr lang="en-US" sz="2200" dirty="0">
                <a:solidFill>
                  <a:schemeClr val="tx1"/>
                </a:solidFill>
              </a:rPr>
              <a:t>church must walk a tightrope between being </a:t>
            </a:r>
            <a:r>
              <a:rPr lang="en-US" sz="2200" b="1" u="sng" cap="all" dirty="0">
                <a:solidFill>
                  <a:schemeClr val="tx1"/>
                </a:solidFill>
              </a:rPr>
              <a:t>overbearing</a:t>
            </a:r>
            <a:r>
              <a:rPr lang="en-US" sz="2200" dirty="0">
                <a:solidFill>
                  <a:schemeClr val="tx1"/>
                </a:solidFill>
              </a:rPr>
              <a:t> to a newcomer on one side and appearing cold and callused on the other.</a:t>
            </a:r>
          </a:p>
          <a:p>
            <a:pPr lvl="2" indent="-342900">
              <a:buFont typeface="+mj-lt"/>
              <a:buAutoNum type="alphaLcPeriod"/>
            </a:pPr>
            <a:r>
              <a:rPr lang="en-US" sz="2200" dirty="0" smtClean="0">
                <a:solidFill>
                  <a:schemeClr val="tx1"/>
                </a:solidFill>
              </a:rPr>
              <a:t>Newcomers </a:t>
            </a:r>
            <a:r>
              <a:rPr lang="en-US" sz="2200" dirty="0">
                <a:solidFill>
                  <a:schemeClr val="tx1"/>
                </a:solidFill>
              </a:rPr>
              <a:t>generally don’t like to be </a:t>
            </a:r>
            <a:r>
              <a:rPr lang="en-US" sz="2200" b="1" u="sng" cap="all" dirty="0">
                <a:solidFill>
                  <a:schemeClr val="tx1"/>
                </a:solidFill>
              </a:rPr>
              <a:t>singled</a:t>
            </a:r>
            <a:r>
              <a:rPr lang="en-US" sz="2200" dirty="0">
                <a:solidFill>
                  <a:schemeClr val="tx1"/>
                </a:solidFill>
              </a:rPr>
              <a:t> out in a crowd.</a:t>
            </a:r>
          </a:p>
          <a:p>
            <a:pPr lvl="2" indent="-342900">
              <a:buFont typeface="+mj-lt"/>
              <a:buAutoNum type="alphaLcPeriod"/>
            </a:pPr>
            <a:r>
              <a:rPr lang="en-US" sz="2200" dirty="0" smtClean="0">
                <a:solidFill>
                  <a:schemeClr val="tx1"/>
                </a:solidFill>
              </a:rPr>
              <a:t>Newcomers </a:t>
            </a:r>
            <a:r>
              <a:rPr lang="en-US" sz="2200" dirty="0">
                <a:solidFill>
                  <a:schemeClr val="tx1"/>
                </a:solidFill>
              </a:rPr>
              <a:t>tend to want to be anonymous to the whole, but </a:t>
            </a:r>
            <a:r>
              <a:rPr lang="en-US" sz="2200" b="1" u="sng" cap="all" dirty="0">
                <a:solidFill>
                  <a:schemeClr val="tx1"/>
                </a:solidFill>
              </a:rPr>
              <a:t>known</a:t>
            </a:r>
            <a:r>
              <a:rPr lang="en-US" sz="2200" dirty="0">
                <a:solidFill>
                  <a:schemeClr val="tx1"/>
                </a:solidFill>
              </a:rPr>
              <a:t> on the individual level.</a:t>
            </a:r>
          </a:p>
          <a:p>
            <a:pPr lvl="2" indent="-342900">
              <a:buFont typeface="+mj-lt"/>
              <a:buAutoNum type="alphaLcPeriod"/>
            </a:pPr>
            <a:r>
              <a:rPr lang="en-US" sz="2200" dirty="0" smtClean="0">
                <a:solidFill>
                  <a:schemeClr val="tx1"/>
                </a:solidFill>
              </a:rPr>
              <a:t>Be </a:t>
            </a:r>
            <a:r>
              <a:rPr lang="en-US" sz="2200" b="1" u="sng" cap="all" dirty="0">
                <a:solidFill>
                  <a:schemeClr val="tx1"/>
                </a:solidFill>
              </a:rPr>
              <a:t>friendly</a:t>
            </a:r>
            <a:r>
              <a:rPr lang="en-US" sz="2200" dirty="0">
                <a:solidFill>
                  <a:schemeClr val="tx1"/>
                </a:solidFill>
              </a:rPr>
              <a:t>, but not overbearing.</a:t>
            </a:r>
          </a:p>
          <a:p>
            <a:pPr lvl="2" indent="-342900">
              <a:buFont typeface="+mj-lt"/>
              <a:buAutoNum type="alphaLcPeriod"/>
            </a:pPr>
            <a:r>
              <a:rPr lang="en-US" sz="2200" b="1" u="sng" cap="all" dirty="0" smtClean="0">
                <a:solidFill>
                  <a:schemeClr val="tx1"/>
                </a:solidFill>
              </a:rPr>
              <a:t>Greet</a:t>
            </a:r>
            <a:r>
              <a:rPr lang="en-US" sz="2200" dirty="0" smtClean="0">
                <a:solidFill>
                  <a:schemeClr val="tx1"/>
                </a:solidFill>
              </a:rPr>
              <a:t> </a:t>
            </a:r>
            <a:r>
              <a:rPr lang="en-US" sz="2200" dirty="0">
                <a:solidFill>
                  <a:schemeClr val="tx1"/>
                </a:solidFill>
              </a:rPr>
              <a:t>newcomers, but don’t corner them</a:t>
            </a:r>
            <a:r>
              <a:rPr lang="en-US" sz="2200" dirty="0" smtClean="0">
                <a:solidFill>
                  <a:schemeClr val="tx1"/>
                </a:solidFill>
              </a:rPr>
              <a:t>.</a:t>
            </a:r>
            <a:endParaRPr lang="en-US" sz="22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10363434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000" dirty="0">
                <a:solidFill>
                  <a:schemeClr val="tx1"/>
                </a:solidFill>
              </a:rPr>
              <a:t>2. Look at our church through the eyes of the </a:t>
            </a:r>
            <a:r>
              <a:rPr lang="en-US" sz="2000" b="1" u="sng" cap="all" dirty="0">
                <a:solidFill>
                  <a:schemeClr val="tx1"/>
                </a:solidFill>
              </a:rPr>
              <a:t>first-time</a:t>
            </a:r>
            <a:r>
              <a:rPr lang="en-US" sz="2000" dirty="0">
                <a:solidFill>
                  <a:schemeClr val="tx1"/>
                </a:solidFill>
              </a:rPr>
              <a:t> visitor.</a:t>
            </a:r>
          </a:p>
          <a:p>
            <a:pPr marL="0" indent="0">
              <a:buNone/>
            </a:pPr>
            <a:endParaRPr lang="en-US" sz="2200" dirty="0" smtClean="0">
              <a:solidFill>
                <a:schemeClr val="tx1"/>
              </a:solidFill>
            </a:endParaRPr>
          </a:p>
          <a:p>
            <a:pPr marL="0" indent="0">
              <a:buNone/>
            </a:pPr>
            <a:r>
              <a:rPr lang="en-US" sz="2200" dirty="0" smtClean="0">
                <a:solidFill>
                  <a:schemeClr val="tx1"/>
                </a:solidFill>
              </a:rPr>
              <a:t>3</a:t>
            </a:r>
            <a:r>
              <a:rPr lang="en-US" sz="2200" dirty="0">
                <a:solidFill>
                  <a:schemeClr val="tx1"/>
                </a:solidFill>
              </a:rPr>
              <a:t>. Welcome newcomers </a:t>
            </a:r>
            <a:r>
              <a:rPr lang="en-US" sz="2200" b="1" u="sng" cap="all" dirty="0">
                <a:solidFill>
                  <a:schemeClr val="tx1"/>
                </a:solidFill>
              </a:rPr>
              <a:t>before</a:t>
            </a:r>
            <a:r>
              <a:rPr lang="en-US" sz="2200" dirty="0">
                <a:solidFill>
                  <a:schemeClr val="tx1"/>
                </a:solidFill>
              </a:rPr>
              <a:t> greeting our friends</a:t>
            </a:r>
            <a:r>
              <a:rPr lang="en-US" sz="2200" dirty="0" smtClean="0">
                <a:solidFill>
                  <a:schemeClr val="tx1"/>
                </a:solidFill>
              </a:rPr>
              <a:t>.</a:t>
            </a:r>
          </a:p>
          <a:p>
            <a:pPr marL="0" indent="0">
              <a:buNone/>
            </a:pPr>
            <a:endParaRPr lang="en-US" sz="2200" dirty="0">
              <a:solidFill>
                <a:schemeClr val="tx1"/>
              </a:solidFill>
            </a:endParaRPr>
          </a:p>
          <a:p>
            <a:pPr lvl="1" indent="-342900">
              <a:buFont typeface="+mj-lt"/>
              <a:buAutoNum type="alphaLcPeriod"/>
            </a:pPr>
            <a:r>
              <a:rPr lang="en-US" sz="2200" dirty="0" smtClean="0">
                <a:solidFill>
                  <a:schemeClr val="tx1"/>
                </a:solidFill>
              </a:rPr>
              <a:t>Practice </a:t>
            </a:r>
            <a:r>
              <a:rPr lang="en-US" sz="2200" dirty="0">
                <a:solidFill>
                  <a:schemeClr val="tx1"/>
                </a:solidFill>
              </a:rPr>
              <a:t>the Five-Person Rule. </a:t>
            </a:r>
            <a:endParaRPr lang="en-US" sz="2200" dirty="0" smtClean="0">
              <a:solidFill>
                <a:schemeClr val="tx1"/>
              </a:solidFill>
            </a:endParaRPr>
          </a:p>
          <a:p>
            <a:pPr lvl="1" indent="-342900">
              <a:buFont typeface="+mj-lt"/>
              <a:buAutoNum type="alphaLcPeriod"/>
            </a:pPr>
            <a:endParaRPr lang="en-US" sz="2200" dirty="0">
              <a:solidFill>
                <a:schemeClr val="tx1"/>
              </a:solidFill>
            </a:endParaRPr>
          </a:p>
          <a:p>
            <a:pPr lvl="1" indent="-342900">
              <a:buFont typeface="+mj-lt"/>
              <a:buAutoNum type="alphaLcPeriod"/>
            </a:pPr>
            <a:r>
              <a:rPr lang="en-US" sz="2200" dirty="0" smtClean="0">
                <a:solidFill>
                  <a:schemeClr val="tx1"/>
                </a:solidFill>
              </a:rPr>
              <a:t>After </a:t>
            </a:r>
            <a:r>
              <a:rPr lang="en-US" sz="2200" dirty="0">
                <a:solidFill>
                  <a:schemeClr val="tx1"/>
                </a:solidFill>
              </a:rPr>
              <a:t>worship services, attempt to have a friendly </a:t>
            </a:r>
            <a:r>
              <a:rPr lang="en-US" sz="2200" b="1" u="sng" cap="all" dirty="0">
                <a:solidFill>
                  <a:schemeClr val="tx1"/>
                </a:solidFill>
              </a:rPr>
              <a:t>conversation</a:t>
            </a:r>
            <a:r>
              <a:rPr lang="en-US" sz="2200" dirty="0">
                <a:solidFill>
                  <a:schemeClr val="tx1"/>
                </a:solidFill>
              </a:rPr>
              <a:t> with five people you don’t know or don’t know well before you go to your friends</a:t>
            </a:r>
            <a:r>
              <a:rPr lang="en-US" sz="2200" dirty="0" smtClean="0">
                <a:solidFill>
                  <a:schemeClr val="tx1"/>
                </a:solidFill>
              </a:rPr>
              <a:t>.</a:t>
            </a:r>
            <a:endParaRPr lang="en-US" sz="22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pic>
        <p:nvPicPr>
          <p:cNvPr id="3075" name="Picture 3" descr="C:\Users\jjames\AppData\Local\Microsoft\Windows\Temporary Internet Files\Content.IE5\0H0BKFPP\MC90010488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306790">
            <a:off x="6532069" y="4971713"/>
            <a:ext cx="2203021" cy="163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2703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457200" indent="-457200">
              <a:buFont typeface="+mj-lt"/>
              <a:buAutoNum type="arabicPeriod" startAt="4"/>
            </a:pPr>
            <a:r>
              <a:rPr lang="en-US" sz="2200" dirty="0" smtClean="0">
                <a:solidFill>
                  <a:schemeClr val="tx1"/>
                </a:solidFill>
              </a:rPr>
              <a:t>Help </a:t>
            </a:r>
            <a:r>
              <a:rPr lang="en-US" sz="2200" dirty="0">
                <a:solidFill>
                  <a:schemeClr val="tx1"/>
                </a:solidFill>
              </a:rPr>
              <a:t>new worshippers find a group and start </a:t>
            </a:r>
            <a:r>
              <a:rPr lang="en-US" sz="2200" b="1" u="sng" cap="all" dirty="0">
                <a:solidFill>
                  <a:schemeClr val="tx1"/>
                </a:solidFill>
              </a:rPr>
              <a:t>new</a:t>
            </a:r>
            <a:r>
              <a:rPr lang="en-US" sz="2200" dirty="0">
                <a:solidFill>
                  <a:schemeClr val="tx1"/>
                </a:solidFill>
              </a:rPr>
              <a:t> groups as often as possible</a:t>
            </a:r>
            <a:r>
              <a:rPr lang="en-US" sz="2200" dirty="0" smtClean="0">
                <a:solidFill>
                  <a:schemeClr val="tx1"/>
                </a:solidFill>
              </a:rPr>
              <a:t>.</a:t>
            </a:r>
          </a:p>
          <a:p>
            <a:pPr marL="0" indent="0">
              <a:buNone/>
            </a:pPr>
            <a:endParaRPr lang="en-US" sz="2200" dirty="0">
              <a:solidFill>
                <a:schemeClr val="tx1"/>
              </a:solidFill>
            </a:endParaRPr>
          </a:p>
          <a:p>
            <a:pPr marL="857250" lvl="1" indent="-457200">
              <a:buFont typeface="+mj-lt"/>
              <a:buAutoNum type="alphaLcPeriod"/>
            </a:pPr>
            <a:r>
              <a:rPr lang="en-US" sz="2200" dirty="0" smtClean="0">
                <a:solidFill>
                  <a:schemeClr val="tx1"/>
                </a:solidFill>
              </a:rPr>
              <a:t>A </a:t>
            </a:r>
            <a:r>
              <a:rPr lang="en-US" sz="2200" dirty="0">
                <a:solidFill>
                  <a:schemeClr val="tx1"/>
                </a:solidFill>
              </a:rPr>
              <a:t>small group is any group that</a:t>
            </a:r>
            <a:r>
              <a:rPr lang="en-US" sz="2200" dirty="0" smtClean="0">
                <a:solidFill>
                  <a:schemeClr val="tx1"/>
                </a:solidFill>
              </a:rPr>
              <a:t>…</a:t>
            </a:r>
          </a:p>
          <a:p>
            <a:pPr marL="0" indent="0">
              <a:buNone/>
            </a:pPr>
            <a:endParaRPr lang="en-US" sz="2200" dirty="0">
              <a:solidFill>
                <a:schemeClr val="tx1"/>
              </a:solidFill>
            </a:endParaRPr>
          </a:p>
          <a:p>
            <a:pPr marL="1200150" lvl="2" indent="-400050">
              <a:buFont typeface="+mj-lt"/>
              <a:buAutoNum type="romanLcPeriod"/>
            </a:pPr>
            <a:r>
              <a:rPr lang="en-US" sz="2200" dirty="0" smtClean="0">
                <a:solidFill>
                  <a:schemeClr val="tx1"/>
                </a:solidFill>
              </a:rPr>
              <a:t>Less </a:t>
            </a:r>
            <a:r>
              <a:rPr lang="en-US" sz="2200" dirty="0">
                <a:solidFill>
                  <a:schemeClr val="tx1"/>
                </a:solidFill>
              </a:rPr>
              <a:t>than 15 in attendance</a:t>
            </a:r>
            <a:r>
              <a:rPr lang="en-US" sz="2200" dirty="0" smtClean="0">
                <a:solidFill>
                  <a:schemeClr val="tx1"/>
                </a:solidFill>
              </a:rPr>
              <a:t>.</a:t>
            </a:r>
          </a:p>
          <a:p>
            <a:pPr marL="1200150" lvl="2" indent="-400050">
              <a:buFont typeface="+mj-lt"/>
              <a:buAutoNum type="romanLcPeriod"/>
            </a:pPr>
            <a:endParaRPr lang="en-US" sz="2200" dirty="0">
              <a:solidFill>
                <a:schemeClr val="tx1"/>
              </a:solidFill>
            </a:endParaRPr>
          </a:p>
          <a:p>
            <a:pPr marL="1200150" lvl="2" indent="-400050">
              <a:buFont typeface="+mj-lt"/>
              <a:buAutoNum type="romanLcPeriod"/>
            </a:pPr>
            <a:r>
              <a:rPr lang="en-US" sz="2200" dirty="0" smtClean="0">
                <a:solidFill>
                  <a:schemeClr val="tx1"/>
                </a:solidFill>
              </a:rPr>
              <a:t>Meets </a:t>
            </a:r>
            <a:r>
              <a:rPr lang="en-US" sz="2200" dirty="0">
                <a:solidFill>
                  <a:schemeClr val="tx1"/>
                </a:solidFill>
              </a:rPr>
              <a:t>on a regular basis – at least </a:t>
            </a:r>
            <a:r>
              <a:rPr lang="en-US" sz="2200" b="1" u="sng" cap="all" dirty="0">
                <a:solidFill>
                  <a:schemeClr val="tx1"/>
                </a:solidFill>
              </a:rPr>
              <a:t>once</a:t>
            </a:r>
            <a:r>
              <a:rPr lang="en-US" sz="2200" dirty="0">
                <a:solidFill>
                  <a:schemeClr val="tx1"/>
                </a:solidFill>
              </a:rPr>
              <a:t> per month</a:t>
            </a:r>
            <a:r>
              <a:rPr lang="en-US" sz="2200" dirty="0" smtClean="0">
                <a:solidFill>
                  <a:schemeClr val="tx1"/>
                </a:solidFill>
              </a:rPr>
              <a:t>.</a:t>
            </a:r>
          </a:p>
          <a:p>
            <a:pPr marL="1200150" lvl="2" indent="-400050">
              <a:buFont typeface="+mj-lt"/>
              <a:buAutoNum type="romanLcPeriod"/>
            </a:pPr>
            <a:endParaRPr lang="en-US" sz="2200" dirty="0">
              <a:solidFill>
                <a:schemeClr val="tx1"/>
              </a:solidFill>
            </a:endParaRPr>
          </a:p>
          <a:p>
            <a:pPr marL="1200150" lvl="2" indent="-400050">
              <a:buFont typeface="+mj-lt"/>
              <a:buAutoNum type="romanLcPeriod"/>
            </a:pPr>
            <a:r>
              <a:rPr lang="en-US" sz="2200" dirty="0" smtClean="0">
                <a:solidFill>
                  <a:schemeClr val="tx1"/>
                </a:solidFill>
              </a:rPr>
              <a:t>Creates </a:t>
            </a:r>
            <a:r>
              <a:rPr lang="en-US" sz="2200" dirty="0">
                <a:solidFill>
                  <a:schemeClr val="tx1"/>
                </a:solidFill>
              </a:rPr>
              <a:t>a sense of caring – people are missed and contacted if they are not there. </a:t>
            </a:r>
          </a:p>
          <a:p>
            <a:pPr marL="800100" lvl="2" indent="0">
              <a:buNone/>
            </a:pPr>
            <a:r>
              <a:rPr lang="en-US" dirty="0">
                <a:solidFill>
                  <a:schemeClr val="tx1"/>
                </a:solidFill>
              </a:rPr>
              <a:t> </a:t>
            </a:r>
          </a:p>
          <a:p>
            <a:pPr marL="0" indent="0">
              <a:buNone/>
            </a:pPr>
            <a:endParaRPr lang="en-US"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42719279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200" dirty="0">
                <a:solidFill>
                  <a:schemeClr val="tx1"/>
                </a:solidFill>
              </a:rPr>
              <a:t>b. Small groups provide a place for individuals to</a:t>
            </a:r>
            <a:r>
              <a:rPr lang="en-US" sz="2200" dirty="0" smtClean="0">
                <a:solidFill>
                  <a:schemeClr val="tx1"/>
                </a:solidFill>
              </a:rPr>
              <a:t>…</a:t>
            </a:r>
          </a:p>
          <a:p>
            <a:pPr marL="0" indent="0">
              <a:buNone/>
            </a:pPr>
            <a:endParaRPr lang="en-US" sz="2200" dirty="0">
              <a:solidFill>
                <a:schemeClr val="tx1"/>
              </a:solidFill>
            </a:endParaRPr>
          </a:p>
          <a:p>
            <a:pPr marL="800100" lvl="1" indent="-400050">
              <a:buFont typeface="+mj-lt"/>
              <a:buAutoNum type="romanLcPeriod"/>
            </a:pPr>
            <a:r>
              <a:rPr lang="en-US" sz="2200" dirty="0" smtClean="0">
                <a:solidFill>
                  <a:schemeClr val="tx1"/>
                </a:solidFill>
              </a:rPr>
              <a:t>Be </a:t>
            </a:r>
            <a:r>
              <a:rPr lang="en-US" sz="2200" dirty="0">
                <a:solidFill>
                  <a:schemeClr val="tx1"/>
                </a:solidFill>
              </a:rPr>
              <a:t>open and vulnerable in a </a:t>
            </a:r>
            <a:r>
              <a:rPr lang="en-US" sz="2200" b="1" u="sng" cap="all" dirty="0">
                <a:solidFill>
                  <a:schemeClr val="tx1"/>
                </a:solidFill>
              </a:rPr>
              <a:t>safe</a:t>
            </a:r>
            <a:r>
              <a:rPr lang="en-US" sz="2200" dirty="0">
                <a:solidFill>
                  <a:schemeClr val="tx1"/>
                </a:solidFill>
              </a:rPr>
              <a:t> environment</a:t>
            </a:r>
            <a:r>
              <a:rPr lang="en-US" sz="2200" dirty="0" smtClean="0">
                <a:solidFill>
                  <a:schemeClr val="tx1"/>
                </a:solidFill>
              </a:rPr>
              <a:t>.</a:t>
            </a:r>
          </a:p>
          <a:p>
            <a:pPr marL="800100" lvl="1" indent="-400050">
              <a:buFont typeface="+mj-lt"/>
              <a:buAutoNum type="romanLcPeriod"/>
            </a:pPr>
            <a:endParaRPr lang="en-US" sz="2200" dirty="0">
              <a:solidFill>
                <a:schemeClr val="tx1"/>
              </a:solidFill>
            </a:endParaRPr>
          </a:p>
          <a:p>
            <a:pPr marL="800100" lvl="1" indent="-400050">
              <a:buFont typeface="+mj-lt"/>
              <a:buAutoNum type="romanLcPeriod"/>
            </a:pPr>
            <a:r>
              <a:rPr lang="en-US" sz="2200" b="1" u="sng" cap="all" dirty="0" smtClean="0">
                <a:solidFill>
                  <a:schemeClr val="tx1"/>
                </a:solidFill>
              </a:rPr>
              <a:t>Learn</a:t>
            </a:r>
            <a:r>
              <a:rPr lang="en-US" sz="2200" dirty="0" smtClean="0">
                <a:solidFill>
                  <a:schemeClr val="tx1"/>
                </a:solidFill>
              </a:rPr>
              <a:t> </a:t>
            </a:r>
            <a:r>
              <a:rPr lang="en-US" sz="2200" dirty="0">
                <a:solidFill>
                  <a:schemeClr val="tx1"/>
                </a:solidFill>
              </a:rPr>
              <a:t>and grow</a:t>
            </a:r>
            <a:r>
              <a:rPr lang="en-US" sz="2200" dirty="0" smtClean="0">
                <a:solidFill>
                  <a:schemeClr val="tx1"/>
                </a:solidFill>
              </a:rPr>
              <a:t>.</a:t>
            </a:r>
          </a:p>
          <a:p>
            <a:pPr marL="800100" lvl="1" indent="-400050">
              <a:buFont typeface="+mj-lt"/>
              <a:buAutoNum type="romanLcPeriod"/>
            </a:pPr>
            <a:endParaRPr lang="en-US" sz="2200" dirty="0">
              <a:solidFill>
                <a:schemeClr val="tx1"/>
              </a:solidFill>
            </a:endParaRPr>
          </a:p>
          <a:p>
            <a:pPr marL="800100" lvl="1" indent="-400050">
              <a:buFont typeface="+mj-lt"/>
              <a:buAutoNum type="romanLcPeriod"/>
            </a:pPr>
            <a:r>
              <a:rPr lang="en-US" sz="2200" dirty="0" smtClean="0">
                <a:solidFill>
                  <a:schemeClr val="tx1"/>
                </a:solidFill>
              </a:rPr>
              <a:t>Gain </a:t>
            </a:r>
            <a:r>
              <a:rPr lang="en-US" sz="2200" b="1" u="sng" cap="all" dirty="0">
                <a:solidFill>
                  <a:schemeClr val="tx1"/>
                </a:solidFill>
              </a:rPr>
              <a:t>support</a:t>
            </a:r>
            <a:r>
              <a:rPr lang="en-US" sz="2200" dirty="0">
                <a:solidFill>
                  <a:schemeClr val="tx1"/>
                </a:solidFill>
              </a:rPr>
              <a:t> during life’s difficult times</a:t>
            </a:r>
            <a:r>
              <a:rPr lang="en-US" sz="2200" dirty="0" smtClean="0">
                <a:solidFill>
                  <a:schemeClr val="tx1"/>
                </a:solidFill>
              </a:rPr>
              <a:t>.</a:t>
            </a:r>
            <a:endParaRPr lang="en-US" sz="22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4448228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marL="0" indent="0">
              <a:buNone/>
            </a:pPr>
            <a:r>
              <a:rPr lang="en-US" sz="2200" b="1" dirty="0" smtClean="0">
                <a:solidFill>
                  <a:schemeClr val="accent2">
                    <a:lumMod val="75000"/>
                  </a:schemeClr>
                </a:solidFill>
              </a:rPr>
              <a:t>Small Group Exercise </a:t>
            </a:r>
          </a:p>
          <a:p>
            <a:pPr marL="857250" lvl="1" indent="-457200">
              <a:buFont typeface="+mj-lt"/>
              <a:buAutoNum type="arabicPeriod"/>
            </a:pPr>
            <a:r>
              <a:rPr lang="en-US" sz="2200" dirty="0" smtClean="0">
                <a:solidFill>
                  <a:schemeClr val="tx1"/>
                </a:solidFill>
              </a:rPr>
              <a:t>Identify </a:t>
            </a:r>
            <a:r>
              <a:rPr lang="en-US" sz="2200" dirty="0">
                <a:solidFill>
                  <a:schemeClr val="tx1"/>
                </a:solidFill>
              </a:rPr>
              <a:t>the areas of our church that enable people to be assimilated into the church. In what areas do we do well?</a:t>
            </a:r>
          </a:p>
          <a:p>
            <a:pPr marL="857250" lvl="1" indent="-457200">
              <a:buFont typeface="+mj-lt"/>
              <a:buAutoNum type="arabicPeriod"/>
            </a:pPr>
            <a:r>
              <a:rPr lang="en-US" sz="2200" dirty="0" smtClean="0">
                <a:solidFill>
                  <a:schemeClr val="tx1"/>
                </a:solidFill>
              </a:rPr>
              <a:t>What </a:t>
            </a:r>
            <a:r>
              <a:rPr lang="en-US" sz="2200" dirty="0">
                <a:solidFill>
                  <a:schemeClr val="tx1"/>
                </a:solidFill>
              </a:rPr>
              <a:t>in our church hinders people from being loved into the fellowship? What area of improvement do we need to concentrate on most?</a:t>
            </a:r>
          </a:p>
          <a:p>
            <a:pPr marL="857250" lvl="1" indent="-457200">
              <a:buFont typeface="+mj-lt"/>
              <a:buAutoNum type="arabicPeriod"/>
            </a:pPr>
            <a:r>
              <a:rPr lang="en-US" sz="2200" dirty="0" smtClean="0">
                <a:solidFill>
                  <a:schemeClr val="tx1"/>
                </a:solidFill>
              </a:rPr>
              <a:t>What </a:t>
            </a:r>
            <a:r>
              <a:rPr lang="en-US" sz="2200" dirty="0">
                <a:solidFill>
                  <a:schemeClr val="tx1"/>
                </a:solidFill>
              </a:rPr>
              <a:t>fears would you identify as being associated with numerical growth of a local church? Why do new people bring fear to established members? </a:t>
            </a: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pic>
        <p:nvPicPr>
          <p:cNvPr id="5" name="Picture 2" descr="http://vator.tv/images/attachments/010611085517clipart_board_meetin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37695" y="4800600"/>
            <a:ext cx="2397717" cy="1798288"/>
          </a:xfrm>
          <a:prstGeom prst="rect">
            <a:avLst/>
          </a:prstGeom>
          <a:ln>
            <a:noFill/>
          </a:ln>
          <a:effectLst>
            <a:outerShdw blurRad="292100" dist="139700" dir="2700000" algn="tl" rotWithShape="0">
              <a:srgbClr val="333333">
                <a:alpha val="65000"/>
              </a:srgbClr>
            </a:outerShdw>
          </a:effectLst>
          <a:extLst/>
        </p:spPr>
      </p:pic>
    </p:spTree>
    <p:extLst>
      <p:ext uri="{BB962C8B-B14F-4D97-AF65-F5344CB8AC3E}">
        <p14:creationId xmlns:p14="http://schemas.microsoft.com/office/powerpoint/2010/main" val="5248881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2200" b="1" dirty="0" smtClean="0">
                <a:solidFill>
                  <a:schemeClr val="accent2">
                    <a:lumMod val="75000"/>
                  </a:schemeClr>
                </a:solidFill>
              </a:rPr>
              <a:t>Action Planning/Reporting </a:t>
            </a:r>
          </a:p>
          <a:p>
            <a:pPr marL="0" indent="0">
              <a:buNone/>
            </a:pPr>
            <a:endParaRPr lang="en-US" sz="2200" b="1" dirty="0">
              <a:solidFill>
                <a:schemeClr val="accent2">
                  <a:lumMod val="75000"/>
                </a:schemeClr>
              </a:solidFill>
            </a:endParaRPr>
          </a:p>
          <a:p>
            <a:pPr marL="857250" lvl="1" indent="-457200">
              <a:buFont typeface="+mj-lt"/>
              <a:buAutoNum type="alphaLcPeriod"/>
            </a:pPr>
            <a:r>
              <a:rPr lang="en-US" sz="2200" dirty="0" smtClean="0">
                <a:solidFill>
                  <a:schemeClr val="tx1"/>
                </a:solidFill>
              </a:rPr>
              <a:t>Since </a:t>
            </a:r>
            <a:r>
              <a:rPr lang="en-US" sz="2200" dirty="0">
                <a:solidFill>
                  <a:schemeClr val="tx1"/>
                </a:solidFill>
              </a:rPr>
              <a:t>people enjoy participating, who new to our church could be invited to serve on a committee, worship team or discipleship class? </a:t>
            </a:r>
          </a:p>
          <a:p>
            <a:pPr marL="857250" lvl="1" indent="-457200">
              <a:buFont typeface="+mj-lt"/>
              <a:buAutoNum type="alphaLcPeriod"/>
            </a:pPr>
            <a:r>
              <a:rPr lang="en-US" sz="2200" dirty="0" smtClean="0">
                <a:solidFill>
                  <a:schemeClr val="tx1"/>
                </a:solidFill>
              </a:rPr>
              <a:t>How </a:t>
            </a:r>
            <a:r>
              <a:rPr lang="en-US" sz="2200" dirty="0">
                <a:solidFill>
                  <a:schemeClr val="tx1"/>
                </a:solidFill>
              </a:rPr>
              <a:t>do we address the fears our established people have?</a:t>
            </a:r>
          </a:p>
          <a:p>
            <a:pPr marL="857250" lvl="1" indent="-457200">
              <a:buFont typeface="+mj-lt"/>
              <a:buAutoNum type="alphaLcPeriod"/>
            </a:pPr>
            <a:r>
              <a:rPr lang="en-US" sz="2200" dirty="0" smtClean="0">
                <a:solidFill>
                  <a:schemeClr val="tx1"/>
                </a:solidFill>
              </a:rPr>
              <a:t>Who </a:t>
            </a:r>
            <a:r>
              <a:rPr lang="en-US" sz="2200" dirty="0">
                <a:solidFill>
                  <a:schemeClr val="tx1"/>
                </a:solidFill>
              </a:rPr>
              <a:t>needs us to phone and to encourage them?  How can we assure this personal interest in others is sustained?</a:t>
            </a:r>
          </a:p>
          <a:p>
            <a:pPr marL="0" indent="0">
              <a:buNone/>
            </a:pPr>
            <a:r>
              <a:rPr lang="en-US" dirty="0"/>
              <a:t> </a:t>
            </a:r>
          </a:p>
          <a:p>
            <a:pPr marL="0" indent="0">
              <a:buNone/>
            </a:pPr>
            <a:endParaRPr lang="en-US" b="1" dirty="0">
              <a:solidFill>
                <a:schemeClr val="accent2">
                  <a:lumMod val="75000"/>
                </a:schemeClr>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5300702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00600"/>
          </a:xfrm>
        </p:spPr>
        <p:txBody>
          <a:bodyPr>
            <a:normAutofit fontScale="92500" lnSpcReduction="10000"/>
          </a:bodyPr>
          <a:lstStyle/>
          <a:p>
            <a:pPr marL="514350" indent="-514350">
              <a:buFont typeface="+mj-lt"/>
              <a:buAutoNum type="romanUcPeriod"/>
            </a:pPr>
            <a:r>
              <a:rPr lang="en-US" sz="2700" dirty="0" smtClean="0">
                <a:solidFill>
                  <a:schemeClr val="tx1"/>
                </a:solidFill>
              </a:rPr>
              <a:t>Introduction</a:t>
            </a:r>
            <a:endParaRPr lang="en-US" sz="2700" dirty="0">
              <a:solidFill>
                <a:schemeClr val="tx1"/>
              </a:solidFill>
            </a:endParaRPr>
          </a:p>
          <a:p>
            <a:pPr marL="857250" lvl="1" indent="-457200">
              <a:buFont typeface="+mj-lt"/>
              <a:buAutoNum type="alphaUcPeriod"/>
            </a:pPr>
            <a:r>
              <a:rPr lang="en-US" sz="2700" dirty="0" smtClean="0">
                <a:solidFill>
                  <a:schemeClr val="tx1"/>
                </a:solidFill>
              </a:rPr>
              <a:t>Acts </a:t>
            </a:r>
            <a:r>
              <a:rPr lang="en-US" sz="2700" dirty="0">
                <a:solidFill>
                  <a:schemeClr val="tx1"/>
                </a:solidFill>
              </a:rPr>
              <a:t>9:26-28	</a:t>
            </a:r>
            <a:r>
              <a:rPr lang="en-US" sz="2700" dirty="0"/>
              <a:t>					</a:t>
            </a:r>
          </a:p>
          <a:p>
            <a:pPr marL="400050" lvl="1" indent="0">
              <a:buNone/>
            </a:pPr>
            <a:r>
              <a:rPr lang="en-US" sz="2700" dirty="0">
                <a:solidFill>
                  <a:schemeClr val="accent2">
                    <a:lumMod val="75000"/>
                  </a:schemeClr>
                </a:solidFill>
              </a:rPr>
              <a:t>“When he came to Jerusalem, he tried to join the disciples, but they were all afraid of him, not believing that he really was a disciple. But Barnabas took him and brought him to the apostles. He told them how Saul, on his journey, had seen the Lord and that the Lord had spoken to him, and how in Damascus he had preached fearlessly in the name of Jesus. So Saul stayed with them and moved about freely in Jerusalem, speaking boldly in the name of the Lord.”</a:t>
            </a:r>
          </a:p>
          <a:p>
            <a:pPr marL="0" indent="0">
              <a:buNone/>
            </a:pPr>
            <a:r>
              <a:rPr lang="en-US" dirty="0"/>
              <a:t> </a:t>
            </a:r>
          </a:p>
          <a:p>
            <a:endParaRPr lang="en-US" dirty="0"/>
          </a:p>
        </p:txBody>
      </p:sp>
      <p:sp>
        <p:nvSpPr>
          <p:cNvPr id="4" name="Title 1"/>
          <p:cNvSpPr>
            <a:spLocks noGrp="1"/>
          </p:cNvSpPr>
          <p:nvPr>
            <p:ph type="title"/>
          </p:nvPr>
        </p:nvSpPr>
        <p:spPr>
          <a:xfrm>
            <a:off x="457200" y="0"/>
            <a:ext cx="8229600" cy="914400"/>
          </a:xfrm>
        </p:spPr>
        <p:txBody>
          <a:bodyPr/>
          <a:lstStyle/>
          <a:p>
            <a:pPr algn="r"/>
            <a:r>
              <a:rPr lang="en-US" sz="3600" b="1" dirty="0">
                <a:solidFill>
                  <a:schemeClr val="accent2">
                    <a:lumMod val="75000"/>
                  </a:schemeClr>
                </a:solidFill>
                <a:latin typeface="Chaparral Pro Light" pitchFamily="18" charset="0"/>
              </a:rPr>
              <a:t>Welcoming Newcomers Into Fellowship</a:t>
            </a:r>
          </a:p>
        </p:txBody>
      </p:sp>
    </p:spTree>
    <p:extLst>
      <p:ext uri="{BB962C8B-B14F-4D97-AF65-F5344CB8AC3E}">
        <p14:creationId xmlns:p14="http://schemas.microsoft.com/office/powerpoint/2010/main" val="1712693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Font typeface="+mj-lt"/>
              <a:buAutoNum type="arabicPeriod"/>
            </a:pPr>
            <a:r>
              <a:rPr lang="en-US" sz="2200" dirty="0" smtClean="0">
                <a:solidFill>
                  <a:schemeClr val="tx1"/>
                </a:solidFill>
              </a:rPr>
              <a:t>To </a:t>
            </a:r>
            <a:r>
              <a:rPr lang="en-US" sz="2200" dirty="0">
                <a:solidFill>
                  <a:schemeClr val="tx1"/>
                </a:solidFill>
              </a:rPr>
              <a:t>bring Saul of Tarsus into the fellowship of the church was no simple assimilation task. He was a feared Jew who was known throughout Palestine for persecuting the followers of Jesus. </a:t>
            </a:r>
            <a:endParaRPr lang="en-US" sz="2200" dirty="0" smtClean="0">
              <a:solidFill>
                <a:schemeClr val="tx1"/>
              </a:solidFill>
            </a:endParaRPr>
          </a:p>
          <a:p>
            <a:pPr marL="457200" indent="-457200">
              <a:buFont typeface="+mj-lt"/>
              <a:buAutoNum type="arabicPeriod"/>
            </a:pPr>
            <a:endParaRPr lang="en-US" sz="2200" dirty="0">
              <a:solidFill>
                <a:schemeClr val="tx1"/>
              </a:solidFill>
            </a:endParaRPr>
          </a:p>
          <a:p>
            <a:pPr marL="457200" indent="-457200">
              <a:buFont typeface="+mj-lt"/>
              <a:buAutoNum type="arabicPeriod"/>
            </a:pPr>
            <a:r>
              <a:rPr lang="en-US" sz="2200" dirty="0" smtClean="0">
                <a:solidFill>
                  <a:schemeClr val="tx1"/>
                </a:solidFill>
              </a:rPr>
              <a:t>His </a:t>
            </a:r>
            <a:r>
              <a:rPr lang="en-US" sz="2200" dirty="0">
                <a:solidFill>
                  <a:schemeClr val="tx1"/>
                </a:solidFill>
              </a:rPr>
              <a:t>conversion to Christ made little impact on the willingness of the Christians to open their arms to him. </a:t>
            </a:r>
            <a:endParaRPr lang="en-US" sz="2200" dirty="0" smtClean="0">
              <a:solidFill>
                <a:schemeClr val="tx1"/>
              </a:solidFill>
            </a:endParaRPr>
          </a:p>
          <a:p>
            <a:pPr marL="457200" indent="-457200">
              <a:buFont typeface="+mj-lt"/>
              <a:buAutoNum type="arabicPeriod"/>
            </a:pPr>
            <a:endParaRPr lang="en-US" sz="2200" dirty="0">
              <a:solidFill>
                <a:schemeClr val="tx1"/>
              </a:solidFill>
            </a:endParaRPr>
          </a:p>
          <a:p>
            <a:pPr marL="457200" indent="-457200">
              <a:buFont typeface="+mj-lt"/>
              <a:buAutoNum type="arabicPeriod"/>
            </a:pPr>
            <a:r>
              <a:rPr lang="en-US" sz="2200" dirty="0" smtClean="0">
                <a:solidFill>
                  <a:schemeClr val="tx1"/>
                </a:solidFill>
              </a:rPr>
              <a:t>“</a:t>
            </a:r>
            <a:r>
              <a:rPr lang="en-US" sz="2200" dirty="0">
                <a:solidFill>
                  <a:schemeClr val="tx1"/>
                </a:solidFill>
              </a:rPr>
              <a:t>Barnabas,” the Scripture says, “took him….” Barnabas loved enough to </a:t>
            </a:r>
            <a:r>
              <a:rPr lang="en-US" sz="2200" b="1" u="sng" cap="all" dirty="0">
                <a:solidFill>
                  <a:schemeClr val="tx1"/>
                </a:solidFill>
              </a:rPr>
              <a:t>risk</a:t>
            </a:r>
            <a:r>
              <a:rPr lang="en-US" sz="2200" dirty="0">
                <a:solidFill>
                  <a:schemeClr val="tx1"/>
                </a:solidFill>
              </a:rPr>
              <a:t> bringing Saul into the fellowship of the church</a:t>
            </a:r>
            <a:r>
              <a:rPr lang="en-US" sz="2200" dirty="0" smtClean="0">
                <a:solidFill>
                  <a:schemeClr val="tx1"/>
                </a:solidFill>
              </a:rPr>
              <a:t>.</a:t>
            </a:r>
            <a:endParaRPr lang="en-US" sz="22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090161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457200" indent="-457200">
              <a:buFont typeface="+mj-lt"/>
              <a:buAutoNum type="alphaUcPeriod" startAt="2"/>
            </a:pPr>
            <a:r>
              <a:rPr lang="en-US" dirty="0" smtClean="0">
                <a:solidFill>
                  <a:schemeClr val="tx1"/>
                </a:solidFill>
              </a:rPr>
              <a:t>Research </a:t>
            </a:r>
            <a:r>
              <a:rPr lang="en-US" dirty="0">
                <a:solidFill>
                  <a:schemeClr val="tx1"/>
                </a:solidFill>
              </a:rPr>
              <a:t>shows:</a:t>
            </a:r>
          </a:p>
          <a:p>
            <a:pPr marL="857250" lvl="1" indent="-457200">
              <a:buFont typeface="+mj-lt"/>
              <a:buAutoNum type="arabicPeriod"/>
            </a:pPr>
            <a:r>
              <a:rPr lang="en-US" sz="2400" dirty="0" smtClean="0">
                <a:solidFill>
                  <a:schemeClr val="tx1"/>
                </a:solidFill>
              </a:rPr>
              <a:t>If </a:t>
            </a:r>
            <a:r>
              <a:rPr lang="en-US" sz="2400" dirty="0">
                <a:solidFill>
                  <a:schemeClr val="tx1"/>
                </a:solidFill>
              </a:rPr>
              <a:t>people, who attend church for a month, don’t make </a:t>
            </a:r>
            <a:r>
              <a:rPr lang="en-US" sz="2400" b="1" u="sng" cap="all" dirty="0">
                <a:solidFill>
                  <a:schemeClr val="tx1"/>
                </a:solidFill>
              </a:rPr>
              <a:t>four</a:t>
            </a:r>
            <a:r>
              <a:rPr lang="en-US" sz="2400" dirty="0">
                <a:solidFill>
                  <a:schemeClr val="tx1"/>
                </a:solidFill>
              </a:rPr>
              <a:t> friends, they will not return</a:t>
            </a:r>
            <a:r>
              <a:rPr lang="en-US" sz="2400" dirty="0" smtClean="0">
                <a:solidFill>
                  <a:schemeClr val="tx1"/>
                </a:solidFill>
              </a:rPr>
              <a:t>.</a:t>
            </a:r>
          </a:p>
          <a:p>
            <a:pPr marL="857250" lvl="1" indent="-457200">
              <a:buFont typeface="+mj-lt"/>
              <a:buAutoNum type="arabicPeriod"/>
            </a:pPr>
            <a:endParaRPr lang="en-US" sz="2400" dirty="0">
              <a:solidFill>
                <a:schemeClr val="tx1"/>
              </a:solidFill>
            </a:endParaRPr>
          </a:p>
          <a:p>
            <a:pPr marL="857250" lvl="1" indent="-457200">
              <a:buFont typeface="+mj-lt"/>
              <a:buAutoNum type="arabicPeriod"/>
            </a:pPr>
            <a:r>
              <a:rPr lang="en-US" sz="2400" dirty="0" smtClean="0">
                <a:solidFill>
                  <a:schemeClr val="tx1"/>
                </a:solidFill>
              </a:rPr>
              <a:t>Visitors </a:t>
            </a:r>
            <a:r>
              <a:rPr lang="en-US" sz="2400" dirty="0">
                <a:solidFill>
                  <a:schemeClr val="tx1"/>
                </a:solidFill>
              </a:rPr>
              <a:t>make up their minds whether they will come back to our church in the first </a:t>
            </a:r>
            <a:r>
              <a:rPr lang="en-US" sz="2400" b="1" u="sng" cap="all" dirty="0">
                <a:solidFill>
                  <a:schemeClr val="tx1"/>
                </a:solidFill>
              </a:rPr>
              <a:t>eleven</a:t>
            </a:r>
            <a:r>
              <a:rPr lang="en-US" sz="2400" dirty="0">
                <a:solidFill>
                  <a:schemeClr val="tx1"/>
                </a:solidFill>
              </a:rPr>
              <a:t> minutes</a:t>
            </a:r>
            <a:r>
              <a:rPr lang="en-US" sz="2400" dirty="0" smtClean="0">
                <a:solidFill>
                  <a:schemeClr val="tx1"/>
                </a:solidFill>
              </a:rPr>
              <a:t>.</a:t>
            </a:r>
          </a:p>
          <a:p>
            <a:pPr marL="857250" lvl="1" indent="-457200">
              <a:buFont typeface="+mj-lt"/>
              <a:buAutoNum type="arabicPeriod"/>
            </a:pPr>
            <a:endParaRPr lang="en-US" sz="2400" dirty="0">
              <a:solidFill>
                <a:schemeClr val="tx1"/>
              </a:solidFill>
            </a:endParaRPr>
          </a:p>
          <a:p>
            <a:pPr marL="857250" lvl="1" indent="-457200">
              <a:buFont typeface="+mj-lt"/>
              <a:buAutoNum type="arabicPeriod"/>
            </a:pPr>
            <a:r>
              <a:rPr lang="en-US" sz="2400" dirty="0" smtClean="0">
                <a:solidFill>
                  <a:schemeClr val="tx1"/>
                </a:solidFill>
              </a:rPr>
              <a:t>Newcomers </a:t>
            </a:r>
            <a:r>
              <a:rPr lang="en-US" sz="2400" dirty="0">
                <a:solidFill>
                  <a:schemeClr val="tx1"/>
                </a:solidFill>
              </a:rPr>
              <a:t>to town will try to find a church that will treat them like their </a:t>
            </a:r>
            <a:r>
              <a:rPr lang="en-US" sz="2400" b="1" u="sng" cap="all" dirty="0">
                <a:solidFill>
                  <a:schemeClr val="tx1"/>
                </a:solidFill>
              </a:rPr>
              <a:t>home</a:t>
            </a:r>
            <a:r>
              <a:rPr lang="en-US" sz="2400" dirty="0">
                <a:solidFill>
                  <a:schemeClr val="tx1"/>
                </a:solidFill>
              </a:rPr>
              <a:t> church treated them. If they do not find what they are looking for within six weeks, they will not return to church for </a:t>
            </a:r>
            <a:r>
              <a:rPr lang="en-US" sz="2400" b="1" u="sng" cap="all" dirty="0">
                <a:solidFill>
                  <a:schemeClr val="tx1"/>
                </a:solidFill>
              </a:rPr>
              <a:t>ten</a:t>
            </a:r>
            <a:r>
              <a:rPr lang="en-US" sz="2400" dirty="0">
                <a:solidFill>
                  <a:schemeClr val="tx1"/>
                </a:solidFill>
              </a:rPr>
              <a:t> years</a:t>
            </a:r>
            <a:r>
              <a:rPr lang="en-US" sz="2400" dirty="0" smtClean="0">
                <a:solidFill>
                  <a:schemeClr val="tx1"/>
                </a:solidFill>
              </a:rPr>
              <a:t>.</a:t>
            </a:r>
            <a:endParaRPr lang="en-US" sz="2400" dirty="0">
              <a:solidFill>
                <a:schemeClr val="tx1"/>
              </a:solidFill>
            </a:endParaRP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2428805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lphaUcPeriod" startAt="3"/>
            </a:pPr>
            <a:r>
              <a:rPr lang="en-US" dirty="0" smtClean="0">
                <a:solidFill>
                  <a:schemeClr val="tx1"/>
                </a:solidFill>
              </a:rPr>
              <a:t>What </a:t>
            </a:r>
            <a:r>
              <a:rPr lang="en-US" dirty="0">
                <a:solidFill>
                  <a:schemeClr val="tx1"/>
                </a:solidFill>
              </a:rPr>
              <a:t>is it that helps newcomers remain in a church?</a:t>
            </a:r>
          </a:p>
          <a:p>
            <a:pPr marL="857250" lvl="1" indent="-457200">
              <a:buFont typeface="+mj-lt"/>
              <a:buAutoNum type="arabicPeriod"/>
            </a:pPr>
            <a:r>
              <a:rPr lang="en-US" sz="2400" dirty="0" smtClean="0">
                <a:solidFill>
                  <a:schemeClr val="tx1"/>
                </a:solidFill>
              </a:rPr>
              <a:t>An </a:t>
            </a:r>
            <a:r>
              <a:rPr lang="en-US" sz="2400" dirty="0">
                <a:solidFill>
                  <a:schemeClr val="tx1"/>
                </a:solidFill>
              </a:rPr>
              <a:t>answer to that question might be biblical </a:t>
            </a:r>
            <a:r>
              <a:rPr lang="en-US" sz="2400" b="1" u="sng" cap="all" dirty="0">
                <a:solidFill>
                  <a:schemeClr val="tx1"/>
                </a:solidFill>
              </a:rPr>
              <a:t>hospitality</a:t>
            </a:r>
            <a:r>
              <a:rPr lang="en-US" sz="2400" dirty="0">
                <a:solidFill>
                  <a:schemeClr val="tx1"/>
                </a:solidFill>
              </a:rPr>
              <a:t>. </a:t>
            </a:r>
            <a:endParaRPr lang="en-US" sz="2400" dirty="0" smtClean="0">
              <a:solidFill>
                <a:schemeClr val="tx1"/>
              </a:solidFill>
            </a:endParaRPr>
          </a:p>
          <a:p>
            <a:pPr marL="857250" lvl="1" indent="-457200">
              <a:buFont typeface="+mj-lt"/>
              <a:buAutoNum type="arabicPeriod"/>
            </a:pPr>
            <a:endParaRPr lang="en-US" sz="2400" dirty="0">
              <a:solidFill>
                <a:schemeClr val="tx1"/>
              </a:solidFill>
            </a:endParaRPr>
          </a:p>
          <a:p>
            <a:pPr marL="857250" lvl="1" indent="-457200">
              <a:buFont typeface="+mj-lt"/>
              <a:buAutoNum type="arabicPeriod"/>
            </a:pPr>
            <a:r>
              <a:rPr lang="en-US" sz="2400" dirty="0" smtClean="0">
                <a:solidFill>
                  <a:schemeClr val="tx1"/>
                </a:solidFill>
              </a:rPr>
              <a:t>Biblical </a:t>
            </a:r>
            <a:r>
              <a:rPr lang="en-US" sz="2400" dirty="0">
                <a:solidFill>
                  <a:schemeClr val="tx1"/>
                </a:solidFill>
              </a:rPr>
              <a:t>hospitality communicates love and </a:t>
            </a:r>
            <a:r>
              <a:rPr lang="en-US" sz="2400" b="1" u="sng" cap="all" dirty="0">
                <a:solidFill>
                  <a:schemeClr val="tx1"/>
                </a:solidFill>
              </a:rPr>
              <a:t>acceptance</a:t>
            </a:r>
            <a:r>
              <a:rPr lang="en-US" sz="2400" dirty="0">
                <a:solidFill>
                  <a:schemeClr val="tx1"/>
                </a:solidFill>
              </a:rPr>
              <a:t> to all strangers</a:t>
            </a:r>
            <a:r>
              <a:rPr lang="en-US" sz="2400" dirty="0" smtClean="0">
                <a:solidFill>
                  <a:schemeClr val="tx1"/>
                </a:solidFill>
              </a:rPr>
              <a:t>.</a:t>
            </a:r>
            <a:r>
              <a:rPr lang="en-US" dirty="0">
                <a:solidFill>
                  <a:schemeClr val="tx1"/>
                </a:solidFill>
              </a:rPr>
              <a:t> </a:t>
            </a:r>
          </a:p>
          <a:p>
            <a:endParaRPr lang="en-US" dirty="0"/>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
        <p:nvSpPr>
          <p:cNvPr id="2" name="Rectangle 1"/>
          <p:cNvSpPr/>
          <p:nvPr/>
        </p:nvSpPr>
        <p:spPr>
          <a:xfrm rot="474800">
            <a:off x="4085660" y="4861692"/>
            <a:ext cx="4328283"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Welcome!</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3802341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solidFill>
                  <a:srgbClr val="002800"/>
                </a:solidFill>
              </a:rPr>
              <a:t>II. If our church is to become effective in meeting the needs of worshipers, we must know:</a:t>
            </a:r>
          </a:p>
          <a:p>
            <a:pPr marL="857250" lvl="1" indent="-457200">
              <a:buFont typeface="+mj-lt"/>
              <a:buAutoNum type="alphaUcPeriod"/>
            </a:pPr>
            <a:r>
              <a:rPr lang="en-US" sz="2400" dirty="0" smtClean="0">
                <a:solidFill>
                  <a:srgbClr val="002800"/>
                </a:solidFill>
              </a:rPr>
              <a:t>We </a:t>
            </a:r>
            <a:r>
              <a:rPr lang="en-US" sz="2400" dirty="0">
                <a:solidFill>
                  <a:srgbClr val="002800"/>
                </a:solidFill>
              </a:rPr>
              <a:t>are called to meet the human need for </a:t>
            </a:r>
            <a:r>
              <a:rPr lang="en-US" sz="2400" b="1" u="sng" cap="all" dirty="0">
                <a:solidFill>
                  <a:srgbClr val="002800"/>
                </a:solidFill>
              </a:rPr>
              <a:t>belonging</a:t>
            </a:r>
            <a:r>
              <a:rPr lang="en-US" sz="2400" dirty="0">
                <a:solidFill>
                  <a:srgbClr val="002800"/>
                </a:solidFill>
              </a:rPr>
              <a:t>.</a:t>
            </a:r>
          </a:p>
          <a:p>
            <a:pPr lvl="2" indent="-342900">
              <a:buFont typeface="+mj-lt"/>
              <a:buAutoNum type="arabicPeriod"/>
            </a:pPr>
            <a:r>
              <a:rPr lang="en-US" sz="2400" dirty="0" smtClean="0">
                <a:solidFill>
                  <a:srgbClr val="002800"/>
                </a:solidFill>
              </a:rPr>
              <a:t>We </a:t>
            </a:r>
            <a:r>
              <a:rPr lang="en-US" sz="2400" dirty="0">
                <a:solidFill>
                  <a:srgbClr val="002800"/>
                </a:solidFill>
              </a:rPr>
              <a:t>will inevitably face </a:t>
            </a:r>
            <a:r>
              <a:rPr lang="en-US" sz="2400" b="1" u="sng" cap="all" dirty="0">
                <a:solidFill>
                  <a:srgbClr val="002800"/>
                </a:solidFill>
              </a:rPr>
              <a:t>obstacles</a:t>
            </a:r>
            <a:r>
              <a:rPr lang="en-US" sz="2400" dirty="0">
                <a:solidFill>
                  <a:srgbClr val="002800"/>
                </a:solidFill>
              </a:rPr>
              <a:t> in loving </a:t>
            </a:r>
            <a:r>
              <a:rPr lang="en-US" sz="2400" dirty="0" smtClean="0">
                <a:solidFill>
                  <a:srgbClr val="002800"/>
                </a:solidFill>
              </a:rPr>
              <a:t>newcomers </a:t>
            </a:r>
            <a:r>
              <a:rPr lang="en-US" sz="2400" dirty="0">
                <a:solidFill>
                  <a:srgbClr val="002800"/>
                </a:solidFill>
              </a:rPr>
              <a:t>into the fellowship.</a:t>
            </a:r>
          </a:p>
          <a:p>
            <a:pPr lvl="2" indent="-342900">
              <a:buFont typeface="+mj-lt"/>
              <a:buAutoNum type="arabicPeriod"/>
            </a:pPr>
            <a:r>
              <a:rPr lang="en-US" sz="2400" dirty="0" smtClean="0">
                <a:solidFill>
                  <a:srgbClr val="002800"/>
                </a:solidFill>
              </a:rPr>
              <a:t>We </a:t>
            </a:r>
            <a:r>
              <a:rPr lang="en-US" sz="2400" dirty="0">
                <a:solidFill>
                  <a:srgbClr val="002800"/>
                </a:solidFill>
              </a:rPr>
              <a:t>can improve in the area of biblical hospitality within our church.</a:t>
            </a:r>
          </a:p>
          <a:p>
            <a:pPr lvl="2" indent="-342900">
              <a:buFont typeface="+mj-lt"/>
              <a:buAutoNum type="arabicPeriod"/>
            </a:pPr>
            <a:r>
              <a:rPr lang="en-US" sz="2400" dirty="0" smtClean="0">
                <a:solidFill>
                  <a:srgbClr val="002800"/>
                </a:solidFill>
              </a:rPr>
              <a:t>Churches </a:t>
            </a:r>
            <a:r>
              <a:rPr lang="en-US" sz="2400" dirty="0">
                <a:solidFill>
                  <a:srgbClr val="002800"/>
                </a:solidFill>
              </a:rPr>
              <a:t>tend to be inclusive in evangelism but </a:t>
            </a:r>
            <a:r>
              <a:rPr lang="en-US" sz="2400" b="1" u="sng" cap="all" dirty="0">
                <a:solidFill>
                  <a:srgbClr val="002800"/>
                </a:solidFill>
              </a:rPr>
              <a:t>exclusive</a:t>
            </a:r>
            <a:r>
              <a:rPr lang="en-US" sz="2400" dirty="0">
                <a:solidFill>
                  <a:srgbClr val="002800"/>
                </a:solidFill>
              </a:rPr>
              <a:t> in relationships. </a:t>
            </a:r>
          </a:p>
          <a:p>
            <a:pPr marL="0" indent="0">
              <a:buNone/>
            </a:pPr>
            <a:endParaRPr lang="en-US" dirty="0"/>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018514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lphaLcPeriod"/>
            </a:pPr>
            <a:r>
              <a:rPr lang="en-US" dirty="0" smtClean="0">
                <a:solidFill>
                  <a:srgbClr val="002800"/>
                </a:solidFill>
              </a:rPr>
              <a:t>Most </a:t>
            </a:r>
            <a:r>
              <a:rPr lang="en-US" dirty="0">
                <a:solidFill>
                  <a:srgbClr val="002800"/>
                </a:solidFill>
              </a:rPr>
              <a:t>churches recognize God’s </a:t>
            </a:r>
            <a:r>
              <a:rPr lang="en-US" b="1" u="sng" cap="all" dirty="0">
                <a:solidFill>
                  <a:srgbClr val="002800"/>
                </a:solidFill>
              </a:rPr>
              <a:t>call</a:t>
            </a:r>
            <a:r>
              <a:rPr lang="en-US" dirty="0">
                <a:solidFill>
                  <a:srgbClr val="002800"/>
                </a:solidFill>
              </a:rPr>
              <a:t> to reach all mankind with the Gospel (John 3:16; 2 Peter 3:9</a:t>
            </a:r>
            <a:r>
              <a:rPr lang="en-US" dirty="0" smtClean="0">
                <a:solidFill>
                  <a:srgbClr val="002800"/>
                </a:solidFill>
              </a:rPr>
              <a:t>).</a:t>
            </a:r>
          </a:p>
          <a:p>
            <a:pPr marL="457200" indent="-457200">
              <a:buFont typeface="+mj-lt"/>
              <a:buAutoNum type="alphaLcPeriod"/>
            </a:pPr>
            <a:endParaRPr lang="en-US" dirty="0">
              <a:solidFill>
                <a:srgbClr val="002800"/>
              </a:solidFill>
            </a:endParaRPr>
          </a:p>
          <a:p>
            <a:pPr marL="457200" indent="-457200">
              <a:buFont typeface="+mj-lt"/>
              <a:buAutoNum type="alphaLcPeriod"/>
            </a:pPr>
            <a:r>
              <a:rPr lang="en-US" dirty="0" smtClean="0">
                <a:solidFill>
                  <a:srgbClr val="002800"/>
                </a:solidFill>
              </a:rPr>
              <a:t>While </a:t>
            </a:r>
            <a:r>
              <a:rPr lang="en-US" dirty="0">
                <a:solidFill>
                  <a:srgbClr val="002800"/>
                </a:solidFill>
              </a:rPr>
              <a:t>they might </a:t>
            </a:r>
            <a:r>
              <a:rPr lang="en-US" b="1" u="sng" cap="all" dirty="0">
                <a:solidFill>
                  <a:srgbClr val="002800"/>
                </a:solidFill>
              </a:rPr>
              <a:t>desire</a:t>
            </a:r>
            <a:r>
              <a:rPr lang="en-US" dirty="0">
                <a:solidFill>
                  <a:srgbClr val="002800"/>
                </a:solidFill>
              </a:rPr>
              <a:t> everyone to come to faith in Christ, some congregations will not open their friendship circles to the new Christian.  </a:t>
            </a:r>
            <a:endParaRPr lang="en-US" dirty="0" smtClean="0">
              <a:solidFill>
                <a:srgbClr val="002800"/>
              </a:solidFill>
            </a:endParaRPr>
          </a:p>
          <a:p>
            <a:pPr marL="457200" indent="-457200">
              <a:buFont typeface="+mj-lt"/>
              <a:buAutoNum type="alphaLcPeriod"/>
            </a:pPr>
            <a:endParaRPr lang="en-US" dirty="0">
              <a:solidFill>
                <a:srgbClr val="002800"/>
              </a:solidFill>
            </a:endParaRPr>
          </a:p>
          <a:p>
            <a:pPr marL="457200" indent="-457200">
              <a:buFont typeface="+mj-lt"/>
              <a:buAutoNum type="alphaLcPeriod"/>
            </a:pPr>
            <a:r>
              <a:rPr lang="en-US" dirty="0" smtClean="0">
                <a:solidFill>
                  <a:srgbClr val="002800"/>
                </a:solidFill>
              </a:rPr>
              <a:t>Christ </a:t>
            </a:r>
            <a:r>
              <a:rPr lang="en-US" dirty="0">
                <a:solidFill>
                  <a:srgbClr val="002800"/>
                </a:solidFill>
              </a:rPr>
              <a:t>was radically </a:t>
            </a:r>
            <a:r>
              <a:rPr lang="en-US" b="1" u="sng" cap="all" dirty="0">
                <a:solidFill>
                  <a:srgbClr val="002800"/>
                </a:solidFill>
              </a:rPr>
              <a:t>inclusive</a:t>
            </a:r>
            <a:r>
              <a:rPr lang="en-US" dirty="0">
                <a:solidFill>
                  <a:srgbClr val="002800"/>
                </a:solidFill>
              </a:rPr>
              <a:t> in relationships and was criticized because of it. </a:t>
            </a:r>
          </a:p>
          <a:p>
            <a:endParaRPr lang="en-US" dirty="0"/>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3031116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en-US" dirty="0">
                <a:solidFill>
                  <a:schemeClr val="accent2">
                    <a:lumMod val="75000"/>
                  </a:schemeClr>
                </a:solidFill>
              </a:rPr>
              <a:t>“After this, Jesus went out and saw a tax collector by the name of Levi sitting at his tax booth.  “Follow me," Jesus said to him, and Levi got up, left everything and followed him. Then Levi held a great banquet for Jesus at his house, and a large crowd of tax collectors and others were eating with them. 	</a:t>
            </a:r>
            <a:br>
              <a:rPr lang="en-US" dirty="0">
                <a:solidFill>
                  <a:schemeClr val="accent2">
                    <a:lumMod val="75000"/>
                  </a:schemeClr>
                </a:solidFill>
              </a:rPr>
            </a:br>
            <a:r>
              <a:rPr lang="en-US" dirty="0">
                <a:solidFill>
                  <a:schemeClr val="accent2">
                    <a:lumMod val="75000"/>
                  </a:schemeClr>
                </a:solidFill>
              </a:rPr>
              <a:t>“But the Pharisees and the teachers of the law who belonged to their sect complained to his disciples, "Why do you eat and drink with tax collectors and 'sinners'? </a:t>
            </a:r>
            <a:br>
              <a:rPr lang="en-US" dirty="0">
                <a:solidFill>
                  <a:schemeClr val="accent2">
                    <a:lumMod val="75000"/>
                  </a:schemeClr>
                </a:solidFill>
              </a:rPr>
            </a:br>
            <a:r>
              <a:rPr lang="en-US" dirty="0">
                <a:solidFill>
                  <a:schemeClr val="accent2">
                    <a:lumMod val="75000"/>
                  </a:schemeClr>
                </a:solidFill>
              </a:rPr>
              <a:t>“Jesus answered them, "It is not the healthy who need a doctor, but the sick. I have not come to call the righteous, but sinners to repentance" </a:t>
            </a:r>
            <a:r>
              <a:rPr lang="en-US" dirty="0" smtClean="0">
                <a:solidFill>
                  <a:schemeClr val="accent2">
                    <a:lumMod val="75000"/>
                  </a:schemeClr>
                </a:solidFill>
              </a:rPr>
              <a:t>(</a:t>
            </a:r>
            <a:r>
              <a:rPr lang="en-US" dirty="0">
                <a:solidFill>
                  <a:schemeClr val="accent2">
                    <a:lumMod val="75000"/>
                  </a:schemeClr>
                </a:solidFill>
              </a:rPr>
              <a:t>Luke 5:27-32).  </a:t>
            </a:r>
          </a:p>
        </p:txBody>
      </p:sp>
      <p:sp>
        <p:nvSpPr>
          <p:cNvPr id="4" name="Title 1"/>
          <p:cNvSpPr>
            <a:spLocks noGrp="1"/>
          </p:cNvSpPr>
          <p:nvPr>
            <p:ph type="title"/>
          </p:nvPr>
        </p:nvSpPr>
        <p:spPr>
          <a:xfrm>
            <a:off x="457200" y="0"/>
            <a:ext cx="8229600" cy="914400"/>
          </a:xfrm>
        </p:spPr>
        <p:txBody>
          <a:bodyPr/>
          <a:lstStyle/>
          <a:p>
            <a:pPr algn="r"/>
            <a:r>
              <a:rPr lang="en-US" sz="3600" b="1" dirty="0" smtClean="0">
                <a:solidFill>
                  <a:schemeClr val="accent2">
                    <a:lumMod val="75000"/>
                  </a:schemeClr>
                </a:solidFill>
                <a:latin typeface="Chaparral Pro Light" pitchFamily="18" charset="0"/>
              </a:rPr>
              <a:t>Welcoming Newcomers Into Fellowship</a:t>
            </a:r>
            <a:endParaRPr lang="en-US" sz="3600" b="1" dirty="0">
              <a:solidFill>
                <a:schemeClr val="accent2">
                  <a:lumMod val="75000"/>
                </a:schemeClr>
              </a:solidFill>
              <a:latin typeface="Chaparral Pro Light" pitchFamily="18" charset="0"/>
            </a:endParaRPr>
          </a:p>
        </p:txBody>
      </p:sp>
    </p:spTree>
    <p:extLst>
      <p:ext uri="{BB962C8B-B14F-4D97-AF65-F5344CB8AC3E}">
        <p14:creationId xmlns:p14="http://schemas.microsoft.com/office/powerpoint/2010/main" val="25220540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208</TotalTime>
  <Words>1294</Words>
  <Application>Microsoft Office PowerPoint</Application>
  <PresentationFormat>On-screen Show (4:3)</PresentationFormat>
  <Paragraphs>203</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Executive</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lpstr>Welcoming Newcomers Into Fellowship</vt:lpstr>
    </vt:vector>
  </TitlesOfParts>
  <Company>Church of the Nazarene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Love your Friend to Faith Becoming a Caring Christian</dc:title>
  <dc:creator>Jackie James</dc:creator>
  <cp:lastModifiedBy>Whitney Lett</cp:lastModifiedBy>
  <cp:revision>21</cp:revision>
  <dcterms:created xsi:type="dcterms:W3CDTF">2013-03-13T15:59:31Z</dcterms:created>
  <dcterms:modified xsi:type="dcterms:W3CDTF">2013-05-16T16:24:38Z</dcterms:modified>
</cp:coreProperties>
</file>