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3" r:id="rId12"/>
    <p:sldId id="264" r:id="rId13"/>
    <p:sldId id="261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598EC4-8115-4FD3-ACBB-B5DF99518B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F99D91-037F-40EF-9945-6C6C8D32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ED2146-09A4-4E8F-A84B-F72B6F5E0F7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28F56-4ADE-4D5C-8B7B-59830DA14B0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91" y="762000"/>
            <a:ext cx="8602662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Unlocking Our 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Growth Potential: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276600"/>
            <a:ext cx="3733800" cy="2133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4800" dirty="0" smtClean="0">
                <a:latin typeface="+mj-lt"/>
              </a:rPr>
              <a:t>A Strategy for Building </a:t>
            </a:r>
            <a:br>
              <a:rPr lang="en-US" sz="4800" dirty="0" smtClean="0">
                <a:latin typeface="+mj-lt"/>
              </a:rPr>
            </a:br>
            <a:r>
              <a:rPr lang="en-US" sz="4800" dirty="0" smtClean="0">
                <a:latin typeface="+mj-lt"/>
              </a:rPr>
              <a:t>our Local Church Body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Church Renewal Resource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Evangelism Ministries USA/Canada Region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Church of the Nazarene</a:t>
            </a:r>
            <a:endParaRPr lang="en-US" sz="2400" dirty="0"/>
          </a:p>
        </p:txBody>
      </p:sp>
      <p:pic>
        <p:nvPicPr>
          <p:cNvPr id="1026" name="Picture 2" descr="iStock_000010429015Med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2362200"/>
            <a:ext cx="5021262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556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  <a:buFont typeface="+mj-lt"/>
              <a:buAutoNum type="romanUcPeriod" startAt="3"/>
            </a:pPr>
            <a:r>
              <a:rPr lang="en-US" dirty="0" smtClean="0"/>
              <a:t>How </a:t>
            </a:r>
            <a:r>
              <a:rPr lang="en-US" dirty="0"/>
              <a:t>do we really tap into our potential?</a:t>
            </a:r>
          </a:p>
          <a:p>
            <a:pPr marL="822960" lvl="1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/>
            </a:pPr>
            <a:r>
              <a:rPr lang="en-US" sz="2600" dirty="0" smtClean="0"/>
              <a:t>Evangelism </a:t>
            </a:r>
            <a:r>
              <a:rPr lang="en-US" sz="2600" b="1" u="sng" dirty="0"/>
              <a:t>BEGINS</a:t>
            </a:r>
            <a:r>
              <a:rPr lang="en-US" sz="2600" dirty="0"/>
              <a:t> with the Holy Spirit.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Spirit’s job description is to convince people of sin and righteousness (John 16:8).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Spirit </a:t>
            </a:r>
            <a:r>
              <a:rPr lang="en-US" sz="2600" b="1" u="sng" dirty="0"/>
              <a:t>GUIDES </a:t>
            </a:r>
            <a:r>
              <a:rPr lang="en-US" sz="2600" dirty="0"/>
              <a:t>people into truth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(</a:t>
            </a:r>
            <a:r>
              <a:rPr lang="en-US" sz="2600" dirty="0"/>
              <a:t>John 16:13).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Spirit comes alongside us, as a </a:t>
            </a:r>
            <a:r>
              <a:rPr lang="en-US" sz="2600" b="1" u="sng" dirty="0"/>
              <a:t>COUNSELOR</a:t>
            </a:r>
            <a:r>
              <a:rPr lang="en-US" sz="2600" dirty="0"/>
              <a:t>, to help us help Him (John 14:16).   </a:t>
            </a:r>
          </a:p>
        </p:txBody>
      </p:sp>
    </p:spTree>
    <p:extLst>
      <p:ext uri="{BB962C8B-B14F-4D97-AF65-F5344CB8AC3E}">
        <p14:creationId xmlns:p14="http://schemas.microsoft.com/office/powerpoint/2010/main" val="1401132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880110" lvl="1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2"/>
            </a:pPr>
            <a:r>
              <a:rPr lang="en-US" dirty="0" smtClean="0"/>
              <a:t>God </a:t>
            </a:r>
            <a:r>
              <a:rPr lang="en-US" b="1" u="sng" dirty="0"/>
              <a:t>DELEGATES</a:t>
            </a:r>
            <a:r>
              <a:rPr lang="en-US" dirty="0"/>
              <a:t> the mission of evangelism to the Church </a:t>
            </a:r>
            <a:r>
              <a:rPr lang="en-US" dirty="0" smtClean="0"/>
              <a:t>(</a:t>
            </a:r>
            <a:r>
              <a:rPr lang="en-US" dirty="0"/>
              <a:t>Eph. 3:10</a:t>
            </a:r>
            <a:r>
              <a:rPr lang="en-US" dirty="0" smtClean="0"/>
              <a:t>).</a:t>
            </a:r>
          </a:p>
          <a:p>
            <a:pPr marL="880110" lvl="1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2"/>
            </a:pPr>
            <a:r>
              <a:rPr lang="en-US" dirty="0" smtClean="0"/>
              <a:t>Evangelism</a:t>
            </a:r>
            <a:r>
              <a:rPr lang="en-US" dirty="0"/>
              <a:t>, to be effective long term, will have certain foundational bricks laid: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b="1" dirty="0" smtClean="0"/>
              <a:t>Vision</a:t>
            </a:r>
            <a:r>
              <a:rPr lang="en-US" sz="2400" dirty="0"/>
              <a:t>: A leadership team with an agreed upon vision.  This vision will be instilled throughout the congregation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7" name="Picture 3" descr="C:\Users\jjames\AppData\Local\Microsoft\Windows\Temporary Internet Files\Content.IE5\KMTAIPAU\MP9004317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226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en-US" sz="2400" b="1" dirty="0" smtClean="0"/>
              <a:t>An </a:t>
            </a:r>
            <a:r>
              <a:rPr lang="en-US" sz="2400" b="1" dirty="0"/>
              <a:t>accurate assessment</a:t>
            </a:r>
            <a:r>
              <a:rPr lang="en-US" sz="2400" dirty="0"/>
              <a:t>: The shared vision must be aimed at needs that can be met. Leadership will present solutions to problems.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en-US" sz="2400" b="1" dirty="0" smtClean="0"/>
              <a:t>Commitment </a:t>
            </a:r>
            <a:r>
              <a:rPr lang="en-US" sz="2400" b="1" dirty="0"/>
              <a:t>and perseverance:</a:t>
            </a:r>
            <a:r>
              <a:rPr lang="en-US" sz="2400" dirty="0"/>
              <a:t> This is the only way the vision can be fulfilled, because obstacles, set-backs, and frustrations will arise.  The congregation will respond to the promise given to those who persevere (Galatians 6:9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368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572000"/>
          </a:xfrm>
        </p:spPr>
        <p:txBody>
          <a:bodyPr>
            <a:normAutofit/>
          </a:bodyPr>
          <a:lstStyle/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 startAt="4"/>
            </a:pPr>
            <a:r>
              <a:rPr lang="en-US" sz="2400" b="1" dirty="0" smtClean="0"/>
              <a:t>Unity</a:t>
            </a:r>
            <a:r>
              <a:rPr lang="en-US" sz="2400" dirty="0"/>
              <a:t>: </a:t>
            </a:r>
            <a:r>
              <a:rPr lang="en-US" sz="2400" dirty="0" smtClean="0"/>
              <a:t>Disunity</a:t>
            </a:r>
            <a:r>
              <a:rPr lang="en-US" sz="2400" dirty="0"/>
              <a:t>, not diversity, causes harm to God’s work in the </a:t>
            </a:r>
            <a:r>
              <a:rPr lang="en-US" sz="2400"/>
              <a:t>church </a:t>
            </a:r>
            <a:r>
              <a:rPr lang="en-US" sz="2400" smtClean="0"/>
              <a:t>(</a:t>
            </a:r>
            <a:r>
              <a:rPr lang="en-US" sz="2400" dirty="0"/>
              <a:t>1 Corinthians 1:10</a:t>
            </a:r>
            <a:r>
              <a:rPr lang="en-US" sz="2400"/>
              <a:t>, </a:t>
            </a:r>
            <a:r>
              <a:rPr lang="en-US" sz="2400" smtClean="0"/>
              <a:t>Ephesians </a:t>
            </a:r>
            <a:br>
              <a:rPr lang="en-US" sz="2400" smtClean="0"/>
            </a:br>
            <a:r>
              <a:rPr lang="en-US" sz="2400" smtClean="0"/>
              <a:t>4:3</a:t>
            </a:r>
            <a:r>
              <a:rPr lang="en-US" sz="2400" dirty="0"/>
              <a:t>, 13).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 startAt="4"/>
            </a:pPr>
            <a:r>
              <a:rPr lang="en-US" sz="2400" b="1" dirty="0" smtClean="0"/>
              <a:t>Passion </a:t>
            </a:r>
            <a:r>
              <a:rPr lang="en-US" sz="2400" b="1" dirty="0"/>
              <a:t>and enthusiasm</a:t>
            </a:r>
            <a:r>
              <a:rPr lang="en-US" sz="2400" dirty="0"/>
              <a:t>: </a:t>
            </a:r>
            <a:r>
              <a:rPr lang="en-US" sz="2400" dirty="0" smtClean="0"/>
              <a:t>The </a:t>
            </a:r>
            <a:r>
              <a:rPr lang="en-US" sz="2400" dirty="0"/>
              <a:t>more people unite under one mission, the more passionate they become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2766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822960" lvl="1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4"/>
            </a:pPr>
            <a:r>
              <a:rPr lang="en-US" dirty="0" smtClean="0"/>
              <a:t>God </a:t>
            </a:r>
            <a:r>
              <a:rPr lang="en-US" dirty="0"/>
              <a:t>uses people to </a:t>
            </a:r>
            <a:r>
              <a:rPr lang="en-US" b="1" u="sng" dirty="0"/>
              <a:t>EQUIP</a:t>
            </a:r>
            <a:r>
              <a:rPr lang="en-US" dirty="0"/>
              <a:t> the Church (Eph. 4:11-13</a:t>
            </a:r>
            <a:r>
              <a:rPr lang="en-US" dirty="0" smtClean="0"/>
              <a:t>).</a:t>
            </a:r>
            <a:endParaRPr lang="en-US" dirty="0"/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teaching and pastoring ministries are usually blessed and released.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Apostolic</a:t>
            </a:r>
            <a:r>
              <a:rPr lang="en-US" sz="2400" dirty="0"/>
              <a:t>, </a:t>
            </a:r>
            <a:r>
              <a:rPr lang="en-US" sz="2400" dirty="0" smtClean="0"/>
              <a:t>prophetic, </a:t>
            </a:r>
            <a:r>
              <a:rPr lang="en-US" sz="2400" dirty="0"/>
              <a:t>and evangelistic ministries usually need cultivating. </a:t>
            </a:r>
            <a:endParaRPr lang="en-US" sz="2400" dirty="0" smtClean="0"/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Those possessing these spiritual gifts prepare God’s people for service.</a:t>
            </a:r>
            <a:endParaRPr lang="en-US" sz="2400" dirty="0"/>
          </a:p>
          <a:p>
            <a:pPr marL="640080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6911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 startAt="4"/>
            </a:pPr>
            <a:r>
              <a:rPr lang="en-US" sz="2400" dirty="0" smtClean="0"/>
              <a:t>The gifted and graced leaders move the </a:t>
            </a:r>
            <a:r>
              <a:rPr lang="en-US" sz="2400" dirty="0"/>
              <a:t>body of Christ into unity </a:t>
            </a:r>
            <a:r>
              <a:rPr lang="en-US" sz="2400" dirty="0" smtClean="0"/>
              <a:t>and </a:t>
            </a:r>
            <a:r>
              <a:rPr lang="en-US" sz="2400" dirty="0"/>
              <a:t>maturity.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 startAt="4"/>
            </a:pPr>
            <a:r>
              <a:rPr lang="en-US" sz="2400" dirty="0" smtClean="0"/>
              <a:t>The </a:t>
            </a:r>
            <a:r>
              <a:rPr lang="en-US" sz="2400" dirty="0"/>
              <a:t>kind of education referred to here is </a:t>
            </a:r>
            <a:br>
              <a:rPr lang="en-US" sz="2400" dirty="0"/>
            </a:br>
            <a:r>
              <a:rPr lang="en-US" sz="2400" dirty="0"/>
              <a:t>on-the-job-training.  </a:t>
            </a:r>
          </a:p>
          <a:p>
            <a:pPr marL="1371600" lvl="3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en-US" sz="2400" dirty="0" smtClean="0"/>
              <a:t>The </a:t>
            </a:r>
            <a:r>
              <a:rPr lang="en-US" sz="2400" dirty="0"/>
              <a:t>best training takes place in real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life </a:t>
            </a:r>
            <a:r>
              <a:rPr lang="en-US" sz="2400" dirty="0"/>
              <a:t>experiences.</a:t>
            </a:r>
          </a:p>
          <a:p>
            <a:pPr marL="1371600" lvl="3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en-US" sz="2400" dirty="0" smtClean="0"/>
              <a:t>Trained </a:t>
            </a:r>
            <a:r>
              <a:rPr lang="en-US" sz="2400" dirty="0"/>
              <a:t>leaders mentor emerging leaders.</a:t>
            </a:r>
            <a:r>
              <a:rPr lang="en-US" dirty="0"/>
              <a:t>	</a:t>
            </a:r>
          </a:p>
          <a:p>
            <a:pPr marL="640080" lvl="2" indent="0">
              <a:buNone/>
            </a:pPr>
            <a:endParaRPr lang="en-US" b="1" dirty="0"/>
          </a:p>
        </p:txBody>
      </p:sp>
      <p:pic>
        <p:nvPicPr>
          <p:cNvPr id="2050" name="Picture 2" descr="C:\Users\jjames\AppData\Local\Microsoft\Windows\Temporary Internet Files\Content.IE5\JCGLWTIJ\MP9004277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24400"/>
            <a:ext cx="2514600" cy="184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94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822960" lvl="1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5"/>
            </a:pPr>
            <a:r>
              <a:rPr lang="en-US" dirty="0" smtClean="0"/>
              <a:t>God </a:t>
            </a:r>
            <a:r>
              <a:rPr lang="en-US" dirty="0"/>
              <a:t>directs us to use a </a:t>
            </a:r>
            <a:r>
              <a:rPr lang="en-US" b="1" u="sng" dirty="0"/>
              <a:t>VARIETY</a:t>
            </a:r>
            <a:r>
              <a:rPr lang="en-US" dirty="0"/>
              <a:t> of methods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 Cor. 9:22).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church will plan ministries to which outsiders may be invited.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Church </a:t>
            </a:r>
            <a:r>
              <a:rPr lang="en-US" sz="2400" dirty="0"/>
              <a:t>goers want to invite friends and family to gatherings that address their needs and interests. </a:t>
            </a:r>
            <a:endParaRPr lang="en-US" sz="2400" dirty="0" smtClean="0"/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These </a:t>
            </a:r>
            <a:r>
              <a:rPr lang="en-US" sz="2400" dirty="0"/>
              <a:t>events should be clearly focused, intentional, and even up to par with what people expect professionals to produce.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6542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 startAt="4"/>
            </a:pPr>
            <a:r>
              <a:rPr lang="en-US" sz="2400" dirty="0" smtClean="0"/>
              <a:t>Outreach </a:t>
            </a:r>
            <a:r>
              <a:rPr lang="en-US" sz="2400" dirty="0"/>
              <a:t>events aimed at young families, mothers, teens, skeptics, athletes, or other groups with special interests can be offered.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 startAt="4"/>
            </a:pPr>
            <a:r>
              <a:rPr lang="en-US" sz="2400" dirty="0" smtClean="0"/>
              <a:t>Worship </a:t>
            </a:r>
            <a:r>
              <a:rPr lang="en-US" sz="2400" dirty="0"/>
              <a:t>services will provide:</a:t>
            </a:r>
          </a:p>
          <a:p>
            <a:pPr marL="1645920" lvl="4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en-US" sz="2400" dirty="0" smtClean="0"/>
              <a:t>Cultural relevance—the Gospel should be proclaimed in a way that non-believers may understand.</a:t>
            </a:r>
            <a:r>
              <a:rPr lang="en-US" sz="2400" b="1" dirty="0" smtClean="0"/>
              <a:t>  </a:t>
            </a:r>
          </a:p>
          <a:p>
            <a:pPr marL="1645920" lvl="4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en-US" sz="2400" dirty="0" smtClean="0"/>
              <a:t>Excellent </a:t>
            </a:r>
            <a:r>
              <a:rPr lang="en-US" sz="2400" dirty="0"/>
              <a:t>audio/visual—music and message will take into consideration the listeners’ hearing and preference.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3297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1428750" lvl="3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en-US" sz="2400" dirty="0" smtClean="0"/>
              <a:t>Thoughtful </a:t>
            </a:r>
            <a:r>
              <a:rPr lang="en-US" sz="2400" dirty="0"/>
              <a:t>and meaningful teaching of the Word—aim at combining scripture with relevancy. </a:t>
            </a:r>
          </a:p>
          <a:p>
            <a:pPr marL="1428750" lvl="3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en-US" sz="2400" dirty="0" smtClean="0"/>
              <a:t>A </a:t>
            </a:r>
            <a:r>
              <a:rPr lang="en-US" sz="2400" dirty="0"/>
              <a:t>stimulating atmosphere and pace—the program of worship cannot be dull and boring.</a:t>
            </a:r>
          </a:p>
          <a:p>
            <a:pPr marL="1428750" lvl="3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en-US" sz="2400" dirty="0"/>
              <a:t>Engaging components of worship—should make </a:t>
            </a:r>
            <a:r>
              <a:rPr lang="en-US" sz="2400" dirty="0" smtClean="0"/>
              <a:t>the congregation think about their own lives and draw them into a closer relationship with Christ.  </a:t>
            </a:r>
            <a:endParaRPr lang="en-US" sz="2400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3074" name="Picture 2" descr="C:\Users\jjames\AppData\Local\Microsoft\Windows\Temporary Internet Files\Content.IE5\YYRLIZN9\MP9004003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1767855" cy="221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228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1645920" lvl="4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LcPeriod" startAt="6"/>
            </a:pPr>
            <a:r>
              <a:rPr lang="en-US" sz="2400" dirty="0" smtClean="0"/>
              <a:t>A </a:t>
            </a:r>
            <a:r>
              <a:rPr lang="en-US" sz="2400" dirty="0"/>
              <a:t>wide variety of classes and small groups—provide excellent training for people with different ministry styles and interests.</a:t>
            </a:r>
          </a:p>
          <a:p>
            <a:pPr marL="1645920" lvl="4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LcPeriod" startAt="6"/>
            </a:pPr>
            <a:r>
              <a:rPr lang="en-US" sz="2400" dirty="0" smtClean="0"/>
              <a:t>A </a:t>
            </a:r>
            <a:r>
              <a:rPr lang="en-US" sz="2400" dirty="0"/>
              <a:t>wide variety of service projects—give people chances to help others as well as fellowship and get to know each other better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224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purpose of this module is to:</a:t>
            </a:r>
          </a:p>
          <a:p>
            <a:pPr marL="0" indent="0">
              <a:buNone/>
            </a:pPr>
            <a:r>
              <a:rPr lang="en-US" b="1" dirty="0" smtClean="0"/>
              <a:t>Improve personal and church ministries to </a:t>
            </a:r>
            <a:br>
              <a:rPr lang="en-US" b="1" dirty="0" smtClean="0"/>
            </a:br>
            <a:r>
              <a:rPr lang="en-US" b="1" dirty="0" smtClean="0"/>
              <a:t>the unchurched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objectives for this module are:</a:t>
            </a:r>
          </a:p>
          <a:p>
            <a:pPr lvl="1"/>
            <a:r>
              <a:rPr lang="en-US" b="1" dirty="0" smtClean="0"/>
              <a:t>To envision and to enhance our personal outreach;</a:t>
            </a:r>
          </a:p>
          <a:p>
            <a:pPr lvl="1"/>
            <a:r>
              <a:rPr lang="en-US" b="1" dirty="0" smtClean="0"/>
              <a:t>To evaluate the church’s ministry to the world;</a:t>
            </a:r>
          </a:p>
          <a:p>
            <a:pPr lvl="1"/>
            <a:r>
              <a:rPr lang="en-US" b="1" dirty="0" smtClean="0"/>
              <a:t>To enlarge our sphere of influence as God’s people.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5541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571500" indent="-5715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romanUcPeriod" startAt="4"/>
            </a:pPr>
            <a:r>
              <a:rPr lang="en-US" sz="2400" dirty="0" smtClean="0"/>
              <a:t>What </a:t>
            </a:r>
            <a:r>
              <a:rPr lang="en-US" sz="2400" dirty="0"/>
              <a:t>else needs to happen?</a:t>
            </a:r>
          </a:p>
          <a:p>
            <a:pPr marL="822960" lvl="1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/>
            </a:pPr>
            <a:r>
              <a:rPr lang="en-US" dirty="0" smtClean="0"/>
              <a:t>Following </a:t>
            </a:r>
            <a:r>
              <a:rPr lang="en-US" dirty="0"/>
              <a:t>up on </a:t>
            </a:r>
            <a:r>
              <a:rPr lang="en-US" b="1" u="sng" dirty="0"/>
              <a:t>FIRST</a:t>
            </a:r>
            <a:r>
              <a:rPr lang="en-US" dirty="0"/>
              <a:t> time worshipers 		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While </a:t>
            </a:r>
            <a:r>
              <a:rPr lang="en-US" sz="2400" dirty="0"/>
              <a:t>some visitors to church wish to remain anonymous, others will provide contact information.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church should develop a plan by which they communicate love and acceptance.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dirty="0"/>
              <a:t>responsive congregation will set the climate for future spiritual </a:t>
            </a:r>
            <a:r>
              <a:rPr lang="en-US" sz="2400" dirty="0" smtClean="0"/>
              <a:t>decisions </a:t>
            </a:r>
            <a:r>
              <a:rPr lang="en-US" sz="2400" dirty="0"/>
              <a:t>and growth.   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1859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822960" lvl="1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2"/>
            </a:pPr>
            <a:r>
              <a:rPr lang="en-US" dirty="0" smtClean="0"/>
              <a:t>Inviting </a:t>
            </a:r>
            <a:r>
              <a:rPr lang="en-US" dirty="0"/>
              <a:t>the </a:t>
            </a:r>
            <a:r>
              <a:rPr lang="en-US" b="1" u="sng" dirty="0"/>
              <a:t>UNCHURCHED</a:t>
            </a:r>
            <a:r>
              <a:rPr lang="en-US" dirty="0"/>
              <a:t>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Take </a:t>
            </a:r>
            <a:r>
              <a:rPr lang="en-US" sz="2400" dirty="0"/>
              <a:t>initiative to build rapport with the unchurched.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Offering </a:t>
            </a:r>
            <a:r>
              <a:rPr lang="en-US" sz="2400" dirty="0"/>
              <a:t>friendship to people may lead them to accept an invitation to visit church. 	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Remember </a:t>
            </a:r>
            <a:r>
              <a:rPr lang="en-US" sz="2400" dirty="0"/>
              <a:t>the people most influenced by us are co-workers, clients, friends, relatives, neighbors, and strangers. </a:t>
            </a:r>
            <a:r>
              <a:rPr lang="en-US" dirty="0"/>
              <a:t>	</a:t>
            </a:r>
          </a:p>
        </p:txBody>
      </p:sp>
      <p:pic>
        <p:nvPicPr>
          <p:cNvPr id="5122" name="Picture 2" descr="C:\Users\jjames\AppData\Local\Microsoft\Windows\Temporary Internet Files\Content.IE5\KMTAIPAU\MP90017860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744" y="4343400"/>
            <a:ext cx="3417455" cy="225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244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822960" lvl="1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3"/>
            </a:pPr>
            <a:r>
              <a:rPr lang="en-US" sz="2600" dirty="0" smtClean="0"/>
              <a:t>Responding </a:t>
            </a:r>
            <a:r>
              <a:rPr lang="en-US" sz="2600" dirty="0"/>
              <a:t>to God’s call with </a:t>
            </a:r>
            <a:r>
              <a:rPr lang="en-US" sz="2600" b="1" u="sng" dirty="0"/>
              <a:t>URGENCY</a:t>
            </a:r>
            <a:r>
              <a:rPr lang="en-US" sz="2600" dirty="0"/>
              <a:t> 	</a:t>
            </a:r>
            <a:endParaRPr lang="en-US" sz="2600" dirty="0" smtClean="0"/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God has called us to action—reaching lost people (2 Corinthians 6:1-2). 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We </a:t>
            </a:r>
            <a:r>
              <a:rPr lang="en-US" sz="2600" dirty="0"/>
              <a:t>desire to do His will and to care for people. 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We </a:t>
            </a:r>
            <a:r>
              <a:rPr lang="en-US" sz="2600" dirty="0"/>
              <a:t>will pray for faithfulness and courage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pic>
        <p:nvPicPr>
          <p:cNvPr id="4098" name="Picture 2" descr="C:\Users\jjames\AppData\Local\Microsoft\Windows\Temporary Internet Files\Content.IE5\TE8HSTKH\MP9001778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4152900"/>
            <a:ext cx="1651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361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pic>
        <p:nvPicPr>
          <p:cNvPr id="4" name="Picture 2" descr="D:\jjames\Pictures\iStock Pictures\iStock_000009017483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9393">
            <a:off x="5774653" y="4824104"/>
            <a:ext cx="2516892" cy="1675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Small Group Activity</a:t>
            </a:r>
          </a:p>
          <a:p>
            <a:pPr marL="0" indent="0">
              <a:buNone/>
            </a:pPr>
            <a:endParaRPr lang="en-US" sz="400" b="1" dirty="0"/>
          </a:p>
          <a:p>
            <a:pPr lvl="1"/>
            <a:r>
              <a:rPr lang="en-US" sz="2200" b="1" dirty="0" smtClean="0"/>
              <a:t>What is the most important reason for you to </a:t>
            </a:r>
            <a:br>
              <a:rPr lang="en-US" sz="2200" b="1" dirty="0" smtClean="0"/>
            </a:br>
            <a:r>
              <a:rPr lang="en-US" sz="2200" b="1" dirty="0" smtClean="0"/>
              <a:t>prioritize evangelism?</a:t>
            </a:r>
          </a:p>
          <a:p>
            <a:pPr lvl="1"/>
            <a:r>
              <a:rPr lang="en-US" sz="2200" b="1" dirty="0" smtClean="0"/>
              <a:t>How does God’s mission and model of ministry affect your life?</a:t>
            </a:r>
          </a:p>
          <a:p>
            <a:pPr lvl="1"/>
            <a:r>
              <a:rPr lang="en-US" sz="2200" b="1" dirty="0" smtClean="0"/>
              <a:t>What specific actions might God be prompting you </a:t>
            </a:r>
            <a:br>
              <a:rPr lang="en-US" sz="2200" b="1" dirty="0" smtClean="0"/>
            </a:br>
            <a:r>
              <a:rPr lang="en-US" sz="2200" b="1" dirty="0" smtClean="0"/>
              <a:t>to do next?</a:t>
            </a:r>
          </a:p>
          <a:p>
            <a:pPr lvl="1"/>
            <a:r>
              <a:rPr lang="en-US" sz="2200" b="1" dirty="0" smtClean="0"/>
              <a:t>How would you measure your involvement in your church’s vision?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866075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Action Planning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 smtClean="0"/>
              <a:t> The homework assignment for this module is to develop or to improve an effective evangelistic strategy. Here are some discussion starters. 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200" dirty="0" smtClean="0"/>
              <a:t>What is our church’s strategy for evangelism?</a:t>
            </a:r>
          </a:p>
          <a:p>
            <a:pPr lvl="1"/>
            <a:r>
              <a:rPr lang="en-US" sz="2200" dirty="0" smtClean="0"/>
              <a:t>What are the thoughts about the seven step strategy?</a:t>
            </a:r>
          </a:p>
          <a:p>
            <a:pPr lvl="1"/>
            <a:r>
              <a:rPr lang="en-US" sz="2200" dirty="0" smtClean="0"/>
              <a:t>What could our church do to reach out that we are not </a:t>
            </a:r>
            <a:br>
              <a:rPr lang="en-US" sz="2200" dirty="0" smtClean="0"/>
            </a:br>
            <a:r>
              <a:rPr lang="en-US" sz="2200" dirty="0" smtClean="0"/>
              <a:t>doing presently?</a:t>
            </a:r>
          </a:p>
          <a:p>
            <a:pPr lvl="1"/>
            <a:r>
              <a:rPr lang="en-US" sz="2200" dirty="0" smtClean="0"/>
              <a:t>What is our church doing that is high quality?</a:t>
            </a:r>
          </a:p>
          <a:p>
            <a:pPr lvl="1"/>
            <a:r>
              <a:rPr lang="en-US" sz="2200" dirty="0" smtClean="0"/>
              <a:t>What ministries need improvement?</a:t>
            </a:r>
          </a:p>
          <a:p>
            <a:pPr lvl="1"/>
            <a:r>
              <a:rPr lang="en-US" sz="2200" dirty="0" smtClean="0"/>
              <a:t>What is God doing right now in our church? </a:t>
            </a:r>
          </a:p>
        </p:txBody>
      </p:sp>
    </p:spTree>
    <p:extLst>
      <p:ext uri="{BB962C8B-B14F-4D97-AF65-F5344CB8AC3E}">
        <p14:creationId xmlns:p14="http://schemas.microsoft.com/office/powerpoint/2010/main" val="134284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sz="2700" dirty="0" smtClean="0"/>
              <a:t>Why </a:t>
            </a:r>
            <a:r>
              <a:rPr lang="en-US" sz="2700" dirty="0"/>
              <a:t>should we prioritize evangelism?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2700" dirty="0" smtClean="0"/>
              <a:t>Outreach </a:t>
            </a:r>
            <a:r>
              <a:rPr lang="en-US" sz="2700" b="1" u="sng" cap="all" dirty="0"/>
              <a:t>expands</a:t>
            </a:r>
            <a:r>
              <a:rPr lang="en-US" sz="2700" dirty="0"/>
              <a:t> God’s Kingdom—</a:t>
            </a:r>
            <a:br>
              <a:rPr lang="en-US" sz="2700" dirty="0"/>
            </a:br>
            <a:r>
              <a:rPr lang="en-US" sz="2700" dirty="0"/>
              <a:t>“Then the master told his servant, ‘Go out to the roads and country lanes and make them come in, so that my house will be full’” (Luke 14:23</a:t>
            </a:r>
            <a:r>
              <a:rPr lang="en-US" sz="2700" dirty="0" smtClean="0"/>
              <a:t>).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2700" dirty="0" smtClean="0"/>
              <a:t>Jesus </a:t>
            </a:r>
            <a:r>
              <a:rPr lang="en-US" sz="2700" dirty="0"/>
              <a:t>has </a:t>
            </a:r>
            <a:r>
              <a:rPr lang="en-US" sz="2700" b="1" u="sng" cap="all" dirty="0"/>
              <a:t>commissioned</a:t>
            </a:r>
            <a:r>
              <a:rPr lang="en-US" sz="2700" dirty="0"/>
              <a:t> us to reach out—</a:t>
            </a:r>
            <a:br>
              <a:rPr lang="en-US" sz="2700" dirty="0"/>
            </a:br>
            <a:r>
              <a:rPr lang="en-US" sz="2700" dirty="0"/>
              <a:t>“As you sent me into the world, I have sent them into the world” (John 17:18).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534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880110" lvl="1" indent="-514350">
              <a:buFont typeface="+mj-lt"/>
              <a:buAutoNum type="alphaUcPeriod" startAt="3"/>
            </a:pPr>
            <a:r>
              <a:rPr lang="en-US" sz="2700" dirty="0" smtClean="0"/>
              <a:t>Faith-sharing </a:t>
            </a:r>
            <a:r>
              <a:rPr lang="en-US" sz="2700" b="1" u="sng" dirty="0"/>
              <a:t>PRODUCES</a:t>
            </a:r>
            <a:r>
              <a:rPr lang="en-US" sz="2700" dirty="0"/>
              <a:t> spiritual growth—</a:t>
            </a:r>
            <a:br>
              <a:rPr lang="en-US" sz="2700" dirty="0"/>
            </a:br>
            <a:r>
              <a:rPr lang="en-US" sz="2700" dirty="0"/>
              <a:t>“I pray you may be active in sharing your faith, so that you will have a full understanding of every good thing we have in Christ”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(</a:t>
            </a:r>
            <a:r>
              <a:rPr lang="en-US" sz="2700" dirty="0"/>
              <a:t>Philemon 6). </a:t>
            </a:r>
            <a:endParaRPr lang="en-US" sz="2700" dirty="0" smtClean="0"/>
          </a:p>
          <a:p>
            <a:pPr marL="880110" lvl="1" indent="-514350">
              <a:buFont typeface="+mj-lt"/>
              <a:buAutoNum type="alphaUcPeriod" startAt="3"/>
            </a:pPr>
            <a:r>
              <a:rPr lang="en-US" sz="2700" dirty="0" smtClean="0"/>
              <a:t>Ministry </a:t>
            </a:r>
            <a:r>
              <a:rPr lang="en-US" sz="2700" dirty="0"/>
              <a:t>to the world brings </a:t>
            </a:r>
            <a:r>
              <a:rPr lang="en-US" sz="2700" b="1" u="sng" cap="all" dirty="0"/>
              <a:t>glory</a:t>
            </a:r>
            <a:r>
              <a:rPr lang="en-US" sz="2700" dirty="0"/>
              <a:t> to God—</a:t>
            </a:r>
            <a:br>
              <a:rPr lang="en-US" sz="2700" dirty="0"/>
            </a:br>
            <a:r>
              <a:rPr lang="en-US" sz="2700" dirty="0"/>
              <a:t>“I have brought you glory on earth by completing the work you gave me to do”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(</a:t>
            </a:r>
            <a:r>
              <a:rPr lang="en-US" sz="2700" dirty="0"/>
              <a:t>John 17:4).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31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572000"/>
          </a:xfrm>
        </p:spPr>
        <p:txBody>
          <a:bodyPr>
            <a:noAutofit/>
          </a:bodyPr>
          <a:lstStyle/>
          <a:p>
            <a:pPr marL="880110" lvl="1" indent="-514350">
              <a:buClr>
                <a:schemeClr val="bg2">
                  <a:lumMod val="50000"/>
                </a:schemeClr>
              </a:buClr>
              <a:buFont typeface="+mj-lt"/>
              <a:buAutoNum type="alphaUcPeriod" startAt="5"/>
            </a:pPr>
            <a:r>
              <a:rPr lang="en-US" sz="2600" dirty="0" smtClean="0"/>
              <a:t>Our </a:t>
            </a:r>
            <a:r>
              <a:rPr lang="en-US" sz="2600" dirty="0"/>
              <a:t>mission is the same as Jesus’ mission.  Jesus is God’s </a:t>
            </a:r>
            <a:r>
              <a:rPr lang="en-US" sz="2600" b="1" u="sng" cap="all" dirty="0"/>
              <a:t>model</a:t>
            </a:r>
            <a:r>
              <a:rPr lang="en-US" sz="2600" dirty="0"/>
              <a:t> for us to follow. </a:t>
            </a:r>
            <a:r>
              <a:rPr lang="en-US" sz="2600" dirty="0" smtClean="0"/>
              <a:t> </a:t>
            </a:r>
          </a:p>
          <a:p>
            <a:pPr marL="1154430" lvl="2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“Jesus came to seek and to save what was lost” </a:t>
            </a:r>
            <a:br>
              <a:rPr lang="en-US" sz="2600" dirty="0" smtClean="0"/>
            </a:br>
            <a:r>
              <a:rPr lang="en-US" sz="2600" dirty="0" smtClean="0"/>
              <a:t>(Luke 19:10).</a:t>
            </a:r>
          </a:p>
          <a:p>
            <a:pPr marL="1154430" lvl="2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Jesus </a:t>
            </a:r>
            <a:r>
              <a:rPr lang="en-US" sz="2600" dirty="0"/>
              <a:t>came to serve and to give his life as a ransom for many (Mark 10:45).</a:t>
            </a:r>
          </a:p>
          <a:p>
            <a:pPr marL="1154430" lvl="2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“</a:t>
            </a:r>
            <a:r>
              <a:rPr lang="en-US" sz="2600" dirty="0"/>
              <a:t>Greater love has no one than this, that he lay down his life for his friends” (John 15:13).</a:t>
            </a:r>
          </a:p>
          <a:p>
            <a:pPr marL="1154430" lvl="2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Jesus </a:t>
            </a:r>
            <a:r>
              <a:rPr lang="en-US" sz="2600" dirty="0"/>
              <a:t>is the way, the truth, and the life.  No one comes to the Father except through him (John 14:6</a:t>
            </a:r>
            <a:r>
              <a:rPr lang="en-US" sz="2600" dirty="0" smtClean="0"/>
              <a:t>).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4071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880110" lvl="1" indent="-514350">
              <a:buClr>
                <a:schemeClr val="bg2">
                  <a:lumMod val="50000"/>
                </a:schemeClr>
              </a:buClr>
              <a:buFont typeface="+mj-lt"/>
              <a:buAutoNum type="alphaUcPeriod" startAt="6"/>
            </a:pPr>
            <a:r>
              <a:rPr lang="en-US" sz="2600" dirty="0" smtClean="0"/>
              <a:t>We </a:t>
            </a:r>
            <a:r>
              <a:rPr lang="en-US" sz="2600" dirty="0"/>
              <a:t>accept his </a:t>
            </a:r>
            <a:r>
              <a:rPr lang="en-US" sz="2600" b="1" u="sng" dirty="0"/>
              <a:t>MISSION</a:t>
            </a:r>
            <a:r>
              <a:rPr lang="en-US" sz="2600" dirty="0"/>
              <a:t> as our own.  This is the natural next step as we read the Bible and apply it to our lives.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Those </a:t>
            </a:r>
            <a:r>
              <a:rPr lang="en-US" sz="2600" dirty="0"/>
              <a:t>who have faith will do what he did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(</a:t>
            </a:r>
            <a:r>
              <a:rPr lang="en-US" sz="2600" dirty="0"/>
              <a:t>John 14:12</a:t>
            </a:r>
            <a:r>
              <a:rPr lang="en-US" sz="2600" dirty="0" smtClean="0"/>
              <a:t>).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We </a:t>
            </a:r>
            <a:r>
              <a:rPr lang="en-US" sz="2600" dirty="0"/>
              <a:t>make disciples by going, baptizing and teaching people (Matthew 28:19-20).</a:t>
            </a:r>
          </a:p>
          <a:p>
            <a:pPr marL="1097280" lvl="2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600" dirty="0" smtClean="0"/>
              <a:t>“</a:t>
            </a:r>
            <a:r>
              <a:rPr lang="en-US" sz="2600" dirty="0"/>
              <a:t>We are Christ’s ambassadors, as though God were making his appeal through us”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(</a:t>
            </a:r>
            <a:r>
              <a:rPr lang="en-US" sz="2600" dirty="0"/>
              <a:t>2 Corinthians 5:20).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5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romanUcPeriod" startAt="2"/>
            </a:pPr>
            <a:r>
              <a:rPr lang="en-US" dirty="0" smtClean="0"/>
              <a:t>Will </a:t>
            </a:r>
            <a:r>
              <a:rPr lang="en-US" dirty="0"/>
              <a:t>our evangelistic strategy be </a:t>
            </a:r>
            <a:r>
              <a:rPr lang="en-US" b="1" u="sng" dirty="0"/>
              <a:t>EFFECTIVE</a:t>
            </a:r>
            <a:r>
              <a:rPr lang="en-US" dirty="0"/>
              <a:t>? </a:t>
            </a:r>
          </a:p>
          <a:p>
            <a:pPr marL="640080" lvl="2" indent="0">
              <a:buClr>
                <a:schemeClr val="bg2">
                  <a:lumMod val="50000"/>
                </a:schemeClr>
              </a:buClr>
              <a:buNone/>
            </a:pPr>
            <a:r>
              <a:rPr lang="en-US" sz="2600" dirty="0"/>
              <a:t>Here are ingredients observed in effective evangelism. </a:t>
            </a:r>
          </a:p>
          <a:p>
            <a:pPr marL="822960" lvl="1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/>
            </a:pPr>
            <a:r>
              <a:rPr lang="en-US" sz="2600" dirty="0" smtClean="0"/>
              <a:t>Build </a:t>
            </a:r>
            <a:r>
              <a:rPr lang="en-US" sz="2600" b="1" u="sng" dirty="0"/>
              <a:t>TRUSTING</a:t>
            </a:r>
            <a:r>
              <a:rPr lang="en-US" sz="2600" dirty="0"/>
              <a:t> relationships.  This is so important.  That’s why it is the first step.  If people cannot trust and like us, they will probably not share spiritual conversations or listen to us.</a:t>
            </a:r>
          </a:p>
          <a:p>
            <a:pPr marL="822960" lvl="1" indent="-45720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/>
            </a:pPr>
            <a:r>
              <a:rPr lang="en-US" sz="2600" dirty="0" smtClean="0"/>
              <a:t>Begin </a:t>
            </a:r>
            <a:r>
              <a:rPr lang="en-US" sz="2600" dirty="0"/>
              <a:t>to witness </a:t>
            </a:r>
            <a:r>
              <a:rPr lang="en-US" sz="2600" b="1" u="sng" dirty="0"/>
              <a:t>VERBALLY</a:t>
            </a:r>
            <a:r>
              <a:rPr lang="en-US" sz="2600" dirty="0"/>
              <a:t>.  We will speak in some fashion if we really are imitators of God who care </a:t>
            </a:r>
            <a:r>
              <a:rPr lang="en-US" sz="2600" dirty="0" smtClean="0"/>
              <a:t>for </a:t>
            </a:r>
            <a:r>
              <a:rPr lang="en-US" sz="2600" dirty="0"/>
              <a:t>people.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1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880110" lvl="1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3"/>
            </a:pPr>
            <a:r>
              <a:rPr lang="en-US" sz="2600" dirty="0" smtClean="0"/>
              <a:t>Extend </a:t>
            </a:r>
            <a:r>
              <a:rPr lang="en-US" sz="2600" dirty="0"/>
              <a:t>an </a:t>
            </a:r>
            <a:r>
              <a:rPr lang="en-US" sz="2600" b="1" u="sng" dirty="0"/>
              <a:t>INVITATION</a:t>
            </a:r>
            <a:r>
              <a:rPr lang="en-US" sz="2600" dirty="0"/>
              <a:t> to church or an event.  Most everybody appreciates an invitation.  Asking shows we care. It is a signal to the unchurched that </a:t>
            </a:r>
            <a:r>
              <a:rPr lang="en-US" sz="2600" dirty="0" smtClean="0"/>
              <a:t>we have </a:t>
            </a:r>
            <a:r>
              <a:rPr lang="en-US" sz="2600" dirty="0"/>
              <a:t>them in mind.  Granted, they may not accept </a:t>
            </a:r>
            <a:r>
              <a:rPr lang="en-US" sz="2600" dirty="0" smtClean="0"/>
              <a:t>our invitation</a:t>
            </a:r>
            <a:r>
              <a:rPr lang="en-US" sz="2600" dirty="0"/>
              <a:t>.</a:t>
            </a:r>
          </a:p>
          <a:p>
            <a:pPr marL="880110" lvl="1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3"/>
            </a:pPr>
            <a:r>
              <a:rPr lang="en-US" sz="2600" dirty="0" smtClean="0"/>
              <a:t>Follow </a:t>
            </a:r>
            <a:r>
              <a:rPr lang="en-US" sz="2600" dirty="0"/>
              <a:t>through with a </a:t>
            </a:r>
            <a:r>
              <a:rPr lang="en-US" sz="2600" b="1" u="sng" dirty="0"/>
              <a:t>CONTACT</a:t>
            </a:r>
            <a:r>
              <a:rPr lang="en-US" sz="2600" dirty="0"/>
              <a:t>.  If they do come, they may be open to explore spiritual things further.  </a:t>
            </a:r>
          </a:p>
        </p:txBody>
      </p:sp>
    </p:spTree>
    <p:extLst>
      <p:ext uri="{BB962C8B-B14F-4D97-AF65-F5344CB8AC3E}">
        <p14:creationId xmlns:p14="http://schemas.microsoft.com/office/powerpoint/2010/main" val="1150955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Unlocking Our Growth Potential: </a:t>
            </a:r>
            <a:br>
              <a:rPr lang="en-US" sz="2400" dirty="0" smtClean="0"/>
            </a:br>
            <a:r>
              <a:rPr lang="en-US" sz="2400" dirty="0" smtClean="0"/>
              <a:t>A Strategy for Building our Local Congregation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880110" lvl="1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5"/>
            </a:pPr>
            <a:r>
              <a:rPr lang="en-US" dirty="0" smtClean="0"/>
              <a:t>Find </a:t>
            </a:r>
            <a:r>
              <a:rPr lang="en-US" dirty="0"/>
              <a:t>an “open door” to </a:t>
            </a:r>
            <a:r>
              <a:rPr lang="en-US" b="1" u="sng" dirty="0"/>
              <a:t>SHARE</a:t>
            </a:r>
            <a:r>
              <a:rPr lang="en-US" dirty="0"/>
              <a:t> the gospel. </a:t>
            </a:r>
            <a:r>
              <a:rPr lang="en-US" dirty="0" smtClean="0"/>
              <a:t>Opposition </a:t>
            </a:r>
            <a:r>
              <a:rPr lang="en-US" dirty="0"/>
              <a:t>did not stop Paul from presenting the Gospel whenever possible (1 Corinthians 16:9).</a:t>
            </a:r>
          </a:p>
          <a:p>
            <a:pPr marL="880110" lvl="1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5"/>
            </a:pPr>
            <a:r>
              <a:rPr lang="en-US" dirty="0" smtClean="0"/>
              <a:t>Begin </a:t>
            </a:r>
            <a:r>
              <a:rPr lang="en-US" dirty="0"/>
              <a:t>the discipleship </a:t>
            </a:r>
            <a:r>
              <a:rPr lang="en-US" b="1" u="sng" dirty="0"/>
              <a:t>PROCESS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dirty="0"/>
              <a:t>apostle Paul instilled these values in Christians for years and he did not cease night or day to warn everyone, even with tears (Acts 20:31).</a:t>
            </a:r>
          </a:p>
          <a:p>
            <a:pPr marL="880110" lvl="1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lphaUcPeriod" startAt="5"/>
            </a:pPr>
            <a:r>
              <a:rPr lang="en-US" dirty="0" smtClean="0"/>
              <a:t>Celebrate </a:t>
            </a:r>
            <a:r>
              <a:rPr lang="en-US" dirty="0"/>
              <a:t>what </a:t>
            </a:r>
            <a:r>
              <a:rPr lang="en-US" b="1" u="sng" dirty="0"/>
              <a:t>GOD</a:t>
            </a:r>
            <a:r>
              <a:rPr lang="en-US" dirty="0"/>
              <a:t> has done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34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</TotalTime>
  <Words>936</Words>
  <Application>Microsoft Office PowerPoint</Application>
  <PresentationFormat>On-screen Show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Unlocking Our  Growth Potential: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  <vt:lpstr>Unlocking Our Growth Potential:  A Strategy for Building our Local Congregation</vt:lpstr>
    </vt:vector>
  </TitlesOfParts>
  <Company>Church of the Nazarene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James</dc:creator>
  <cp:lastModifiedBy>Thea Brooke Ardrey</cp:lastModifiedBy>
  <cp:revision>15</cp:revision>
  <cp:lastPrinted>2014-02-28T17:25:31Z</cp:lastPrinted>
  <dcterms:created xsi:type="dcterms:W3CDTF">2014-02-28T15:52:08Z</dcterms:created>
  <dcterms:modified xsi:type="dcterms:W3CDTF">2014-03-03T17:16:25Z</dcterms:modified>
</cp:coreProperties>
</file>