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B602"/>
    <a:srgbClr val="F257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p:cViewPr>
        <p:scale>
          <a:sx n="70" d="100"/>
          <a:sy n="70" d="100"/>
        </p:scale>
        <p:origin x="-894" y="-9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E38D00-6538-4174-9BD5-C012ED54FB84}"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E38D00-6538-4174-9BD5-C012ED54FB84}"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E38D00-6538-4174-9BD5-C012ED54FB84}"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E38D00-6538-4174-9BD5-C012ED54FB84}"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7CE38D00-6538-4174-9BD5-C012ED54FB84}"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E38D00-6538-4174-9BD5-C012ED54FB84}" type="datetimeFigureOut">
              <a:rPr lang="en-US" smtClean="0"/>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95CFA-1DA6-449D-9C8D-78D462E99851}"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E38D00-6538-4174-9BD5-C012ED54FB84}" type="datetimeFigureOut">
              <a:rPr lang="en-US" smtClean="0"/>
              <a:t>9/6/2012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E38D00-6538-4174-9BD5-C012ED54FB84}" type="datetimeFigureOut">
              <a:rPr lang="en-US" smtClean="0"/>
              <a:t>9/6/2012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D00-6538-4174-9BD5-C012ED54FB84}" type="datetimeFigureOut">
              <a:rPr lang="en-US" smtClean="0"/>
              <a:t>9/6/2012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7CE38D00-6538-4174-9BD5-C012ED54FB84}" type="datetimeFigureOut">
              <a:rPr lang="en-US" smtClean="0"/>
              <a:t>9/6/2012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D00-6538-4174-9BD5-C012ED54FB84}" type="datetimeFigureOut">
              <a:rPr lang="en-US" smtClean="0"/>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95CFA-1DA6-449D-9C8D-78D462E99851}"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CE38D00-6538-4174-9BD5-C012ED54FB84}" type="datetimeFigureOut">
              <a:rPr lang="en-US" smtClean="0"/>
              <a:t>9/6/2012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1ED95CFA-1DA6-449D-9C8D-78D462E998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5" y="1066800"/>
            <a:ext cx="9142755"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3" name="Rectangle 2"/>
          <p:cNvSpPr/>
          <p:nvPr/>
        </p:nvSpPr>
        <p:spPr>
          <a:xfrm>
            <a:off x="0" y="0"/>
            <a:ext cx="9144000" cy="1066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 y="-457200"/>
            <a:ext cx="7772400" cy="2305050"/>
          </a:xfrm>
        </p:spPr>
        <p:txBody>
          <a:bodyPr>
            <a:noAutofit/>
          </a:bodyPr>
          <a:lstStyle/>
          <a:p>
            <a:r>
              <a:rPr lang="en-US" sz="5400" b="1" dirty="0" smtClean="0">
                <a:solidFill>
                  <a:srgbClr val="F25714"/>
                </a:solidFill>
              </a:rPr>
              <a:t>Starting Spiritual</a:t>
            </a:r>
            <a:br>
              <a:rPr lang="en-US" sz="5400" b="1" dirty="0" smtClean="0">
                <a:solidFill>
                  <a:srgbClr val="F25714"/>
                </a:solidFill>
              </a:rPr>
            </a:br>
            <a:r>
              <a:rPr lang="en-US" sz="5400" b="1" dirty="0" smtClean="0">
                <a:solidFill>
                  <a:srgbClr val="F25714"/>
                </a:solidFill>
              </a:rPr>
              <a:t>Conversations</a:t>
            </a:r>
            <a:endParaRPr lang="en-US" sz="5400" b="1" dirty="0">
              <a:solidFill>
                <a:srgbClr val="F25714"/>
              </a:solidFill>
            </a:endParaRPr>
          </a:p>
        </p:txBody>
      </p:sp>
      <p:sp>
        <p:nvSpPr>
          <p:cNvPr id="5" name="TextBox 4"/>
          <p:cNvSpPr txBox="1"/>
          <p:nvPr/>
        </p:nvSpPr>
        <p:spPr>
          <a:xfrm>
            <a:off x="2743200" y="6239470"/>
            <a:ext cx="4572000" cy="923330"/>
          </a:xfrm>
          <a:prstGeom prst="rect">
            <a:avLst/>
          </a:prstGeom>
          <a:noFill/>
        </p:spPr>
        <p:txBody>
          <a:bodyPr wrap="square" rtlCol="0">
            <a:spAutoFit/>
          </a:bodyPr>
          <a:lstStyle/>
          <a:p>
            <a:pPr algn="ctr"/>
            <a:r>
              <a:rPr lang="en-US" b="1" dirty="0" smtClean="0">
                <a:solidFill>
                  <a:srgbClr val="F25714"/>
                </a:solidFill>
              </a:rPr>
              <a:t>Church Renewal Resource</a:t>
            </a:r>
          </a:p>
          <a:p>
            <a:pPr algn="ctr"/>
            <a:r>
              <a:rPr lang="en-US" b="1" dirty="0" smtClean="0">
                <a:solidFill>
                  <a:srgbClr val="F25714"/>
                </a:solidFill>
              </a:rPr>
              <a:t>Evangelism Ministries USA/Canada Region</a:t>
            </a:r>
          </a:p>
          <a:p>
            <a:pPr algn="ctr"/>
            <a:r>
              <a:rPr lang="en-US" b="1" dirty="0" smtClean="0">
                <a:solidFill>
                  <a:srgbClr val="F25714"/>
                </a:solidFill>
              </a:rPr>
              <a:t>Church of the Nazarene</a:t>
            </a:r>
            <a:endParaRPr lang="en-US" b="1" dirty="0">
              <a:solidFill>
                <a:srgbClr val="F25714"/>
              </a:solidFill>
            </a:endParaRPr>
          </a:p>
        </p:txBody>
      </p:sp>
    </p:spTree>
    <p:extLst>
      <p:ext uri="{BB962C8B-B14F-4D97-AF65-F5344CB8AC3E}">
        <p14:creationId xmlns:p14="http://schemas.microsoft.com/office/powerpoint/2010/main" val="3207815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9919" y="1416528"/>
            <a:ext cx="7520940" cy="3579849"/>
          </a:xfrm>
        </p:spPr>
        <p:txBody>
          <a:bodyPr/>
          <a:lstStyle/>
          <a:p>
            <a:r>
              <a:rPr lang="en-US" sz="2400" dirty="0" smtClean="0">
                <a:solidFill>
                  <a:srgbClr val="F25714"/>
                </a:solidFill>
              </a:rPr>
              <a:t>Purpose:</a:t>
            </a:r>
          </a:p>
          <a:p>
            <a:pPr marL="228600" lvl="2" indent="0">
              <a:buNone/>
            </a:pPr>
            <a:r>
              <a:rPr lang="en-US" sz="2000" dirty="0" smtClean="0"/>
              <a:t>Teach participants to start spiritual conversations and build their confidence to do so. </a:t>
            </a:r>
          </a:p>
          <a:p>
            <a:pPr marL="0" lvl="1" indent="0">
              <a:buNone/>
            </a:pPr>
            <a:endParaRPr lang="en-US" sz="1200" dirty="0"/>
          </a:p>
          <a:p>
            <a:pPr marL="0" lvl="1" indent="0">
              <a:buNone/>
            </a:pPr>
            <a:r>
              <a:rPr lang="en-US" sz="2400" b="1" dirty="0" smtClean="0">
                <a:solidFill>
                  <a:srgbClr val="F25714"/>
                </a:solidFill>
              </a:rPr>
              <a:t>Objectives: </a:t>
            </a:r>
          </a:p>
          <a:p>
            <a:pPr lvl="2"/>
            <a:r>
              <a:rPr lang="en-US" sz="2000" dirty="0" smtClean="0"/>
              <a:t>To understand how Jesus started spiritual conversations</a:t>
            </a:r>
          </a:p>
          <a:p>
            <a:pPr lvl="2"/>
            <a:r>
              <a:rPr lang="en-US" sz="2000" dirty="0" smtClean="0"/>
              <a:t>To practice and become more comfortable starting spiritual conversations</a:t>
            </a:r>
          </a:p>
          <a:p>
            <a:pPr lvl="2"/>
            <a:r>
              <a:rPr lang="en-US" sz="2000" dirty="0" smtClean="0"/>
              <a:t>To develop an action plan for starting spiritual conversations and sharing this material with your church</a:t>
            </a:r>
          </a:p>
          <a:p>
            <a:pPr marL="0" lvl="1" indent="0">
              <a:buNone/>
            </a:pPr>
            <a:endParaRPr lang="en-US" sz="1800" dirty="0"/>
          </a:p>
        </p:txBody>
      </p:sp>
      <p:sp>
        <p:nvSpPr>
          <p:cNvPr id="4"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Tree>
    <p:extLst>
      <p:ext uri="{BB962C8B-B14F-4D97-AF65-F5344CB8AC3E}">
        <p14:creationId xmlns:p14="http://schemas.microsoft.com/office/powerpoint/2010/main" val="14237293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1416528"/>
            <a:ext cx="7520940" cy="3263949"/>
          </a:xfrm>
        </p:spPr>
        <p:txBody>
          <a:bodyPr>
            <a:normAutofit fontScale="25000" lnSpcReduction="20000"/>
          </a:bodyPr>
          <a:lstStyle/>
          <a:p>
            <a:pPr marL="0" lvl="1" indent="0">
              <a:buNone/>
            </a:pPr>
            <a:r>
              <a:rPr lang="en-US" sz="7200" dirty="0"/>
              <a:t>Spiritual conversations help us </a:t>
            </a:r>
            <a:r>
              <a:rPr lang="en-US" sz="7200" b="1" u="sng" dirty="0" smtClean="0"/>
              <a:t>begin</a:t>
            </a:r>
            <a:r>
              <a:rPr lang="en-US" sz="7200" dirty="0" smtClean="0"/>
              <a:t> </a:t>
            </a:r>
            <a:r>
              <a:rPr lang="en-US" sz="7200" dirty="0"/>
              <a:t>relationships with unbelievers so they may begin a relationship with Jesus</a:t>
            </a:r>
            <a:r>
              <a:rPr lang="en-US" sz="7200" dirty="0" smtClean="0"/>
              <a:t>.</a:t>
            </a:r>
          </a:p>
          <a:p>
            <a:pPr marL="0" lvl="1" indent="0">
              <a:buNone/>
            </a:pPr>
            <a:endParaRPr lang="en-US" sz="6400" dirty="0"/>
          </a:p>
          <a:p>
            <a:r>
              <a:rPr lang="en-US" sz="7200" b="0" dirty="0"/>
              <a:t>The advantages to spiritual conversations include</a:t>
            </a:r>
            <a:r>
              <a:rPr lang="en-US" sz="7200" b="0" dirty="0" smtClean="0"/>
              <a:t>:</a:t>
            </a:r>
          </a:p>
          <a:p>
            <a:endParaRPr lang="en-US" sz="4000" b="0" dirty="0"/>
          </a:p>
          <a:p>
            <a:pPr lvl="1"/>
            <a:r>
              <a:rPr lang="en-US" sz="7200" b="0" dirty="0" smtClean="0"/>
              <a:t>The </a:t>
            </a:r>
            <a:r>
              <a:rPr lang="en-US" sz="7200" b="0" dirty="0"/>
              <a:t>focus is on building and sustaining relationships with spiritually receptive people.</a:t>
            </a:r>
          </a:p>
          <a:p>
            <a:pPr lvl="1"/>
            <a:r>
              <a:rPr lang="en-US" sz="7200" b="0" dirty="0" smtClean="0"/>
              <a:t>Conversations </a:t>
            </a:r>
            <a:r>
              <a:rPr lang="en-US" sz="7200" b="0" dirty="0"/>
              <a:t>by nature jump from one topic to another.  This allows us to take advantage of conversational possibilities in pointing unsaved people to Jesus.</a:t>
            </a:r>
          </a:p>
          <a:p>
            <a:pPr lvl="1"/>
            <a:r>
              <a:rPr lang="en-US" sz="7200" b="0" dirty="0"/>
              <a:t>Research and experience point to the need to explain the Gospel a number of times in different ways.</a:t>
            </a:r>
          </a:p>
          <a:p>
            <a:r>
              <a:rPr lang="en-US" sz="4900" dirty="0"/>
              <a:t> </a:t>
            </a:r>
          </a:p>
          <a:p>
            <a:pPr marL="0" lvl="1" indent="0">
              <a:buNone/>
            </a:pPr>
            <a:endParaRPr lang="en-US" sz="1800" dirty="0" smtClean="0"/>
          </a:p>
          <a:p>
            <a:pPr marL="0" lvl="1" indent="0">
              <a:buNone/>
            </a:pPr>
            <a:endParaRPr lang="en-US" sz="1800" dirty="0"/>
          </a:p>
          <a:p>
            <a:r>
              <a:rPr lang="en-US" sz="1800" dirty="0"/>
              <a:t> </a:t>
            </a:r>
          </a:p>
          <a:p>
            <a:endParaRPr lang="en-US" sz="1800" dirty="0"/>
          </a:p>
        </p:txBody>
      </p:sp>
      <p:sp>
        <p:nvSpPr>
          <p:cNvPr id="5"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26" name="Picture 2" descr="C:\Users\jjames\AppData\Local\Microsoft\Windows\Temporary Internet Files\Content.IE5\G3OJZJJJ\MC90031021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84430" y="4419600"/>
            <a:ext cx="2204339"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510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763000" cy="3810000"/>
          </a:xfrm>
        </p:spPr>
        <p:txBody>
          <a:bodyPr>
            <a:noAutofit/>
          </a:bodyPr>
          <a:lstStyle/>
          <a:p>
            <a:r>
              <a:rPr lang="en-US" sz="1800" b="0" dirty="0"/>
              <a:t>· Jesus </a:t>
            </a:r>
            <a:r>
              <a:rPr lang="en-US" sz="1800" u="sng" dirty="0" smtClean="0"/>
              <a:t>takes</a:t>
            </a:r>
            <a:r>
              <a:rPr lang="en-US" sz="1800" b="0" dirty="0" smtClean="0"/>
              <a:t> </a:t>
            </a:r>
            <a:r>
              <a:rPr lang="en-US" sz="1800" b="0" dirty="0"/>
              <a:t>initiative: he starts the conversation (v. 7).</a:t>
            </a:r>
          </a:p>
          <a:p>
            <a:r>
              <a:rPr lang="en-US" sz="1800" b="0" dirty="0"/>
              <a:t>· He does so even though it isn’t socially acceptable.  He </a:t>
            </a:r>
            <a:r>
              <a:rPr lang="en-US" sz="1800" u="sng" dirty="0"/>
              <a:t>crosses</a:t>
            </a:r>
            <a:r>
              <a:rPr lang="en-US" sz="1800" b="0" dirty="0"/>
              <a:t> some boundaries set by social custom (v. 9).</a:t>
            </a:r>
          </a:p>
          <a:p>
            <a:r>
              <a:rPr lang="en-US" sz="1800" b="0" dirty="0"/>
              <a:t>· He says things that are </a:t>
            </a:r>
            <a:r>
              <a:rPr lang="en-US" sz="1800" u="sng" dirty="0"/>
              <a:t>intriguing</a:t>
            </a:r>
            <a:r>
              <a:rPr lang="en-US" sz="1800" b="0" dirty="0"/>
              <a:t> (v. 10).</a:t>
            </a:r>
          </a:p>
          <a:p>
            <a:r>
              <a:rPr lang="en-US" sz="1800" b="0" dirty="0"/>
              <a:t>· His comments </a:t>
            </a:r>
            <a:r>
              <a:rPr lang="en-US" sz="1800" u="sng" dirty="0"/>
              <a:t>stir</a:t>
            </a:r>
            <a:r>
              <a:rPr lang="en-US" sz="1800" b="0" dirty="0"/>
              <a:t> curiosity and invite the woman into a deeper conversation (v. 11-12).</a:t>
            </a:r>
          </a:p>
          <a:p>
            <a:r>
              <a:rPr lang="en-US" sz="1800" b="0" dirty="0"/>
              <a:t>· He makes </a:t>
            </a:r>
            <a:r>
              <a:rPr lang="en-US" sz="1800" u="sng" dirty="0"/>
              <a:t>promises</a:t>
            </a:r>
            <a:r>
              <a:rPr lang="en-US" sz="1800" b="0" dirty="0"/>
              <a:t> of what the future will be like (v. 14).</a:t>
            </a:r>
          </a:p>
          <a:p>
            <a:r>
              <a:rPr lang="en-US" sz="1800" b="0" dirty="0"/>
              <a:t>· He </a:t>
            </a:r>
            <a:r>
              <a:rPr lang="en-US" sz="1800" u="sng" dirty="0"/>
              <a:t>responds</a:t>
            </a:r>
            <a:r>
              <a:rPr lang="en-US" sz="1800" b="0" dirty="0"/>
              <a:t> to her openness and moves closer to the heart of the issue (v. 16-18).</a:t>
            </a:r>
          </a:p>
          <a:p>
            <a:r>
              <a:rPr lang="en-US" sz="1800" b="0" dirty="0"/>
              <a:t>· He </a:t>
            </a:r>
            <a:r>
              <a:rPr lang="en-US" sz="1800" u="sng" dirty="0"/>
              <a:t>invites</a:t>
            </a:r>
            <a:r>
              <a:rPr lang="en-US" sz="1800" b="0" dirty="0"/>
              <a:t> her to change (v. 21).</a:t>
            </a:r>
          </a:p>
          <a:p>
            <a:r>
              <a:rPr lang="en-US" sz="1800" b="0" dirty="0"/>
              <a:t>· He </a:t>
            </a:r>
            <a:r>
              <a:rPr lang="en-US" sz="1800" u="sng" dirty="0"/>
              <a:t>refuses</a:t>
            </a:r>
            <a:r>
              <a:rPr lang="en-US" sz="1800" b="0" dirty="0"/>
              <a:t> to be drawn into religious talk about competing religious perspectives (v. 21-24</a:t>
            </a:r>
            <a:r>
              <a:rPr lang="en-US" sz="1800" b="0" dirty="0" smtClean="0"/>
              <a:t>).</a:t>
            </a:r>
            <a:r>
              <a:rPr lang="en-US" sz="1800" b="0" dirty="0"/>
              <a:t> </a:t>
            </a:r>
          </a:p>
        </p:txBody>
      </p:sp>
      <p:sp>
        <p:nvSpPr>
          <p:cNvPr id="4"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Tree>
    <p:extLst>
      <p:ext uri="{BB962C8B-B14F-4D97-AF65-F5344CB8AC3E}">
        <p14:creationId xmlns:p14="http://schemas.microsoft.com/office/powerpoint/2010/main" val="3589939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1371600"/>
            <a:ext cx="7520940" cy="3581400"/>
          </a:xfrm>
        </p:spPr>
        <p:txBody>
          <a:bodyPr/>
          <a:lstStyle/>
          <a:p>
            <a:pPr marL="0" lvl="1" indent="0">
              <a:buNone/>
            </a:pPr>
            <a:r>
              <a:rPr lang="en-US" sz="1800" b="0" dirty="0"/>
              <a:t>Consider the way that this spiritual conversation impacted Samaria.  In verse 39 and following, the Bible tells us that many believed because of the woman’s testimony.  Testimony is the story of our personal encounter with God—what we have seen, heard and experienced.  </a:t>
            </a:r>
          </a:p>
          <a:p>
            <a:pPr marL="0" lvl="1" indent="0">
              <a:buNone/>
            </a:pPr>
            <a:endParaRPr lang="en-US" sz="400" b="0" dirty="0"/>
          </a:p>
          <a:p>
            <a:pPr marL="0" lvl="1" indent="0">
              <a:buNone/>
            </a:pPr>
            <a:r>
              <a:rPr lang="en-US" sz="1800" b="0" dirty="0"/>
              <a:t>Our testimony</a:t>
            </a:r>
            <a:r>
              <a:rPr lang="en-US" sz="1800" dirty="0"/>
              <a:t> </a:t>
            </a:r>
            <a:r>
              <a:rPr lang="en-US" sz="1800" b="1" u="sng" dirty="0"/>
              <a:t>builds</a:t>
            </a:r>
            <a:r>
              <a:rPr lang="en-US" sz="1800" dirty="0"/>
              <a:t> </a:t>
            </a:r>
            <a:r>
              <a:rPr lang="en-US" sz="1800" b="0" dirty="0"/>
              <a:t>a bridge to God so others can hear Him for themselves.  Our spiritual conversations are God’s bridges to direct conversation with the unbeliever.  God uses us to build bridges for Him.  </a:t>
            </a:r>
          </a:p>
          <a:p>
            <a:pPr marL="0" lvl="1" indent="0">
              <a:buNone/>
            </a:pPr>
            <a:endParaRPr lang="en-US" sz="400" b="0" dirty="0" smtClean="0"/>
          </a:p>
          <a:p>
            <a:pPr marL="0" lvl="1" indent="0">
              <a:buNone/>
            </a:pPr>
            <a:r>
              <a:rPr lang="en-US" sz="1800" b="0" dirty="0" smtClean="0"/>
              <a:t>Spiritual </a:t>
            </a:r>
            <a:r>
              <a:rPr lang="en-US" sz="1800" b="0" dirty="0"/>
              <a:t>conversations require us to be flexible, to expand our base of knowledge and to be genuinely interested in others.  We show our genuine interest for others in how we </a:t>
            </a:r>
            <a:r>
              <a:rPr lang="en-US" sz="1800" b="1" u="sng" dirty="0"/>
              <a:t>listen</a:t>
            </a:r>
            <a:r>
              <a:rPr lang="en-US" sz="1800" b="0" dirty="0"/>
              <a:t> and respond to what they say. </a:t>
            </a:r>
          </a:p>
          <a:p>
            <a:endParaRPr lang="en-US" b="0" dirty="0"/>
          </a:p>
        </p:txBody>
      </p:sp>
      <p:sp>
        <p:nvSpPr>
          <p:cNvPr id="4"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4100" name="Picture 4" descr="D:\jjames\Pictures\Brid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0389" y="5072481"/>
            <a:ext cx="4291377"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260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22960" y="1371600"/>
            <a:ext cx="7520940" cy="3581400"/>
          </a:xfrm>
        </p:spPr>
        <p:txBody>
          <a:bodyPr/>
          <a:lstStyle/>
          <a:p>
            <a:endParaRPr lang="en-US" sz="1800" b="0" dirty="0" smtClean="0"/>
          </a:p>
          <a:p>
            <a:r>
              <a:rPr lang="en-US" sz="1800" b="0" dirty="0" smtClean="0"/>
              <a:t>Leading </a:t>
            </a:r>
            <a:r>
              <a:rPr lang="en-US" sz="1800" b="0" dirty="0"/>
              <a:t>to and during a spiritual conversation we are to listen with our…  </a:t>
            </a:r>
          </a:p>
          <a:p>
            <a:r>
              <a:rPr lang="en-US" sz="1800" b="0" dirty="0"/>
              <a:t> </a:t>
            </a:r>
          </a:p>
          <a:p>
            <a:r>
              <a:rPr lang="en-US" sz="1800" b="0" dirty="0"/>
              <a:t>Ears:  Listen to spoken </a:t>
            </a:r>
            <a:r>
              <a:rPr lang="en-US" sz="1800" u="sng" dirty="0" smtClean="0"/>
              <a:t>words</a:t>
            </a:r>
            <a:r>
              <a:rPr lang="en-US" sz="1800" b="0" dirty="0" smtClean="0"/>
              <a:t>.</a:t>
            </a:r>
            <a:endParaRPr lang="en-US" sz="1800" b="0" dirty="0"/>
          </a:p>
          <a:p>
            <a:r>
              <a:rPr lang="en-US" sz="1800" b="0" dirty="0"/>
              <a:t>Eyes:  Observe </a:t>
            </a:r>
            <a:r>
              <a:rPr lang="en-US" sz="1800" u="sng" dirty="0" smtClean="0"/>
              <a:t>body language</a:t>
            </a:r>
            <a:r>
              <a:rPr lang="en-US" sz="1800" b="0" dirty="0" smtClean="0"/>
              <a:t> that </a:t>
            </a:r>
            <a:r>
              <a:rPr lang="en-US" sz="1800" b="0" dirty="0"/>
              <a:t>conveys how the speaker is feeling.</a:t>
            </a:r>
          </a:p>
          <a:p>
            <a:r>
              <a:rPr lang="en-US" sz="1800" b="0" dirty="0"/>
              <a:t>Heart:  Listen to </a:t>
            </a:r>
            <a:r>
              <a:rPr lang="en-US" sz="1800" u="sng" dirty="0" smtClean="0"/>
              <a:t>feelings</a:t>
            </a:r>
            <a:r>
              <a:rPr lang="en-US" sz="1800" b="0" dirty="0" smtClean="0"/>
              <a:t> </a:t>
            </a:r>
            <a:r>
              <a:rPr lang="en-US" sz="1800" b="0" dirty="0"/>
              <a:t>and emotions for greater understanding.</a:t>
            </a:r>
          </a:p>
          <a:p>
            <a:r>
              <a:rPr lang="en-US" b="0" dirty="0"/>
              <a:t> </a:t>
            </a:r>
          </a:p>
          <a:p>
            <a:endParaRPr lang="en-US" b="0" dirty="0"/>
          </a:p>
        </p:txBody>
      </p:sp>
      <p:sp>
        <p:nvSpPr>
          <p:cNvPr id="5"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3074" name="Picture 2" descr="C:\Users\jjames\AppData\Local\Microsoft\Windows\Temporary Internet Files\Content.IE5\N80DDKT2\MC9000787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4114800"/>
            <a:ext cx="1872218" cy="198755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jjames\AppData\Local\Microsoft\Windows\Temporary Internet Files\Content.IE5\3EFSHW30\MC9000787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061411" y="4056888"/>
            <a:ext cx="1867733" cy="1982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168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22960" y="1371600"/>
            <a:ext cx="7520940" cy="3733800"/>
          </a:xfrm>
        </p:spPr>
        <p:txBody>
          <a:bodyPr>
            <a:normAutofit fontScale="77500" lnSpcReduction="20000"/>
          </a:bodyPr>
          <a:lstStyle/>
          <a:p>
            <a:r>
              <a:rPr lang="en-US" sz="2300" b="0" dirty="0"/>
              <a:t>1. Discuss how you would respond to the following situation:</a:t>
            </a:r>
          </a:p>
          <a:p>
            <a:pPr marL="228600" lvl="2" indent="0">
              <a:buNone/>
            </a:pPr>
            <a:r>
              <a:rPr lang="en-US" sz="2300" dirty="0"/>
              <a:t>When Jackson stops for gas at the neighborhood convenience store, he makes a point of chatting with Marco, the store manager. Since both men like to play basketball, Jackson asks Marco to join his church’s ball team. Amazed at the invitation, Marco says, “But I’m not a religious guy...and wouldn’t </a:t>
            </a:r>
            <a:r>
              <a:rPr lang="en-US" sz="2300" dirty="0" smtClean="0"/>
              <a:t>you make </a:t>
            </a:r>
            <a:r>
              <a:rPr lang="en-US" sz="2300" dirty="0"/>
              <a:t>me listen to a sermon before each game?”</a:t>
            </a:r>
          </a:p>
          <a:p>
            <a:r>
              <a:rPr lang="en-US" sz="2300" dirty="0"/>
              <a:t>  </a:t>
            </a:r>
            <a:endParaRPr lang="en-US" sz="2300" dirty="0" smtClean="0"/>
          </a:p>
          <a:p>
            <a:r>
              <a:rPr lang="en-US" sz="2300" b="0" dirty="0" smtClean="0"/>
              <a:t>2</a:t>
            </a:r>
            <a:r>
              <a:rPr lang="en-US" sz="2300" b="0" dirty="0"/>
              <a:t>. Discuss how you would respond to the following situation:</a:t>
            </a:r>
          </a:p>
          <a:p>
            <a:pPr marL="228600" lvl="2" indent="0">
              <a:buNone/>
            </a:pPr>
            <a:r>
              <a:rPr lang="en-US" sz="2300" dirty="0"/>
              <a:t>Sarah and Glenda have been co-workers for several years. When Sarah invites Glenda to church, Glenda’s response is a variation on this theme: “Oh, Sarah, you know how busy I am. Right now my Saturdays are crammed with shuttling my kids to ball games and practices, so Sunday is the only day I have to juggle housework and grocery shopping. Ask me again in a few years when my kids are all grown </a:t>
            </a:r>
            <a:r>
              <a:rPr lang="en-US" sz="2300" dirty="0" smtClean="0"/>
              <a:t>up!”</a:t>
            </a:r>
            <a:endParaRPr lang="en-US" sz="2300" dirty="0"/>
          </a:p>
          <a:p>
            <a:r>
              <a:rPr lang="en-US" sz="1800" dirty="0"/>
              <a:t> </a:t>
            </a:r>
            <a:r>
              <a:rPr lang="en-US" b="0" dirty="0"/>
              <a:t> </a:t>
            </a:r>
          </a:p>
          <a:p>
            <a:endParaRPr lang="en-US" b="0" dirty="0"/>
          </a:p>
        </p:txBody>
      </p:sp>
      <p:sp>
        <p:nvSpPr>
          <p:cNvPr id="5"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8" name="Text Box 2"/>
          <p:cNvSpPr txBox="1">
            <a:spLocks noChangeArrowheads="1"/>
          </p:cNvSpPr>
          <p:nvPr/>
        </p:nvSpPr>
        <p:spPr bwMode="auto">
          <a:xfrm>
            <a:off x="1950813" y="751680"/>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65B602"/>
                </a:solidFill>
                <a:effectLst/>
                <a:latin typeface="Adobe Garamond Pro" pitchFamily="18" charset="0"/>
                <a:cs typeface="Arial" pitchFamily="34" charset="0"/>
              </a:rPr>
              <a:t>Small Group</a:t>
            </a:r>
            <a:endParaRPr kumimoji="0" lang="en-US" sz="2000" b="0" i="0" u="none" strike="noStrike" cap="none" normalizeH="0" baseline="0" dirty="0" smtClean="0">
              <a:ln>
                <a:noFill/>
              </a:ln>
              <a:solidFill>
                <a:srgbClr val="65B602"/>
              </a:solidFill>
              <a:effectLst/>
              <a:latin typeface="Arial" pitchFamily="34" charset="0"/>
              <a:cs typeface="Arial" pitchFamily="34" charset="0"/>
            </a:endParaRPr>
          </a:p>
        </p:txBody>
      </p:sp>
      <p:pic>
        <p:nvPicPr>
          <p:cNvPr id="9" name="Picture 2" descr="http://vator.tv/images/attachments/010611085517clipart_board_meet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4648200"/>
            <a:ext cx="2647188" cy="1985391"/>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2142484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22960" y="1371600"/>
            <a:ext cx="7520940" cy="3733800"/>
          </a:xfrm>
        </p:spPr>
        <p:txBody>
          <a:bodyPr>
            <a:normAutofit fontScale="70000" lnSpcReduction="20000"/>
          </a:bodyPr>
          <a:lstStyle/>
          <a:p>
            <a:r>
              <a:rPr lang="en-US" sz="1800" b="0" dirty="0"/>
              <a:t>3. Read through the list of questions (below) and discuss which would be most natural for you to ask.   Discuss opportunities when these questions might be useful for starting spiritual conversations.</a:t>
            </a:r>
          </a:p>
          <a:p>
            <a:r>
              <a:rPr lang="en-US" sz="1800" b="0" dirty="0"/>
              <a:t> </a:t>
            </a:r>
          </a:p>
          <a:p>
            <a:pPr algn="ctr"/>
            <a:r>
              <a:rPr lang="en-US" sz="1800" b="0" dirty="0"/>
              <a:t>Questions to Start Spiritual Conversations</a:t>
            </a:r>
          </a:p>
          <a:p>
            <a:pPr algn="ctr"/>
            <a:r>
              <a:rPr lang="en-US" sz="1800" b="0" dirty="0"/>
              <a:t>Do you give much thought to God and spiritual things?</a:t>
            </a:r>
          </a:p>
          <a:p>
            <a:pPr algn="ctr"/>
            <a:r>
              <a:rPr lang="en-US" sz="1800" b="0" dirty="0"/>
              <a:t>Tell me about your church background. Did you go to church as a church as a child?</a:t>
            </a:r>
          </a:p>
          <a:p>
            <a:pPr algn="ctr"/>
            <a:r>
              <a:rPr lang="en-US" sz="1800" b="0" dirty="0"/>
              <a:t>How do you feel about your upbringing and your awareness of spiritual things?</a:t>
            </a:r>
          </a:p>
          <a:p>
            <a:pPr algn="ctr"/>
            <a:r>
              <a:rPr lang="en-US" sz="1800" b="0" dirty="0"/>
              <a:t>How would you describe your life with God now?</a:t>
            </a:r>
          </a:p>
          <a:p>
            <a:pPr algn="ctr"/>
            <a:r>
              <a:rPr lang="en-US" sz="1800" b="0" dirty="0"/>
              <a:t>When did you feel closest to God?</a:t>
            </a:r>
          </a:p>
          <a:p>
            <a:pPr algn="ctr"/>
            <a:r>
              <a:rPr lang="en-US" sz="1800" b="0" dirty="0" smtClean="0"/>
              <a:t>What </a:t>
            </a:r>
            <a:r>
              <a:rPr lang="en-US" sz="1800" b="0" dirty="0"/>
              <a:t>were the factors or influences that brought you near to God?</a:t>
            </a:r>
          </a:p>
          <a:p>
            <a:pPr algn="ctr"/>
            <a:r>
              <a:rPr lang="en-US" sz="1800" b="0" dirty="0"/>
              <a:t>What would renew that sense of closeness?</a:t>
            </a:r>
          </a:p>
          <a:p>
            <a:pPr algn="ctr"/>
            <a:r>
              <a:rPr lang="en-US" sz="1800" b="0" dirty="0"/>
              <a:t>Tell me about your most memorable spiritual experience.</a:t>
            </a:r>
          </a:p>
          <a:p>
            <a:pPr algn="ctr"/>
            <a:r>
              <a:rPr lang="en-US" sz="1800" b="0" dirty="0"/>
              <a:t>What do you think is a person’s greatest spiritual need?</a:t>
            </a:r>
          </a:p>
          <a:p>
            <a:pPr algn="ctr"/>
            <a:r>
              <a:rPr lang="en-US" sz="1800" b="0" dirty="0"/>
              <a:t>How do you think a person begins a relationship with God</a:t>
            </a:r>
            <a:r>
              <a:rPr lang="en-US" sz="1800" b="0" dirty="0" smtClean="0"/>
              <a:t>?</a:t>
            </a:r>
            <a:r>
              <a:rPr lang="en-US" b="0" dirty="0"/>
              <a:t> </a:t>
            </a:r>
          </a:p>
          <a:p>
            <a:endParaRPr lang="en-US" b="0" dirty="0"/>
          </a:p>
        </p:txBody>
      </p:sp>
      <p:sp>
        <p:nvSpPr>
          <p:cNvPr id="5" name="Text Box 2"/>
          <p:cNvSpPr txBox="1">
            <a:spLocks noChangeArrowheads="1"/>
          </p:cNvSpPr>
          <p:nvPr/>
        </p:nvSpPr>
        <p:spPr bwMode="auto">
          <a:xfrm>
            <a:off x="1950203" y="228599"/>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6650D"/>
                </a:solidFill>
                <a:effectLst/>
                <a:latin typeface="Adobe Garamond Pro" pitchFamily="18" charset="0"/>
                <a:cs typeface="Arial" pitchFamily="34" charset="0"/>
              </a:rPr>
              <a:t>Starting Spiritual Conversations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086600" y="86834"/>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9" y="86835"/>
            <a:ext cx="1654504" cy="1329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8" name="Text Box 2"/>
          <p:cNvSpPr txBox="1">
            <a:spLocks noChangeArrowheads="1"/>
          </p:cNvSpPr>
          <p:nvPr/>
        </p:nvSpPr>
        <p:spPr bwMode="auto">
          <a:xfrm>
            <a:off x="1950813" y="751680"/>
            <a:ext cx="5220372" cy="5230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65B602"/>
                </a:solidFill>
                <a:effectLst/>
                <a:latin typeface="Adobe Garamond Pro" pitchFamily="18" charset="0"/>
                <a:cs typeface="Arial" pitchFamily="34" charset="0"/>
              </a:rPr>
              <a:t>Small Group</a:t>
            </a:r>
            <a:endParaRPr kumimoji="0" lang="en-US" sz="2000" b="0" i="0" u="none" strike="noStrike" cap="none" normalizeH="0" baseline="0" dirty="0" smtClean="0">
              <a:ln>
                <a:noFill/>
              </a:ln>
              <a:solidFill>
                <a:srgbClr val="65B602"/>
              </a:solidFill>
              <a:effectLst/>
              <a:latin typeface="Arial" pitchFamily="34" charset="0"/>
              <a:cs typeface="Arial" pitchFamily="34" charset="0"/>
            </a:endParaRPr>
          </a:p>
        </p:txBody>
      </p:sp>
      <p:sp>
        <p:nvSpPr>
          <p:cNvPr id="9" name="AutoShape 2"/>
          <p:cNvSpPr>
            <a:spLocks noChangeArrowheads="1"/>
          </p:cNvSpPr>
          <p:nvPr/>
        </p:nvSpPr>
        <p:spPr bwMode="auto">
          <a:xfrm>
            <a:off x="1371600" y="1828800"/>
            <a:ext cx="6378575" cy="3200400"/>
          </a:xfrm>
          <a:prstGeom prst="roundRect">
            <a:avLst>
              <a:gd name="adj" fmla="val 16667"/>
            </a:avLst>
          </a:prstGeom>
          <a:noFill/>
          <a:ln w="76200" algn="in">
            <a:solidFill>
              <a:srgbClr val="5BA6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 name="Picture 2" descr="http://vator.tv/images/attachments/010611085517clipart_board_meet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8873" y="5257800"/>
            <a:ext cx="1907084" cy="1430313"/>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239967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5767</TotalTime>
  <Words>313</Words>
  <Application>Microsoft Office PowerPoint</Application>
  <PresentationFormat>On-screen Show (4:3)</PresentationFormat>
  <Paragraphs>70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Angles</vt:lpstr>
      <vt:lpstr>Starting Spiritual Conversations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James</dc:creator>
  <cp:lastModifiedBy>wmckain</cp:lastModifiedBy>
  <cp:revision>19</cp:revision>
  <dcterms:created xsi:type="dcterms:W3CDTF">2012-04-26T13:41:06Z</dcterms:created>
  <dcterms:modified xsi:type="dcterms:W3CDTF">2012-09-06T20:01:12Z</dcterms:modified>
</cp:coreProperties>
</file>