
<file path=[Content_Types].xml><?xml version="1.0" encoding="utf-8"?>
<Types xmlns="http://schemas.openxmlformats.org/package/2006/content-types"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6" d="100"/>
          <a:sy n="126" d="100"/>
        </p:scale>
        <p:origin x="-1194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228600"/>
            <a:ext cx="7772400" cy="4571999"/>
          </a:xfrm>
        </p:spPr>
        <p:txBody>
          <a:bodyPr anchor="ctr">
            <a:noAutofit/>
          </a:bodyPr>
          <a:lstStyle>
            <a:lvl1pPr>
              <a:lnSpc>
                <a:spcPct val="100000"/>
              </a:lnSpc>
              <a:defRPr sz="8800" spc="-80" baseline="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4800600"/>
            <a:ext cx="6858000" cy="914400"/>
          </a:xfrm>
        </p:spPr>
        <p:txBody>
          <a:bodyPr/>
          <a:lstStyle>
            <a:lvl1pPr marL="0" indent="0" algn="l">
              <a:buNone/>
              <a:defRPr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53E2A-A996-4270-907F-387321CE502B}" type="datetimeFigureOut">
              <a:rPr lang="en-US" smtClean="0"/>
              <a:t>12/2/2011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A010D563-FBDF-4964-B279-AFB0F9A4A12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53E2A-A996-4270-907F-387321CE502B}" type="datetimeFigureOut">
              <a:rPr lang="en-US" smtClean="0"/>
              <a:t>12/2/2011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10D563-FBDF-4964-B279-AFB0F9A4A12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53E2A-A996-4270-907F-387321CE502B}" type="datetimeFigureOut">
              <a:rPr lang="en-US" smtClean="0"/>
              <a:t>12/2/2011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10D563-FBDF-4964-B279-AFB0F9A4A12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53E2A-A996-4270-907F-387321CE502B}" type="datetimeFigureOut">
              <a:rPr lang="en-US" smtClean="0"/>
              <a:t>12/2/2011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10D563-FBDF-4964-B279-AFB0F9A4A12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47800"/>
            <a:ext cx="7772400" cy="4321175"/>
          </a:xfrm>
        </p:spPr>
        <p:txBody>
          <a:bodyPr anchor="ctr">
            <a:noAutofit/>
          </a:bodyPr>
          <a:lstStyle>
            <a:lvl1pPr algn="l">
              <a:lnSpc>
                <a:spcPct val="100000"/>
              </a:lnSpc>
              <a:defRPr sz="8800" b="0" cap="all" spc="-80" baseline="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28601"/>
            <a:ext cx="7772400" cy="1066800"/>
          </a:xfrm>
        </p:spPr>
        <p:txBody>
          <a:bodyPr anchor="b"/>
          <a:lstStyle>
            <a:lvl1pPr marL="0" indent="0">
              <a:buNone/>
              <a:defRPr sz="2000"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53E2A-A996-4270-907F-387321CE502B}" type="datetimeFigureOut">
              <a:rPr lang="en-US" smtClean="0"/>
              <a:t>12/2/2011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010D563-FBDF-4964-B279-AFB0F9A4A12C}" type="slidenum">
              <a:rPr lang="en-US" smtClean="0"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30680" y="1574800"/>
            <a:ext cx="32918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90160" y="1574800"/>
            <a:ext cx="32918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53E2A-A996-4270-907F-387321CE502B}" type="datetimeFigureOut">
              <a:rPr lang="en-US" smtClean="0"/>
              <a:t>12/2/2011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10D563-FBDF-4964-B279-AFB0F9A4A12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7632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sz="1800" b="0" cap="all" spc="10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27632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93208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lang="en-US" sz="1800" b="0" kern="1200" cap="all" spc="100" baseline="0" dirty="0" smtClean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93208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53E2A-A996-4270-907F-387321CE502B}" type="datetimeFigureOut">
              <a:rPr lang="en-US" smtClean="0"/>
              <a:t>12/2/2011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10D563-FBDF-4964-B279-AFB0F9A4A12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53E2A-A996-4270-907F-387321CE502B}" type="datetimeFigureOut">
              <a:rPr lang="en-US" smtClean="0"/>
              <a:t>12/2/2011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10D563-FBDF-4964-B279-AFB0F9A4A12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53E2A-A996-4270-907F-387321CE502B}" type="datetimeFigureOut">
              <a:rPr lang="en-US" smtClean="0"/>
              <a:t>12/2/2011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10D563-FBDF-4964-B279-AFB0F9A4A12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600200"/>
            <a:ext cx="5111750" cy="44805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600200"/>
            <a:ext cx="3008313" cy="4480560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53E2A-A996-4270-907F-387321CE502B}" type="datetimeFigureOut">
              <a:rPr lang="en-US" smtClean="0"/>
              <a:t>12/2/2011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10D563-FBDF-4964-B279-AFB0F9A4A12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-1" y="0"/>
            <a:ext cx="9000877" cy="4846320"/>
          </a:xfrm>
          <a:solidFill>
            <a:schemeClr val="bg1">
              <a:lumMod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5715000"/>
            <a:ext cx="8153400" cy="4572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53E2A-A996-4270-907F-387321CE502B}" type="datetimeFigureOut">
              <a:rPr lang="en-US" smtClean="0"/>
              <a:t>12/2/2011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A010D563-FBDF-4964-B279-AFB0F9A4A12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457200" y="4953000"/>
            <a:ext cx="8153400" cy="762000"/>
          </a:xfrm>
        </p:spPr>
        <p:txBody>
          <a:bodyPr anchor="t">
            <a:normAutofit/>
          </a:bodyPr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5791200" cy="13716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76200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172201"/>
            <a:ext cx="3429000" cy="304800"/>
          </a:xfrm>
          <a:prstGeom prst="rect">
            <a:avLst/>
          </a:prstGeom>
        </p:spPr>
        <p:txBody>
          <a:bodyPr vert="horz" lIns="91440" tIns="45720" rIns="91440" bIns="0" rtlCol="0" anchor="b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95E53E2A-A996-4270-907F-387321CE502B}" type="datetimeFigureOut">
              <a:rPr lang="en-US" smtClean="0"/>
              <a:t>12/2/2011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492875"/>
            <a:ext cx="3429000" cy="28384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400" b="1">
                <a:solidFill>
                  <a:schemeClr val="tx2"/>
                </a:solidFill>
              </a:defRPr>
            </a:lvl1pPr>
          </a:lstStyle>
          <a:p>
            <a:fld id="{A010D563-FBDF-4964-B279-AFB0F9A4A12C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9001124" y="0"/>
            <a:ext cx="142876" cy="13716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9001124" y="1371600"/>
            <a:ext cx="142876" cy="54864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3600" kern="1200" cap="all" spc="-6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spcAft>
          <a:spcPts val="600"/>
        </a:spcAft>
        <a:buFont typeface="Arial" pitchFamily="34" charset="0"/>
        <a:buNone/>
        <a:defRPr sz="20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Untitled-1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228600"/>
            <a:ext cx="4267200" cy="63929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07763" dir="18900000" algn="ctr" rotWithShape="0">
                    <a:srgbClr val="EEECE1">
                      <a:alpha val="50000"/>
                    </a:srgbClr>
                  </a:outerShdw>
                </a:effectLst>
              </a14:hiddenEffects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05000" y="990600"/>
            <a:ext cx="6858000" cy="3965575"/>
          </a:xfrm>
        </p:spPr>
        <p:txBody>
          <a:bodyPr>
            <a:normAutofit fontScale="90000"/>
          </a:bodyPr>
          <a:lstStyle/>
          <a:p>
            <a:r>
              <a:rPr lang="en-US" sz="9600" b="1" dirty="0" smtClean="0">
                <a:solidFill>
                  <a:srgbClr val="C00000"/>
                </a:solidFill>
                <a:latin typeface="Zolano Sans BTN" pitchFamily="34" charset="0"/>
              </a:rPr>
              <a:t>Resolving </a:t>
            </a:r>
            <a:br>
              <a:rPr lang="en-US" sz="9600" b="1" dirty="0" smtClean="0">
                <a:solidFill>
                  <a:srgbClr val="C00000"/>
                </a:solidFill>
                <a:latin typeface="Zolano Sans BTN" pitchFamily="34" charset="0"/>
              </a:rPr>
            </a:br>
            <a:r>
              <a:rPr lang="en-US" sz="9600" b="1" dirty="0" smtClean="0">
                <a:solidFill>
                  <a:srgbClr val="C00000"/>
                </a:solidFill>
                <a:latin typeface="Zolano Sans BTN" pitchFamily="34" charset="0"/>
              </a:rPr>
              <a:t>Conflict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42237893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2"/>
          <p:cNvSpPr txBox="1">
            <a:spLocks/>
          </p:cNvSpPr>
          <p:nvPr/>
        </p:nvSpPr>
        <p:spPr>
          <a:xfrm>
            <a:off x="762000" y="2086050"/>
            <a:ext cx="8001000" cy="4695749"/>
          </a:xfrm>
          <a:prstGeom prst="rect">
            <a:avLst/>
          </a:prstGeom>
        </p:spPr>
        <p:txBody>
          <a:bodyPr vert="horz" lIns="91440" tIns="45720" rIns="91440" bIns="45720" rtlCol="0" anchor="ctr">
            <a:normAutofit lnSpcReduction="10000"/>
          </a:bodyPr>
          <a:lstStyle>
            <a:lvl1pPr marL="0" indent="0" algn="l" defTabSz="914400" rtl="0" eaLnBrk="1" latinLnBrk="0" hangingPunct="1">
              <a:spcBef>
                <a:spcPct val="20000"/>
              </a:spcBef>
              <a:spcAft>
                <a:spcPts val="600"/>
              </a:spcAft>
              <a:buFont typeface="Arial" pitchFamily="34" charset="0"/>
              <a:buNone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sz="3600" b="0" dirty="0" smtClean="0">
              <a:latin typeface="Calibri" pitchFamily="34" charset="0"/>
              <a:cs typeface="Calibri" pitchFamily="34" charset="0"/>
            </a:endParaRPr>
          </a:p>
          <a:p>
            <a:pPr algn="ctr"/>
            <a:r>
              <a:rPr lang="en-US" sz="3600" b="0" dirty="0" smtClean="0">
                <a:latin typeface="Calibri" pitchFamily="34" charset="0"/>
                <a:cs typeface="Calibri" pitchFamily="34" charset="0"/>
              </a:rPr>
              <a:t>The scripture makes clear that we are to do every </a:t>
            </a:r>
            <a:r>
              <a:rPr lang="en-US" sz="3600" b="0" dirty="0" smtClean="0">
                <a:latin typeface="Calibri" pitchFamily="34" charset="0"/>
                <a:cs typeface="Calibri" pitchFamily="34" charset="0"/>
              </a:rPr>
              <a:t>thing </a:t>
            </a:r>
            <a:r>
              <a:rPr lang="en-US" sz="3600" b="0" dirty="0" smtClean="0">
                <a:latin typeface="Calibri" pitchFamily="34" charset="0"/>
                <a:cs typeface="Calibri" pitchFamily="34" charset="0"/>
              </a:rPr>
              <a:t>we can to keep conflict down, but we are not to </a:t>
            </a:r>
            <a:r>
              <a:rPr lang="en-US" sz="3600" u="sng" dirty="0" smtClean="0">
                <a:latin typeface="Calibri" pitchFamily="34" charset="0"/>
                <a:cs typeface="Calibri" pitchFamily="34" charset="0"/>
              </a:rPr>
              <a:t>AVOID</a:t>
            </a:r>
            <a:r>
              <a:rPr lang="en-US" sz="3600" b="0" dirty="0" smtClean="0">
                <a:latin typeface="Calibri" pitchFamily="34" charset="0"/>
                <a:cs typeface="Calibri" pitchFamily="34" charset="0"/>
              </a:rPr>
              <a:t> confrontation if it is principle-oriented. The problem is: we can find scripture to support our position if we are being </a:t>
            </a:r>
            <a:r>
              <a:rPr lang="en-US" sz="3600" u="sng" dirty="0" smtClean="0">
                <a:latin typeface="Calibri" pitchFamily="34" charset="0"/>
                <a:cs typeface="Calibri" pitchFamily="34" charset="0"/>
              </a:rPr>
              <a:t>ATTACKED</a:t>
            </a:r>
            <a:r>
              <a:rPr lang="en-US" sz="3600" b="0" dirty="0" smtClean="0">
                <a:latin typeface="Calibri" pitchFamily="34" charset="0"/>
                <a:cs typeface="Calibri" pitchFamily="34" charset="0"/>
              </a:rPr>
              <a:t> or wanting to do the attacking.  </a:t>
            </a:r>
          </a:p>
          <a:p>
            <a:endParaRPr lang="en-US" sz="2800" b="0" dirty="0" smtClean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2759574" y="152718"/>
            <a:ext cx="5791200" cy="1371600"/>
          </a:xfrm>
          <a:prstGeom prst="rect">
            <a:avLst/>
          </a:prstGeo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kern="1200" cap="all" spc="-6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n-US" b="1" dirty="0" smtClean="0">
                <a:solidFill>
                  <a:srgbClr val="C00000"/>
                </a:solidFill>
                <a:latin typeface="Zolano Sans BTN" pitchFamily="34" charset="0"/>
              </a:rPr>
              <a:t>Resolving Conflict</a:t>
            </a:r>
            <a:endParaRPr lang="en-US" dirty="0"/>
          </a:p>
        </p:txBody>
      </p:sp>
      <p:pic>
        <p:nvPicPr>
          <p:cNvPr id="4" name="Picture 3" descr="Untitled-1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0" y="381000"/>
            <a:ext cx="1138091" cy="1705051"/>
          </a:xfrm>
          <a:prstGeom prst="rect">
            <a:avLst/>
          </a:prstGeom>
          <a:ln w="9525" algn="in">
            <a:solidFill>
              <a:srgbClr val="000000"/>
            </a:solidFill>
            <a:miter lim="800000"/>
            <a:headEnd/>
            <a:tailEnd/>
          </a:ln>
          <a:effectLst>
            <a:innerShdw blurRad="76200">
              <a:srgbClr val="000000"/>
            </a:inn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653631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2"/>
          <p:cNvSpPr txBox="1">
            <a:spLocks/>
          </p:cNvSpPr>
          <p:nvPr/>
        </p:nvSpPr>
        <p:spPr>
          <a:xfrm>
            <a:off x="762000" y="2086050"/>
            <a:ext cx="8001000" cy="469574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spcAft>
                <a:spcPts val="600"/>
              </a:spcAft>
              <a:buFont typeface="Arial" pitchFamily="34" charset="0"/>
              <a:buNone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sz="3600" b="0" dirty="0" smtClean="0">
              <a:latin typeface="Calibri" pitchFamily="34" charset="0"/>
              <a:cs typeface="Calibri" pitchFamily="34" charset="0"/>
            </a:endParaRPr>
          </a:p>
          <a:p>
            <a:pPr algn="ctr"/>
            <a:r>
              <a:rPr lang="en-US" sz="4000" b="0" dirty="0" smtClean="0">
                <a:latin typeface="Calibri" pitchFamily="34" charset="0"/>
                <a:cs typeface="Calibri" pitchFamily="34" charset="0"/>
              </a:rPr>
              <a:t>A healthy emotional person and an objective leader will accurately </a:t>
            </a:r>
            <a:r>
              <a:rPr lang="en-US" sz="4000" u="sng" dirty="0" smtClean="0">
                <a:latin typeface="Calibri" pitchFamily="34" charset="0"/>
                <a:cs typeface="Calibri" pitchFamily="34" charset="0"/>
              </a:rPr>
              <a:t>DETERMINE</a:t>
            </a:r>
            <a:r>
              <a:rPr lang="en-US" sz="4000" b="0" dirty="0" smtClean="0">
                <a:latin typeface="Calibri" pitchFamily="34" charset="0"/>
                <a:cs typeface="Calibri" pitchFamily="34" charset="0"/>
              </a:rPr>
              <a:t> what scripture applies when. </a:t>
            </a:r>
          </a:p>
          <a:p>
            <a:endParaRPr lang="en-US" sz="2800" b="0" dirty="0" smtClean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2759574" y="152718"/>
            <a:ext cx="5791200" cy="1371600"/>
          </a:xfrm>
          <a:prstGeom prst="rect">
            <a:avLst/>
          </a:prstGeo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kern="1200" cap="all" spc="-6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n-US" b="1" dirty="0" smtClean="0">
                <a:solidFill>
                  <a:srgbClr val="C00000"/>
                </a:solidFill>
                <a:latin typeface="Zolano Sans BTN" pitchFamily="34" charset="0"/>
              </a:rPr>
              <a:t>Resolving Conflict</a:t>
            </a:r>
            <a:endParaRPr lang="en-US" dirty="0"/>
          </a:p>
        </p:txBody>
      </p:sp>
      <p:pic>
        <p:nvPicPr>
          <p:cNvPr id="4" name="Picture 3" descr="Untitled-1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0" y="381000"/>
            <a:ext cx="1138091" cy="1705051"/>
          </a:xfrm>
          <a:prstGeom prst="rect">
            <a:avLst/>
          </a:prstGeom>
          <a:ln w="9525" algn="in">
            <a:solidFill>
              <a:srgbClr val="000000"/>
            </a:solidFill>
            <a:miter lim="800000"/>
            <a:headEnd/>
            <a:tailEnd/>
          </a:ln>
          <a:effectLst>
            <a:innerShdw blurRad="76200">
              <a:srgbClr val="000000"/>
            </a:inn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055941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2"/>
          <p:cNvSpPr txBox="1">
            <a:spLocks/>
          </p:cNvSpPr>
          <p:nvPr/>
        </p:nvSpPr>
        <p:spPr>
          <a:xfrm>
            <a:off x="762000" y="2086050"/>
            <a:ext cx="8001000" cy="4695749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62500" lnSpcReduction="20000"/>
          </a:bodyPr>
          <a:lstStyle>
            <a:lvl1pPr marL="0" indent="0" algn="l" defTabSz="914400" rtl="0" eaLnBrk="1" latinLnBrk="0" hangingPunct="1">
              <a:spcBef>
                <a:spcPct val="20000"/>
              </a:spcBef>
              <a:spcAft>
                <a:spcPts val="600"/>
              </a:spcAft>
              <a:buFont typeface="Arial" pitchFamily="34" charset="0"/>
              <a:buNone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b="0" dirty="0" smtClean="0">
                <a:latin typeface="Calibri" pitchFamily="34" charset="0"/>
                <a:cs typeface="Calibri" pitchFamily="34" charset="0"/>
              </a:rPr>
              <a:t>Conflict isn’t always bad or </a:t>
            </a:r>
            <a:r>
              <a:rPr lang="en-US" sz="3600" u="sng" dirty="0" smtClean="0">
                <a:latin typeface="Calibri" pitchFamily="34" charset="0"/>
                <a:cs typeface="Calibri" pitchFamily="34" charset="0"/>
              </a:rPr>
              <a:t>HARMFUL</a:t>
            </a:r>
            <a:r>
              <a:rPr lang="en-US" sz="3600" b="0" dirty="0" smtClean="0">
                <a:latin typeface="Calibri" pitchFamily="34" charset="0"/>
                <a:cs typeface="Calibri" pitchFamily="34" charset="0"/>
              </a:rPr>
              <a:t>. </a:t>
            </a:r>
            <a:endParaRPr lang="en-US" sz="3600" b="0" dirty="0" smtClean="0">
              <a:latin typeface="Calibri" pitchFamily="34" charset="0"/>
              <a:cs typeface="Calibri" pitchFamily="34" charset="0"/>
            </a:endParaRPr>
          </a:p>
          <a:p>
            <a:pPr algn="ctr"/>
            <a:endParaRPr lang="en-US" sz="1300" b="0" dirty="0" smtClean="0">
              <a:latin typeface="Calibri" pitchFamily="34" charset="0"/>
              <a:cs typeface="Calibri" pitchFamily="34" charset="0"/>
            </a:endParaRPr>
          </a:p>
          <a:p>
            <a:pPr algn="ctr"/>
            <a:r>
              <a:rPr lang="en-US" sz="3600" b="0" dirty="0" smtClean="0">
                <a:latin typeface="Calibri" pitchFamily="34" charset="0"/>
                <a:cs typeface="Calibri" pitchFamily="34" charset="0"/>
              </a:rPr>
              <a:t>Conflict </a:t>
            </a:r>
            <a:r>
              <a:rPr lang="en-US" sz="3600" u="sng" dirty="0" smtClean="0">
                <a:latin typeface="Calibri" pitchFamily="34" charset="0"/>
                <a:cs typeface="Calibri" pitchFamily="34" charset="0"/>
              </a:rPr>
              <a:t>HAPPENS</a:t>
            </a:r>
            <a:r>
              <a:rPr lang="en-US" sz="3600" b="0" dirty="0" smtClean="0">
                <a:latin typeface="Calibri" pitchFamily="34" charset="0"/>
                <a:cs typeface="Calibri" pitchFamily="34" charset="0"/>
              </a:rPr>
              <a:t> even if you have no interest in what the other party </a:t>
            </a:r>
            <a:r>
              <a:rPr lang="en-US" sz="3600" b="0" dirty="0" smtClean="0">
                <a:latin typeface="Calibri" pitchFamily="34" charset="0"/>
                <a:cs typeface="Calibri" pitchFamily="34" charset="0"/>
              </a:rPr>
              <a:t>wants.</a:t>
            </a:r>
            <a:endParaRPr lang="en-US" sz="3600" b="0" dirty="0" smtClean="0">
              <a:latin typeface="Calibri" pitchFamily="34" charset="0"/>
              <a:cs typeface="Calibri" pitchFamily="34" charset="0"/>
            </a:endParaRPr>
          </a:p>
          <a:p>
            <a:pPr algn="ctr"/>
            <a:endParaRPr lang="en-US" sz="1300" b="0" dirty="0" smtClean="0">
              <a:latin typeface="Calibri" pitchFamily="34" charset="0"/>
              <a:cs typeface="Calibri" pitchFamily="34" charset="0"/>
            </a:endParaRPr>
          </a:p>
          <a:p>
            <a:pPr algn="ctr"/>
            <a:r>
              <a:rPr lang="en-US" sz="3600" b="0" dirty="0" smtClean="0">
                <a:latin typeface="Calibri" pitchFamily="34" charset="0"/>
                <a:cs typeface="Calibri" pitchFamily="34" charset="0"/>
              </a:rPr>
              <a:t>Conflict can start from </a:t>
            </a:r>
            <a:r>
              <a:rPr lang="en-US" sz="3600" u="sng" dirty="0" smtClean="0">
                <a:latin typeface="Calibri" pitchFamily="34" charset="0"/>
                <a:cs typeface="Calibri" pitchFamily="34" charset="0"/>
              </a:rPr>
              <a:t>MINOR</a:t>
            </a:r>
            <a:r>
              <a:rPr lang="en-US" sz="3600" b="0" dirty="0" smtClean="0">
                <a:latin typeface="Calibri" pitchFamily="34" charset="0"/>
                <a:cs typeface="Calibri" pitchFamily="34" charset="0"/>
              </a:rPr>
              <a:t> issues and become a major issue.</a:t>
            </a:r>
          </a:p>
          <a:p>
            <a:pPr algn="ctr"/>
            <a:endParaRPr lang="en-US" sz="1300" b="0" dirty="0" smtClean="0">
              <a:latin typeface="Calibri" pitchFamily="34" charset="0"/>
              <a:cs typeface="Calibri" pitchFamily="34" charset="0"/>
            </a:endParaRPr>
          </a:p>
          <a:p>
            <a:pPr algn="ctr"/>
            <a:r>
              <a:rPr lang="en-US" sz="3600" b="0" dirty="0" smtClean="0">
                <a:latin typeface="Calibri" pitchFamily="34" charset="0"/>
                <a:cs typeface="Calibri" pitchFamily="34" charset="0"/>
              </a:rPr>
              <a:t>Conflict </a:t>
            </a:r>
            <a:r>
              <a:rPr lang="en-US" sz="3600" b="0" smtClean="0">
                <a:latin typeface="Calibri" pitchFamily="34" charset="0"/>
                <a:cs typeface="Calibri" pitchFamily="34" charset="0"/>
              </a:rPr>
              <a:t>may </a:t>
            </a:r>
            <a:r>
              <a:rPr lang="en-US" sz="3600" b="0" smtClean="0">
                <a:latin typeface="Calibri" pitchFamily="34" charset="0"/>
                <a:cs typeface="Calibri" pitchFamily="34" charset="0"/>
              </a:rPr>
              <a:t>be </a:t>
            </a:r>
            <a:r>
              <a:rPr lang="en-US" sz="3600" u="sng" dirty="0" smtClean="0">
                <a:latin typeface="Calibri" pitchFamily="34" charset="0"/>
                <a:cs typeface="Calibri" pitchFamily="34" charset="0"/>
              </a:rPr>
              <a:t>INHERENT</a:t>
            </a:r>
            <a:r>
              <a:rPr lang="en-US" sz="3600" b="0" dirty="0" smtClean="0">
                <a:latin typeface="Calibri" pitchFamily="34" charset="0"/>
                <a:cs typeface="Calibri" pitchFamily="34" charset="0"/>
              </a:rPr>
              <a:t> in your job description as a leader.</a:t>
            </a:r>
          </a:p>
          <a:p>
            <a:pPr algn="ctr"/>
            <a:endParaRPr lang="en-US" sz="1400" b="0" dirty="0" smtClean="0">
              <a:latin typeface="Calibri" pitchFamily="34" charset="0"/>
              <a:cs typeface="Calibri" pitchFamily="34" charset="0"/>
            </a:endParaRPr>
          </a:p>
          <a:p>
            <a:pPr algn="ctr"/>
            <a:r>
              <a:rPr lang="en-US" sz="3600" b="0" dirty="0" smtClean="0">
                <a:latin typeface="Calibri" pitchFamily="34" charset="0"/>
                <a:cs typeface="Calibri" pitchFamily="34" charset="0"/>
              </a:rPr>
              <a:t>Conflict may occur with someone you </a:t>
            </a:r>
            <a:r>
              <a:rPr lang="en-US" sz="3600" u="sng" dirty="0" smtClean="0">
                <a:latin typeface="Calibri" pitchFamily="34" charset="0"/>
                <a:cs typeface="Calibri" pitchFamily="34" charset="0"/>
              </a:rPr>
              <a:t>LIKE</a:t>
            </a:r>
            <a:r>
              <a:rPr lang="en-US" sz="3600" b="0" dirty="0" smtClean="0">
                <a:latin typeface="Calibri" pitchFamily="34" charset="0"/>
                <a:cs typeface="Calibri" pitchFamily="34" charset="0"/>
              </a:rPr>
              <a:t> or dislike. </a:t>
            </a:r>
          </a:p>
          <a:p>
            <a:pPr algn="ctr"/>
            <a:endParaRPr lang="en-US" sz="3700" b="0" dirty="0">
              <a:latin typeface="Calibri" pitchFamily="34" charset="0"/>
              <a:cs typeface="Calibri" pitchFamily="34" charset="0"/>
            </a:endParaRPr>
          </a:p>
          <a:p>
            <a:pPr algn="ctr"/>
            <a:r>
              <a:rPr lang="en-US" sz="3700" b="0" dirty="0" smtClean="0">
                <a:latin typeface="Calibri" pitchFamily="34" charset="0"/>
                <a:cs typeface="Calibri" pitchFamily="34" charset="0"/>
              </a:rPr>
              <a:t>If we do not deal with conflict within twenty-four hours, there is only a two percent chance the conflict will ever be dealt with successfully. </a:t>
            </a:r>
          </a:p>
          <a:p>
            <a:endParaRPr lang="en-US" sz="2800" b="0" dirty="0" smtClean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2759574" y="152718"/>
            <a:ext cx="5791200" cy="1371600"/>
          </a:xfrm>
          <a:prstGeom prst="rect">
            <a:avLst/>
          </a:prstGeo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kern="1200" cap="all" spc="-6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n-US" b="1" dirty="0" smtClean="0">
                <a:solidFill>
                  <a:srgbClr val="C00000"/>
                </a:solidFill>
                <a:latin typeface="Zolano Sans BTN" pitchFamily="34" charset="0"/>
              </a:rPr>
              <a:t>Resolving Conflict</a:t>
            </a:r>
            <a:endParaRPr lang="en-US" dirty="0"/>
          </a:p>
        </p:txBody>
      </p:sp>
      <p:pic>
        <p:nvPicPr>
          <p:cNvPr id="4" name="Picture 3" descr="Untitled-1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0" y="381000"/>
            <a:ext cx="1138091" cy="1705051"/>
          </a:xfrm>
          <a:prstGeom prst="rect">
            <a:avLst/>
          </a:prstGeom>
          <a:ln w="9525" algn="in">
            <a:solidFill>
              <a:srgbClr val="000000"/>
            </a:solidFill>
            <a:miter lim="800000"/>
            <a:headEnd/>
            <a:tailEnd/>
          </a:ln>
          <a:effectLst>
            <a:innerShdw blurRad="76200">
              <a:srgbClr val="000000"/>
            </a:inn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727097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2"/>
          <p:cNvSpPr txBox="1">
            <a:spLocks/>
          </p:cNvSpPr>
          <p:nvPr/>
        </p:nvSpPr>
        <p:spPr>
          <a:xfrm>
            <a:off x="762000" y="2086050"/>
            <a:ext cx="8001000" cy="469574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spcAft>
                <a:spcPts val="600"/>
              </a:spcAft>
              <a:buFont typeface="Arial" pitchFamily="34" charset="0"/>
              <a:buNone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sz="1500" u="sng" dirty="0" smtClean="0">
              <a:latin typeface="Calibri" pitchFamily="34" charset="0"/>
              <a:cs typeface="Calibri" pitchFamily="34" charset="0"/>
            </a:endParaRPr>
          </a:p>
          <a:p>
            <a:pPr algn="ctr"/>
            <a:r>
              <a:rPr lang="en-US" sz="3600" u="sng" dirty="0" smtClean="0">
                <a:latin typeface="Calibri" pitchFamily="34" charset="0"/>
                <a:cs typeface="Calibri" pitchFamily="34" charset="0"/>
              </a:rPr>
              <a:t>WITHDRAWER</a:t>
            </a:r>
            <a:r>
              <a:rPr lang="en-US" sz="3600" b="0" dirty="0" smtClean="0">
                <a:latin typeface="Calibri" pitchFamily="34" charset="0"/>
                <a:cs typeface="Calibri" pitchFamily="34" charset="0"/>
              </a:rPr>
              <a:t> </a:t>
            </a:r>
          </a:p>
          <a:p>
            <a:pPr algn="ctr"/>
            <a:endParaRPr lang="en-US" sz="1500" b="0" dirty="0" smtClean="0">
              <a:latin typeface="Calibri" pitchFamily="34" charset="0"/>
              <a:cs typeface="Calibri" pitchFamily="34" charset="0"/>
            </a:endParaRPr>
          </a:p>
          <a:p>
            <a:r>
              <a:rPr lang="en-US" sz="3600" b="0" dirty="0" smtClean="0">
                <a:latin typeface="Calibri" pitchFamily="34" charset="0"/>
                <a:cs typeface="Calibri" pitchFamily="34" charset="0"/>
              </a:rPr>
              <a:t>Takes </a:t>
            </a:r>
            <a:r>
              <a:rPr lang="en-US" sz="3600" u="sng" dirty="0" smtClean="0">
                <a:latin typeface="Calibri" pitchFamily="34" charset="0"/>
                <a:cs typeface="Calibri" pitchFamily="34" charset="0"/>
              </a:rPr>
              <a:t>LEAVE/LOSE</a:t>
            </a:r>
            <a:r>
              <a:rPr lang="en-US" sz="3600" b="0" dirty="0" smtClean="0">
                <a:latin typeface="Calibri" pitchFamily="34" charset="0"/>
                <a:cs typeface="Calibri" pitchFamily="34" charset="0"/>
              </a:rPr>
              <a:t> approach. A withdrawer believes in “walk away power”. </a:t>
            </a:r>
            <a:r>
              <a:rPr lang="en-US" sz="3600" b="0" dirty="0" err="1" smtClean="0">
                <a:latin typeface="Calibri" pitchFamily="34" charset="0"/>
                <a:cs typeface="Calibri" pitchFamily="34" charset="0"/>
              </a:rPr>
              <a:t>He/She</a:t>
            </a:r>
            <a:r>
              <a:rPr lang="en-US" sz="3600" b="0" dirty="0" smtClean="0">
                <a:latin typeface="Calibri" pitchFamily="34" charset="0"/>
                <a:cs typeface="Calibri" pitchFamily="34" charset="0"/>
              </a:rPr>
              <a:t> will avoid conflict even though they may lose something important. </a:t>
            </a:r>
            <a:endParaRPr lang="en-US" sz="3600" dirty="0" smtClean="0">
              <a:latin typeface="Calibri" pitchFamily="34" charset="0"/>
              <a:cs typeface="Calibri" pitchFamily="34" charset="0"/>
            </a:endParaRPr>
          </a:p>
          <a:p>
            <a:endParaRPr lang="en-US" sz="1500" b="0" dirty="0" smtClean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2759574" y="152718"/>
            <a:ext cx="5791200" cy="1371600"/>
          </a:xfrm>
          <a:prstGeom prst="rect">
            <a:avLst/>
          </a:prstGeo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kern="1200" cap="all" spc="-6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n-US" b="1" dirty="0" smtClean="0">
                <a:solidFill>
                  <a:srgbClr val="C00000"/>
                </a:solidFill>
                <a:latin typeface="Zolano Sans BTN" pitchFamily="34" charset="0"/>
              </a:rPr>
              <a:t>Resolving Conflict</a:t>
            </a:r>
            <a:endParaRPr lang="en-US" dirty="0"/>
          </a:p>
        </p:txBody>
      </p:sp>
      <p:pic>
        <p:nvPicPr>
          <p:cNvPr id="4" name="Picture 3" descr="Untitled-1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0" y="381000"/>
            <a:ext cx="1138091" cy="1705051"/>
          </a:xfrm>
          <a:prstGeom prst="rect">
            <a:avLst/>
          </a:prstGeom>
          <a:ln w="9525" algn="in">
            <a:solidFill>
              <a:srgbClr val="000000"/>
            </a:solidFill>
            <a:miter lim="800000"/>
            <a:headEnd/>
            <a:tailEnd/>
          </a:ln>
          <a:effectLst>
            <a:innerShdw blurRad="76200">
              <a:srgbClr val="000000"/>
            </a:inn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349256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2"/>
          <p:cNvSpPr txBox="1">
            <a:spLocks/>
          </p:cNvSpPr>
          <p:nvPr/>
        </p:nvSpPr>
        <p:spPr>
          <a:xfrm>
            <a:off x="762000" y="2086050"/>
            <a:ext cx="8001000" cy="469574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spcAft>
                <a:spcPts val="600"/>
              </a:spcAft>
              <a:buFont typeface="Arial" pitchFamily="34" charset="0"/>
              <a:buNone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sz="3600" u="sng" dirty="0" smtClean="0">
              <a:latin typeface="Calibri" pitchFamily="34" charset="0"/>
              <a:cs typeface="Calibri" pitchFamily="34" charset="0"/>
            </a:endParaRPr>
          </a:p>
          <a:p>
            <a:pPr algn="ctr"/>
            <a:r>
              <a:rPr lang="en-US" sz="3600" u="sng" dirty="0" smtClean="0">
                <a:latin typeface="Calibri" pitchFamily="34" charset="0"/>
                <a:cs typeface="Calibri" pitchFamily="34" charset="0"/>
              </a:rPr>
              <a:t>DOMINATORS</a:t>
            </a:r>
          </a:p>
          <a:p>
            <a:pPr algn="ctr"/>
            <a:endParaRPr lang="en-US" sz="1500" b="0" dirty="0" smtClean="0">
              <a:latin typeface="Calibri" pitchFamily="34" charset="0"/>
              <a:cs typeface="Calibri" pitchFamily="34" charset="0"/>
            </a:endParaRPr>
          </a:p>
          <a:p>
            <a:r>
              <a:rPr lang="en-US" sz="3600" b="0" dirty="0" smtClean="0">
                <a:latin typeface="Calibri" pitchFamily="34" charset="0"/>
                <a:cs typeface="Calibri" pitchFamily="34" charset="0"/>
              </a:rPr>
              <a:t>Take the </a:t>
            </a:r>
            <a:r>
              <a:rPr lang="en-US" sz="3600" u="sng" dirty="0" smtClean="0">
                <a:latin typeface="Calibri" pitchFamily="34" charset="0"/>
                <a:cs typeface="Calibri" pitchFamily="34" charset="0"/>
              </a:rPr>
              <a:t>WIN/LOSE</a:t>
            </a:r>
            <a:r>
              <a:rPr lang="en-US" sz="3600" b="0" dirty="0" smtClean="0">
                <a:latin typeface="Calibri" pitchFamily="34" charset="0"/>
                <a:cs typeface="Calibri" pitchFamily="34" charset="0"/>
              </a:rPr>
              <a:t> approach. Dominators operate as though they have the right and the power on their side. </a:t>
            </a:r>
            <a:endParaRPr lang="en-US" sz="3600" dirty="0" smtClean="0">
              <a:latin typeface="Calibri" pitchFamily="34" charset="0"/>
              <a:cs typeface="Calibri" pitchFamily="34" charset="0"/>
            </a:endParaRPr>
          </a:p>
          <a:p>
            <a:endParaRPr lang="en-US" sz="2800" b="0" dirty="0" smtClean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2759574" y="152718"/>
            <a:ext cx="5791200" cy="1371600"/>
          </a:xfrm>
          <a:prstGeom prst="rect">
            <a:avLst/>
          </a:prstGeo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kern="1200" cap="all" spc="-6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n-US" b="1" dirty="0" smtClean="0">
                <a:solidFill>
                  <a:srgbClr val="C00000"/>
                </a:solidFill>
                <a:latin typeface="Zolano Sans BTN" pitchFamily="34" charset="0"/>
              </a:rPr>
              <a:t>Resolving Conflict</a:t>
            </a:r>
            <a:endParaRPr lang="en-US" dirty="0"/>
          </a:p>
        </p:txBody>
      </p:sp>
      <p:pic>
        <p:nvPicPr>
          <p:cNvPr id="4" name="Picture 3" descr="Untitled-1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0" y="381000"/>
            <a:ext cx="1138091" cy="1705051"/>
          </a:xfrm>
          <a:prstGeom prst="rect">
            <a:avLst/>
          </a:prstGeom>
          <a:ln w="9525" algn="in">
            <a:solidFill>
              <a:srgbClr val="000000"/>
            </a:solidFill>
            <a:miter lim="800000"/>
            <a:headEnd/>
            <a:tailEnd/>
          </a:ln>
          <a:effectLst>
            <a:innerShdw blurRad="76200">
              <a:srgbClr val="000000"/>
            </a:inn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836029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2"/>
          <p:cNvSpPr txBox="1">
            <a:spLocks/>
          </p:cNvSpPr>
          <p:nvPr/>
        </p:nvSpPr>
        <p:spPr>
          <a:xfrm>
            <a:off x="762000" y="2086050"/>
            <a:ext cx="8001000" cy="469574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spcAft>
                <a:spcPts val="600"/>
              </a:spcAft>
              <a:buFont typeface="Arial" pitchFamily="34" charset="0"/>
              <a:buNone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sz="1500" u="sng" dirty="0" smtClean="0">
              <a:latin typeface="Calibri" pitchFamily="34" charset="0"/>
              <a:cs typeface="Calibri" pitchFamily="34" charset="0"/>
            </a:endParaRPr>
          </a:p>
          <a:p>
            <a:pPr algn="ctr"/>
            <a:r>
              <a:rPr lang="en-US" sz="3600" u="sng" dirty="0" smtClean="0">
                <a:latin typeface="Calibri" pitchFamily="34" charset="0"/>
                <a:cs typeface="Calibri" pitchFamily="34" charset="0"/>
              </a:rPr>
              <a:t>PLACATORS</a:t>
            </a:r>
            <a:r>
              <a:rPr lang="en-US" sz="3600" b="0" dirty="0" smtClean="0">
                <a:latin typeface="Calibri" pitchFamily="34" charset="0"/>
                <a:cs typeface="Calibri" pitchFamily="34" charset="0"/>
              </a:rPr>
              <a:t> </a:t>
            </a:r>
          </a:p>
          <a:p>
            <a:pPr algn="ctr"/>
            <a:endParaRPr lang="en-US" sz="1500" b="0" dirty="0" smtClean="0">
              <a:latin typeface="Calibri" pitchFamily="34" charset="0"/>
              <a:cs typeface="Calibri" pitchFamily="34" charset="0"/>
            </a:endParaRPr>
          </a:p>
          <a:p>
            <a:pPr algn="ctr"/>
            <a:r>
              <a:rPr lang="en-US" sz="3600" b="0" dirty="0" smtClean="0">
                <a:latin typeface="Calibri" pitchFamily="34" charset="0"/>
                <a:cs typeface="Calibri" pitchFamily="34" charset="0"/>
              </a:rPr>
              <a:t>Take the </a:t>
            </a:r>
            <a:r>
              <a:rPr lang="en-US" sz="3600" u="sng" dirty="0" smtClean="0">
                <a:latin typeface="Calibri" pitchFamily="34" charset="0"/>
                <a:cs typeface="Calibri" pitchFamily="34" charset="0"/>
              </a:rPr>
              <a:t>YIELD/LOSE</a:t>
            </a:r>
            <a:r>
              <a:rPr lang="en-US" sz="3600" b="0" dirty="0" smtClean="0">
                <a:latin typeface="Calibri" pitchFamily="34" charset="0"/>
                <a:cs typeface="Calibri" pitchFamily="34" charset="0"/>
              </a:rPr>
              <a:t> approach. A </a:t>
            </a:r>
            <a:r>
              <a:rPr lang="en-US" sz="3600" b="0" dirty="0" err="1" smtClean="0">
                <a:latin typeface="Calibri" pitchFamily="34" charset="0"/>
                <a:cs typeface="Calibri" pitchFamily="34" charset="0"/>
              </a:rPr>
              <a:t>placators</a:t>
            </a:r>
            <a:r>
              <a:rPr lang="en-US" sz="3600" b="0" dirty="0" smtClean="0">
                <a:latin typeface="Calibri" pitchFamily="34" charset="0"/>
                <a:cs typeface="Calibri" pitchFamily="34" charset="0"/>
              </a:rPr>
              <a:t> will do about anything to maintain the relationship. </a:t>
            </a:r>
            <a:endParaRPr lang="en-US" sz="3600" dirty="0" smtClean="0">
              <a:latin typeface="Calibri" pitchFamily="34" charset="0"/>
              <a:cs typeface="Calibri" pitchFamily="34" charset="0"/>
            </a:endParaRPr>
          </a:p>
          <a:p>
            <a:endParaRPr lang="en-US" sz="2800" b="0" dirty="0" smtClean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2759574" y="152718"/>
            <a:ext cx="5791200" cy="1371600"/>
          </a:xfrm>
          <a:prstGeom prst="rect">
            <a:avLst/>
          </a:prstGeo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kern="1200" cap="all" spc="-6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n-US" b="1" dirty="0" smtClean="0">
                <a:solidFill>
                  <a:srgbClr val="C00000"/>
                </a:solidFill>
                <a:latin typeface="Zolano Sans BTN" pitchFamily="34" charset="0"/>
              </a:rPr>
              <a:t>Resolving Conflict</a:t>
            </a:r>
            <a:endParaRPr lang="en-US" dirty="0"/>
          </a:p>
        </p:txBody>
      </p:sp>
      <p:pic>
        <p:nvPicPr>
          <p:cNvPr id="4" name="Picture 3" descr="Untitled-1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0" y="381000"/>
            <a:ext cx="1138091" cy="1705051"/>
          </a:xfrm>
          <a:prstGeom prst="rect">
            <a:avLst/>
          </a:prstGeom>
          <a:ln w="9525" algn="in">
            <a:solidFill>
              <a:srgbClr val="000000"/>
            </a:solidFill>
            <a:miter lim="800000"/>
            <a:headEnd/>
            <a:tailEnd/>
          </a:ln>
          <a:effectLst>
            <a:innerShdw blurRad="76200">
              <a:srgbClr val="000000"/>
            </a:inn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4" name="Picture 2" descr="C:\Users\jjames\AppData\Local\Microsoft\Windows\Temporary Internet Files\Content.IE5\ZFB3QMU3\MC900021503[1]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1443465">
            <a:off x="723440" y="4910662"/>
            <a:ext cx="1526341" cy="16886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499943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2"/>
          <p:cNvSpPr txBox="1">
            <a:spLocks/>
          </p:cNvSpPr>
          <p:nvPr/>
        </p:nvSpPr>
        <p:spPr>
          <a:xfrm>
            <a:off x="762000" y="2086050"/>
            <a:ext cx="8001000" cy="469574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spcAft>
                <a:spcPts val="600"/>
              </a:spcAft>
              <a:buFont typeface="Arial" pitchFamily="34" charset="0"/>
              <a:buNone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sz="1500" u="sng" dirty="0" smtClean="0">
              <a:latin typeface="Calibri" pitchFamily="34" charset="0"/>
              <a:cs typeface="Calibri" pitchFamily="34" charset="0"/>
            </a:endParaRPr>
          </a:p>
          <a:p>
            <a:pPr algn="ctr"/>
            <a:r>
              <a:rPr lang="en-US" sz="3600" u="sng" dirty="0" smtClean="0">
                <a:latin typeface="Calibri" pitchFamily="34" charset="0"/>
                <a:cs typeface="Calibri" pitchFamily="34" charset="0"/>
              </a:rPr>
              <a:t>COMPROMISERS</a:t>
            </a:r>
          </a:p>
          <a:p>
            <a:pPr algn="ctr"/>
            <a:endParaRPr lang="en-US" sz="1500" b="0" dirty="0" smtClean="0">
              <a:latin typeface="Calibri" pitchFamily="34" charset="0"/>
              <a:cs typeface="Calibri" pitchFamily="34" charset="0"/>
            </a:endParaRPr>
          </a:p>
          <a:p>
            <a:pPr algn="ctr"/>
            <a:r>
              <a:rPr lang="en-US" sz="3600" b="0" dirty="0" smtClean="0">
                <a:latin typeface="Calibri" pitchFamily="34" charset="0"/>
                <a:cs typeface="Calibri" pitchFamily="34" charset="0"/>
              </a:rPr>
              <a:t>Take the </a:t>
            </a:r>
            <a:r>
              <a:rPr lang="en-US" sz="3600" u="sng" dirty="0" smtClean="0">
                <a:latin typeface="Calibri" pitchFamily="34" charset="0"/>
                <a:cs typeface="Calibri" pitchFamily="34" charset="0"/>
              </a:rPr>
              <a:t>MINI-WIN/MINI-LOSE</a:t>
            </a:r>
            <a:r>
              <a:rPr lang="en-US" sz="3600" b="0" dirty="0" smtClean="0">
                <a:latin typeface="Calibri" pitchFamily="34" charset="0"/>
                <a:cs typeface="Calibri" pitchFamily="34" charset="0"/>
              </a:rPr>
              <a:t> approach. Compromisers believe both parties have something to give and something to take. Compromisers are convinced that both individuals are partially right. </a:t>
            </a:r>
            <a:endParaRPr lang="en-US" sz="3600" dirty="0" smtClean="0">
              <a:latin typeface="Calibri" pitchFamily="34" charset="0"/>
              <a:cs typeface="Calibri" pitchFamily="34" charset="0"/>
            </a:endParaRPr>
          </a:p>
          <a:p>
            <a:endParaRPr lang="en-US" sz="2800" b="0" dirty="0" smtClean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2759574" y="152718"/>
            <a:ext cx="5791200" cy="1371600"/>
          </a:xfrm>
          <a:prstGeom prst="rect">
            <a:avLst/>
          </a:prstGeo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kern="1200" cap="all" spc="-6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n-US" b="1" dirty="0" smtClean="0">
                <a:solidFill>
                  <a:srgbClr val="C00000"/>
                </a:solidFill>
                <a:latin typeface="Zolano Sans BTN" pitchFamily="34" charset="0"/>
              </a:rPr>
              <a:t>Resolving Conflict</a:t>
            </a:r>
            <a:endParaRPr lang="en-US" dirty="0"/>
          </a:p>
        </p:txBody>
      </p:sp>
      <p:pic>
        <p:nvPicPr>
          <p:cNvPr id="4" name="Picture 3" descr="Untitled-1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0" y="381000"/>
            <a:ext cx="1138091" cy="1705051"/>
          </a:xfrm>
          <a:prstGeom prst="rect">
            <a:avLst/>
          </a:prstGeom>
          <a:ln w="9525" algn="in">
            <a:solidFill>
              <a:srgbClr val="000000"/>
            </a:solidFill>
            <a:miter lim="800000"/>
            <a:headEnd/>
            <a:tailEnd/>
          </a:ln>
          <a:effectLst>
            <a:innerShdw blurRad="76200">
              <a:srgbClr val="000000"/>
            </a:inn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32093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2"/>
          <p:cNvSpPr txBox="1">
            <a:spLocks/>
          </p:cNvSpPr>
          <p:nvPr/>
        </p:nvSpPr>
        <p:spPr>
          <a:xfrm>
            <a:off x="762000" y="2086050"/>
            <a:ext cx="8001000" cy="469574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spcAft>
                <a:spcPts val="600"/>
              </a:spcAft>
              <a:buFont typeface="Arial" pitchFamily="34" charset="0"/>
              <a:buNone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sz="1500" u="sng" dirty="0" smtClean="0">
              <a:latin typeface="Calibri" pitchFamily="34" charset="0"/>
              <a:cs typeface="Calibri" pitchFamily="34" charset="0"/>
            </a:endParaRPr>
          </a:p>
          <a:p>
            <a:pPr algn="ctr"/>
            <a:r>
              <a:rPr lang="en-US" sz="3600" u="sng" dirty="0" smtClean="0">
                <a:latin typeface="Calibri" pitchFamily="34" charset="0"/>
                <a:cs typeface="Calibri" pitchFamily="34" charset="0"/>
              </a:rPr>
              <a:t>COLLABORATORS</a:t>
            </a:r>
          </a:p>
          <a:p>
            <a:pPr algn="ctr"/>
            <a:endParaRPr lang="en-US" sz="1500" b="0" dirty="0" smtClean="0">
              <a:latin typeface="Calibri" pitchFamily="34" charset="0"/>
              <a:cs typeface="Calibri" pitchFamily="34" charset="0"/>
            </a:endParaRPr>
          </a:p>
          <a:p>
            <a:pPr algn="ctr"/>
            <a:r>
              <a:rPr lang="en-US" sz="3600" b="0" dirty="0" smtClean="0">
                <a:latin typeface="Calibri" pitchFamily="34" charset="0"/>
                <a:cs typeface="Calibri" pitchFamily="34" charset="0"/>
              </a:rPr>
              <a:t>Take the </a:t>
            </a:r>
            <a:r>
              <a:rPr lang="en-US" sz="3600" u="sng" dirty="0" smtClean="0">
                <a:latin typeface="Calibri" pitchFamily="34" charset="0"/>
                <a:cs typeface="Calibri" pitchFamily="34" charset="0"/>
              </a:rPr>
              <a:t>WIN/WIN</a:t>
            </a:r>
            <a:r>
              <a:rPr lang="en-US" sz="3600" b="0" dirty="0" smtClean="0">
                <a:latin typeface="Calibri" pitchFamily="34" charset="0"/>
                <a:cs typeface="Calibri" pitchFamily="34" charset="0"/>
              </a:rPr>
              <a:t> approach. Collaborators do whatever it takes to get the job done and maintain relationships at the same time.</a:t>
            </a:r>
            <a:endParaRPr lang="en-US" sz="3600" dirty="0" smtClean="0">
              <a:latin typeface="Calibri" pitchFamily="34" charset="0"/>
              <a:cs typeface="Calibri" pitchFamily="34" charset="0"/>
            </a:endParaRPr>
          </a:p>
          <a:p>
            <a:endParaRPr lang="en-US" sz="2800" b="0" dirty="0" smtClean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2759574" y="152718"/>
            <a:ext cx="5791200" cy="1371600"/>
          </a:xfrm>
          <a:prstGeom prst="rect">
            <a:avLst/>
          </a:prstGeo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kern="1200" cap="all" spc="-6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n-US" b="1" dirty="0" smtClean="0">
                <a:solidFill>
                  <a:srgbClr val="C00000"/>
                </a:solidFill>
                <a:latin typeface="Zolano Sans BTN" pitchFamily="34" charset="0"/>
              </a:rPr>
              <a:t>Resolving Conflict</a:t>
            </a:r>
            <a:endParaRPr lang="en-US" dirty="0"/>
          </a:p>
        </p:txBody>
      </p:sp>
      <p:pic>
        <p:nvPicPr>
          <p:cNvPr id="4" name="Picture 3" descr="Untitled-1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0" y="381000"/>
            <a:ext cx="1138091" cy="1705051"/>
          </a:xfrm>
          <a:prstGeom prst="rect">
            <a:avLst/>
          </a:prstGeom>
          <a:ln w="9525" algn="in">
            <a:solidFill>
              <a:srgbClr val="000000"/>
            </a:solidFill>
            <a:miter lim="800000"/>
            <a:headEnd/>
            <a:tailEnd/>
          </a:ln>
          <a:effectLst>
            <a:innerShdw blurRad="76200">
              <a:srgbClr val="000000"/>
            </a:inn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577857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 descr="http://t2.gstatic.com/images?q=tbn:ANd9GcTMrwI3TaGi5PGFYat5FiIr1mds6N3gD3fukmjXiXJQ-RSHqtN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16870" y="2522708"/>
            <a:ext cx="1860130" cy="12110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Content Placeholder 2"/>
          <p:cNvSpPr txBox="1">
            <a:spLocks/>
          </p:cNvSpPr>
          <p:nvPr/>
        </p:nvSpPr>
        <p:spPr>
          <a:xfrm>
            <a:off x="762000" y="2086050"/>
            <a:ext cx="8001000" cy="469574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spcAft>
                <a:spcPts val="600"/>
              </a:spcAft>
              <a:buFont typeface="Arial" pitchFamily="34" charset="0"/>
              <a:buNone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4000" b="0" dirty="0" smtClean="0">
                <a:latin typeface="Calibri" pitchFamily="34" charset="0"/>
                <a:cs typeface="Calibri" pitchFamily="34" charset="0"/>
              </a:rPr>
              <a:t>Keys to Conflict Reduction</a:t>
            </a:r>
          </a:p>
          <a:p>
            <a:r>
              <a:rPr lang="en-US" sz="3600" u="sng" dirty="0" smtClean="0">
                <a:latin typeface="Calibri" pitchFamily="34" charset="0"/>
                <a:cs typeface="Calibri" pitchFamily="34" charset="0"/>
              </a:rPr>
              <a:t>BUILD</a:t>
            </a:r>
            <a:r>
              <a:rPr lang="en-US" sz="3600" b="0" dirty="0" smtClean="0">
                <a:latin typeface="Calibri" pitchFamily="34" charset="0"/>
                <a:cs typeface="Calibri" pitchFamily="34" charset="0"/>
              </a:rPr>
              <a:t> trust</a:t>
            </a:r>
          </a:p>
          <a:p>
            <a:pPr marL="742950" indent="-742950">
              <a:buAutoNum type="arabicPeriod"/>
            </a:pPr>
            <a:r>
              <a:rPr lang="en-US" sz="2800" b="0" dirty="0" smtClean="0">
                <a:latin typeface="Calibri" pitchFamily="34" charset="0"/>
                <a:cs typeface="Calibri" pitchFamily="34" charset="0"/>
              </a:rPr>
              <a:t>Conflict will </a:t>
            </a:r>
            <a:r>
              <a:rPr lang="en-US" sz="2800" u="sng" dirty="0" smtClean="0">
                <a:latin typeface="Calibri" pitchFamily="34" charset="0"/>
                <a:cs typeface="Calibri" pitchFamily="34" charset="0"/>
              </a:rPr>
              <a:t>SUBSIDE</a:t>
            </a:r>
            <a:r>
              <a:rPr lang="en-US" sz="2800" b="0" dirty="0" smtClean="0">
                <a:latin typeface="Calibri" pitchFamily="34" charset="0"/>
                <a:cs typeface="Calibri" pitchFamily="34" charset="0"/>
              </a:rPr>
              <a:t> in direct relationship to the amount of trust built.</a:t>
            </a:r>
          </a:p>
          <a:p>
            <a:pPr marL="742950" indent="-742950">
              <a:buAutoNum type="arabicPeriod"/>
            </a:pPr>
            <a:r>
              <a:rPr lang="en-US" sz="2800" b="0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2800" u="sng" dirty="0" smtClean="0">
                <a:latin typeface="Calibri" pitchFamily="34" charset="0"/>
                <a:cs typeface="Calibri" pitchFamily="34" charset="0"/>
              </a:rPr>
              <a:t>AFFIRMING</a:t>
            </a:r>
            <a:r>
              <a:rPr lang="en-US" sz="2800" b="0" dirty="0" smtClean="0">
                <a:latin typeface="Calibri" pitchFamily="34" charset="0"/>
                <a:cs typeface="Calibri" pitchFamily="34" charset="0"/>
              </a:rPr>
              <a:t> one another with the church is a means of building trust.</a:t>
            </a:r>
          </a:p>
          <a:p>
            <a:pPr marL="742950" indent="-742950">
              <a:buFont typeface="Arial" pitchFamily="34" charset="0"/>
              <a:buAutoNum type="arabicPeriod"/>
            </a:pPr>
            <a:r>
              <a:rPr lang="en-US" sz="2800" b="0" dirty="0">
                <a:latin typeface="Calibri" pitchFamily="34" charset="0"/>
                <a:cs typeface="Calibri" pitchFamily="34" charset="0"/>
              </a:rPr>
              <a:t>Trust is needed in the church second only to what is needed in the home. </a:t>
            </a:r>
          </a:p>
          <a:p>
            <a:endParaRPr lang="en-US" sz="2800" u="sng" dirty="0" smtClean="0">
              <a:latin typeface="Calibri" pitchFamily="34" charset="0"/>
              <a:cs typeface="Calibri" pitchFamily="34" charset="0"/>
            </a:endParaRPr>
          </a:p>
          <a:p>
            <a:endParaRPr lang="en-US" sz="2800" b="0" dirty="0" smtClean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2759574" y="152718"/>
            <a:ext cx="5791200" cy="1371600"/>
          </a:xfrm>
          <a:prstGeom prst="rect">
            <a:avLst/>
          </a:prstGeo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kern="1200" cap="all" spc="-6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n-US" b="1" dirty="0" smtClean="0">
                <a:solidFill>
                  <a:srgbClr val="C00000"/>
                </a:solidFill>
                <a:latin typeface="Zolano Sans BTN" pitchFamily="34" charset="0"/>
              </a:rPr>
              <a:t>Resolving Conflict</a:t>
            </a:r>
            <a:endParaRPr lang="en-US" dirty="0"/>
          </a:p>
        </p:txBody>
      </p:sp>
      <p:pic>
        <p:nvPicPr>
          <p:cNvPr id="4" name="Picture 3" descr="Untitled-1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0" y="381000"/>
            <a:ext cx="1138091" cy="1705051"/>
          </a:xfrm>
          <a:prstGeom prst="rect">
            <a:avLst/>
          </a:prstGeom>
          <a:ln w="9525" algn="in">
            <a:solidFill>
              <a:srgbClr val="000000"/>
            </a:solidFill>
            <a:miter lim="800000"/>
            <a:headEnd/>
            <a:tailEnd/>
          </a:ln>
          <a:effectLst>
            <a:innerShdw blurRad="76200">
              <a:srgbClr val="000000"/>
            </a:inn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770550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2"/>
          <p:cNvSpPr txBox="1">
            <a:spLocks/>
          </p:cNvSpPr>
          <p:nvPr/>
        </p:nvSpPr>
        <p:spPr>
          <a:xfrm>
            <a:off x="762000" y="2086050"/>
            <a:ext cx="8001000" cy="469574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spcAft>
                <a:spcPts val="600"/>
              </a:spcAft>
              <a:buFont typeface="Arial" pitchFamily="34" charset="0"/>
              <a:buNone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>
              <a:buFont typeface="+mj-lt"/>
              <a:buAutoNum type="arabicPeriod" startAt="4"/>
            </a:pPr>
            <a:r>
              <a:rPr lang="en-US" sz="2800" b="0" dirty="0" smtClean="0">
                <a:latin typeface="Calibri" pitchFamily="34" charset="0"/>
                <a:cs typeface="Calibri" pitchFamily="34" charset="0"/>
              </a:rPr>
              <a:t>Where people genuinely </a:t>
            </a:r>
            <a:r>
              <a:rPr lang="en-US" sz="2800" u="sng" dirty="0" smtClean="0">
                <a:latin typeface="Calibri" pitchFamily="34" charset="0"/>
                <a:cs typeface="Calibri" pitchFamily="34" charset="0"/>
              </a:rPr>
              <a:t>LOVE</a:t>
            </a:r>
            <a:r>
              <a:rPr lang="en-US" sz="2800" b="0" dirty="0" smtClean="0">
                <a:latin typeface="Calibri" pitchFamily="34" charset="0"/>
                <a:cs typeface="Calibri" pitchFamily="34" charset="0"/>
              </a:rPr>
              <a:t> each other, trust flourishes. </a:t>
            </a:r>
          </a:p>
          <a:p>
            <a:pPr marL="514350" indent="-514350">
              <a:buFont typeface="+mj-lt"/>
              <a:buAutoNum type="arabicPeriod" startAt="4"/>
            </a:pPr>
            <a:r>
              <a:rPr lang="en-US" sz="2800" b="0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2800" u="sng" dirty="0" smtClean="0">
                <a:latin typeface="Calibri" pitchFamily="34" charset="0"/>
                <a:cs typeface="Calibri" pitchFamily="34" charset="0"/>
              </a:rPr>
              <a:t>ACCEPTANCE</a:t>
            </a:r>
            <a:r>
              <a:rPr lang="en-US" sz="2800" b="0" dirty="0" smtClean="0">
                <a:latin typeface="Calibri" pitchFamily="34" charset="0"/>
                <a:cs typeface="Calibri" pitchFamily="34" charset="0"/>
              </a:rPr>
              <a:t> of each other promotes trust, too.</a:t>
            </a:r>
          </a:p>
          <a:p>
            <a:pPr marL="514350" indent="-514350">
              <a:buFont typeface="+mj-lt"/>
              <a:buAutoNum type="arabicPeriod" startAt="4"/>
            </a:pPr>
            <a:r>
              <a:rPr lang="en-US" sz="2800" b="0" dirty="0" smtClean="0">
                <a:latin typeface="Calibri" pitchFamily="34" charset="0"/>
                <a:cs typeface="Calibri" pitchFamily="34" charset="0"/>
              </a:rPr>
              <a:t>When we </a:t>
            </a:r>
            <a:r>
              <a:rPr lang="en-US" sz="2800" u="sng" dirty="0" smtClean="0">
                <a:latin typeface="Calibri" pitchFamily="34" charset="0"/>
                <a:cs typeface="Calibri" pitchFamily="34" charset="0"/>
              </a:rPr>
              <a:t>ADMIT</a:t>
            </a:r>
            <a:r>
              <a:rPr lang="en-US" sz="2800" b="0" dirty="0" smtClean="0">
                <a:latin typeface="Calibri" pitchFamily="34" charset="0"/>
                <a:cs typeface="Calibri" pitchFamily="34" charset="0"/>
              </a:rPr>
              <a:t> to our humanness, people are more apt to generate confidence in us.</a:t>
            </a:r>
          </a:p>
          <a:p>
            <a:pPr marL="514350" indent="-514350">
              <a:buFont typeface="+mj-lt"/>
              <a:buAutoNum type="arabicPeriod" startAt="4"/>
            </a:pPr>
            <a:r>
              <a:rPr lang="en-US" sz="2800" b="0" dirty="0" smtClean="0">
                <a:latin typeface="Calibri" pitchFamily="34" charset="0"/>
                <a:cs typeface="Calibri" pitchFamily="34" charset="0"/>
              </a:rPr>
              <a:t>Encouragement is a means of building up trust as well. “You were there when I needed you,” </a:t>
            </a:r>
            <a:r>
              <a:rPr lang="en-US" b="0" dirty="0" smtClean="0">
                <a:latin typeface="Calibri" pitchFamily="34" charset="0"/>
                <a:cs typeface="Calibri" pitchFamily="34" charset="0"/>
              </a:rPr>
              <a:t>(pastoral care) </a:t>
            </a:r>
            <a:r>
              <a:rPr lang="en-US" sz="2800" u="sng" dirty="0" smtClean="0">
                <a:latin typeface="Calibri" pitchFamily="34" charset="0"/>
                <a:cs typeface="Calibri" pitchFamily="34" charset="0"/>
              </a:rPr>
              <a:t>HEIGHTENS</a:t>
            </a:r>
            <a:r>
              <a:rPr lang="en-US" sz="2800" b="0" dirty="0" smtClean="0">
                <a:latin typeface="Calibri" pitchFamily="34" charset="0"/>
                <a:cs typeface="Calibri" pitchFamily="34" charset="0"/>
              </a:rPr>
              <a:t> the trust factor.</a:t>
            </a:r>
            <a:endParaRPr lang="en-US" dirty="0" smtClean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2759574" y="152718"/>
            <a:ext cx="5791200" cy="1371600"/>
          </a:xfrm>
          <a:prstGeom prst="rect">
            <a:avLst/>
          </a:prstGeo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kern="1200" cap="all" spc="-6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n-US" b="1" dirty="0" smtClean="0">
                <a:solidFill>
                  <a:srgbClr val="C00000"/>
                </a:solidFill>
                <a:latin typeface="Zolano Sans BTN" pitchFamily="34" charset="0"/>
              </a:rPr>
              <a:t>Resolving Conflict</a:t>
            </a:r>
            <a:endParaRPr lang="en-US" dirty="0"/>
          </a:p>
        </p:txBody>
      </p:sp>
      <p:pic>
        <p:nvPicPr>
          <p:cNvPr id="4" name="Picture 3" descr="Untitled-1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0" y="381000"/>
            <a:ext cx="1138091" cy="1705051"/>
          </a:xfrm>
          <a:prstGeom prst="rect">
            <a:avLst/>
          </a:prstGeom>
          <a:ln w="9525" algn="in">
            <a:solidFill>
              <a:srgbClr val="000000"/>
            </a:solidFill>
            <a:miter lim="800000"/>
            <a:headEnd/>
            <a:tailEnd/>
          </a:ln>
          <a:effectLst>
            <a:innerShdw blurRad="76200">
              <a:srgbClr val="000000"/>
            </a:inn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926417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152400"/>
            <a:ext cx="5791200" cy="1371600"/>
          </a:xfr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>
            <a:normAutofit/>
          </a:bodyPr>
          <a:lstStyle/>
          <a:p>
            <a:pPr algn="r"/>
            <a:r>
              <a:rPr lang="en-US" b="1" dirty="0" smtClean="0">
                <a:solidFill>
                  <a:srgbClr val="C00000"/>
                </a:solidFill>
                <a:latin typeface="Zolano Sans BTN" pitchFamily="34" charset="0"/>
              </a:rPr>
              <a:t>Resolving Conflict</a:t>
            </a:r>
            <a:endParaRPr lang="en-US" dirty="0"/>
          </a:p>
        </p:txBody>
      </p:sp>
      <p:pic>
        <p:nvPicPr>
          <p:cNvPr id="4" name="Picture 2" descr="Untitled-1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685800"/>
            <a:ext cx="1678451" cy="2514600"/>
          </a:xfrm>
          <a:prstGeom prst="rect">
            <a:avLst/>
          </a:prstGeom>
          <a:ln w="9525" algn="in">
            <a:solidFill>
              <a:srgbClr val="000000"/>
            </a:solidFill>
            <a:miter lim="800000"/>
            <a:headEnd/>
            <a:tailEnd/>
          </a:ln>
          <a:effectLst>
            <a:innerShdw blurRad="76200">
              <a:srgbClr val="000000"/>
            </a:inn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algn="ctr"/>
            <a:r>
              <a:rPr lang="en-US" sz="4800" dirty="0" smtClean="0">
                <a:latin typeface="Calibri" pitchFamily="34" charset="0"/>
                <a:cs typeface="Calibri" pitchFamily="34" charset="0"/>
              </a:rPr>
              <a:t>	</a:t>
            </a:r>
            <a:r>
              <a:rPr lang="en-US" sz="5400" dirty="0" smtClean="0">
                <a:latin typeface="Calibri" pitchFamily="34" charset="0"/>
                <a:cs typeface="Calibri" pitchFamily="34" charset="0"/>
              </a:rPr>
              <a:t>PURPOSE</a:t>
            </a:r>
          </a:p>
          <a:p>
            <a:pPr lvl="1" indent="0">
              <a:buNone/>
            </a:pPr>
            <a:r>
              <a:rPr lang="en-US" sz="3200" dirty="0" smtClean="0">
                <a:latin typeface="Calibri" pitchFamily="34" charset="0"/>
                <a:cs typeface="Calibri" pitchFamily="34" charset="0"/>
              </a:rPr>
              <a:t>Create a climate in which church leadership can deal appropriately with conflict.</a:t>
            </a:r>
            <a:endParaRPr lang="en-US" sz="3200" dirty="0"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643548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2"/>
          <p:cNvSpPr txBox="1">
            <a:spLocks/>
          </p:cNvSpPr>
          <p:nvPr/>
        </p:nvSpPr>
        <p:spPr>
          <a:xfrm>
            <a:off x="762000" y="2667000"/>
            <a:ext cx="8001000" cy="411479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spcAft>
                <a:spcPts val="600"/>
              </a:spcAft>
              <a:buFont typeface="Arial" pitchFamily="34" charset="0"/>
              <a:buNone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>
              <a:buFont typeface="+mj-lt"/>
              <a:buAutoNum type="arabicPeriod" startAt="8"/>
            </a:pPr>
            <a:r>
              <a:rPr lang="en-US" sz="2800" b="0" dirty="0" smtClean="0">
                <a:latin typeface="Calibri" pitchFamily="34" charset="0"/>
                <a:cs typeface="Calibri" pitchFamily="34" charset="0"/>
              </a:rPr>
              <a:t>Integrity of life </a:t>
            </a:r>
            <a:r>
              <a:rPr lang="en-US" sz="2800" u="sng" dirty="0" smtClean="0">
                <a:latin typeface="Calibri" pitchFamily="34" charset="0"/>
                <a:cs typeface="Calibri" pitchFamily="34" charset="0"/>
              </a:rPr>
              <a:t>GENERATES</a:t>
            </a:r>
            <a:r>
              <a:rPr lang="en-US" sz="2800" b="0" dirty="0" smtClean="0">
                <a:latin typeface="Calibri" pitchFamily="34" charset="0"/>
                <a:cs typeface="Calibri" pitchFamily="34" charset="0"/>
              </a:rPr>
              <a:t> trust.</a:t>
            </a:r>
          </a:p>
          <a:p>
            <a:pPr marL="457200" indent="-457200">
              <a:buFont typeface="+mj-lt"/>
              <a:buAutoNum type="arabicPeriod" startAt="8"/>
            </a:pPr>
            <a:r>
              <a:rPr lang="en-US" sz="2800" b="0" dirty="0" smtClean="0">
                <a:latin typeface="Calibri" pitchFamily="34" charset="0"/>
                <a:cs typeface="Calibri" pitchFamily="34" charset="0"/>
              </a:rPr>
              <a:t>Broken confidence </a:t>
            </a:r>
            <a:r>
              <a:rPr lang="en-US" sz="2800" u="sng" dirty="0" smtClean="0">
                <a:latin typeface="Calibri" pitchFamily="34" charset="0"/>
                <a:cs typeface="Calibri" pitchFamily="34" charset="0"/>
              </a:rPr>
              <a:t>DESTROYS</a:t>
            </a:r>
            <a:r>
              <a:rPr lang="en-US" sz="2800" b="0" dirty="0" smtClean="0">
                <a:latin typeface="Calibri" pitchFamily="34" charset="0"/>
                <a:cs typeface="Calibri" pitchFamily="34" charset="0"/>
              </a:rPr>
              <a:t> trust.</a:t>
            </a:r>
          </a:p>
          <a:p>
            <a:pPr marL="457200" indent="-457200">
              <a:buFont typeface="+mj-lt"/>
              <a:buAutoNum type="arabicPeriod" startAt="8"/>
            </a:pPr>
            <a:r>
              <a:rPr lang="en-US" sz="2800" b="0" dirty="0" smtClean="0">
                <a:latin typeface="Calibri" pitchFamily="34" charset="0"/>
                <a:cs typeface="Calibri" pitchFamily="34" charset="0"/>
              </a:rPr>
              <a:t>Ridicule </a:t>
            </a:r>
            <a:r>
              <a:rPr lang="en-US" sz="2800" u="sng" dirty="0" smtClean="0">
                <a:latin typeface="Calibri" pitchFamily="34" charset="0"/>
                <a:cs typeface="Calibri" pitchFamily="34" charset="0"/>
              </a:rPr>
              <a:t>LOWERS</a:t>
            </a:r>
            <a:r>
              <a:rPr lang="en-US" sz="2800" b="0" dirty="0" smtClean="0">
                <a:latin typeface="Calibri" pitchFamily="34" charset="0"/>
                <a:cs typeface="Calibri" pitchFamily="34" charset="0"/>
              </a:rPr>
              <a:t> the trust level.</a:t>
            </a:r>
          </a:p>
          <a:p>
            <a:pPr marL="457200" indent="-457200">
              <a:buFont typeface="+mj-lt"/>
              <a:buAutoNum type="arabicPeriod" startAt="8"/>
            </a:pPr>
            <a:r>
              <a:rPr lang="en-US" sz="2800" b="0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2800" u="sng" dirty="0" smtClean="0">
                <a:latin typeface="Calibri" pitchFamily="34" charset="0"/>
                <a:cs typeface="Calibri" pitchFamily="34" charset="0"/>
              </a:rPr>
              <a:t>BROKEN</a:t>
            </a:r>
            <a:r>
              <a:rPr lang="en-US" sz="2800" b="0" dirty="0" smtClean="0">
                <a:latin typeface="Calibri" pitchFamily="34" charset="0"/>
                <a:cs typeface="Calibri" pitchFamily="34" charset="0"/>
              </a:rPr>
              <a:t> promises wipe out the confidence factor. </a:t>
            </a:r>
          </a:p>
          <a:p>
            <a:pPr marL="457200" indent="-457200">
              <a:buFont typeface="+mj-lt"/>
              <a:buAutoNum type="arabicPeriod" startAt="8"/>
            </a:pPr>
            <a:r>
              <a:rPr lang="en-US" sz="2800" b="0" dirty="0" smtClean="0">
                <a:latin typeface="Calibri" pitchFamily="34" charset="0"/>
                <a:cs typeface="Calibri" pitchFamily="34" charset="0"/>
              </a:rPr>
              <a:t>Conflict does not divide us, but </a:t>
            </a:r>
            <a:r>
              <a:rPr lang="en-US" sz="2800" u="sng" dirty="0" smtClean="0">
                <a:latin typeface="Calibri" pitchFamily="34" charset="0"/>
                <a:cs typeface="Calibri" pitchFamily="34" charset="0"/>
              </a:rPr>
              <a:t>LACK</a:t>
            </a:r>
            <a:r>
              <a:rPr lang="en-US" sz="2800" b="0" dirty="0" smtClean="0">
                <a:latin typeface="Calibri" pitchFamily="34" charset="0"/>
                <a:cs typeface="Calibri" pitchFamily="34" charset="0"/>
              </a:rPr>
              <a:t> of trust does.</a:t>
            </a:r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2759574" y="152718"/>
            <a:ext cx="5791200" cy="1371600"/>
          </a:xfrm>
          <a:prstGeom prst="rect">
            <a:avLst/>
          </a:prstGeo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kern="1200" cap="all" spc="-6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n-US" b="1" dirty="0" smtClean="0">
                <a:solidFill>
                  <a:srgbClr val="C00000"/>
                </a:solidFill>
                <a:latin typeface="Zolano Sans BTN" pitchFamily="34" charset="0"/>
              </a:rPr>
              <a:t>Resolving Conflict</a:t>
            </a:r>
            <a:endParaRPr lang="en-US" dirty="0"/>
          </a:p>
        </p:txBody>
      </p:sp>
      <p:pic>
        <p:nvPicPr>
          <p:cNvPr id="4" name="Picture 3" descr="Untitled-1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0" y="381000"/>
            <a:ext cx="1138091" cy="1705051"/>
          </a:xfrm>
          <a:prstGeom prst="rect">
            <a:avLst/>
          </a:prstGeom>
          <a:ln w="9525" algn="in">
            <a:solidFill>
              <a:srgbClr val="000000"/>
            </a:solidFill>
            <a:miter lim="800000"/>
            <a:headEnd/>
            <a:tailEnd/>
          </a:ln>
          <a:effectLst>
            <a:innerShdw blurRad="76200">
              <a:srgbClr val="000000"/>
            </a:inn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318339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2"/>
          <p:cNvSpPr txBox="1">
            <a:spLocks/>
          </p:cNvSpPr>
          <p:nvPr/>
        </p:nvSpPr>
        <p:spPr>
          <a:xfrm>
            <a:off x="762000" y="2086050"/>
            <a:ext cx="8001000" cy="469574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spcAft>
                <a:spcPts val="600"/>
              </a:spcAft>
              <a:buFont typeface="Arial" pitchFamily="34" charset="0"/>
              <a:buNone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u="sng" dirty="0" smtClean="0">
                <a:latin typeface="Calibri" pitchFamily="34" charset="0"/>
                <a:cs typeface="Calibri" pitchFamily="34" charset="0"/>
              </a:rPr>
              <a:t>GIVE</a:t>
            </a:r>
            <a:r>
              <a:rPr lang="en-US" sz="3600" b="0" dirty="0" smtClean="0">
                <a:latin typeface="Calibri" pitchFamily="34" charset="0"/>
                <a:cs typeface="Calibri" pitchFamily="34" charset="0"/>
              </a:rPr>
              <a:t> Grace</a:t>
            </a:r>
          </a:p>
          <a:p>
            <a:r>
              <a:rPr lang="en-US" sz="2800" b="0" dirty="0" smtClean="0">
                <a:latin typeface="Calibri" pitchFamily="34" charset="0"/>
                <a:cs typeface="Calibri" pitchFamily="34" charset="0"/>
              </a:rPr>
              <a:t>The following is from </a:t>
            </a:r>
            <a:r>
              <a:rPr lang="en-US" sz="2800" b="0" i="1" dirty="0" smtClean="0">
                <a:latin typeface="Calibri" pitchFamily="34" charset="0"/>
                <a:cs typeface="Calibri" pitchFamily="34" charset="0"/>
              </a:rPr>
              <a:t>Conflict and Caring</a:t>
            </a:r>
            <a:r>
              <a:rPr lang="en-US" sz="2800" b="0" dirty="0" smtClean="0">
                <a:latin typeface="Calibri" pitchFamily="34" charset="0"/>
                <a:cs typeface="Calibri" pitchFamily="34" charset="0"/>
              </a:rPr>
              <a:t> by Keith </a:t>
            </a:r>
            <a:r>
              <a:rPr lang="en-US" sz="2800" b="0" dirty="0" err="1" smtClean="0">
                <a:latin typeface="Calibri" pitchFamily="34" charset="0"/>
                <a:cs typeface="Calibri" pitchFamily="34" charset="0"/>
              </a:rPr>
              <a:t>Huttenlocker</a:t>
            </a:r>
            <a:r>
              <a:rPr lang="en-US" sz="2800" b="0" dirty="0" smtClean="0">
                <a:latin typeface="Calibri" pitchFamily="34" charset="0"/>
                <a:cs typeface="Calibri" pitchFamily="34" charset="0"/>
              </a:rPr>
              <a:t>: </a:t>
            </a:r>
          </a:p>
          <a:p>
            <a:r>
              <a:rPr lang="en-US" sz="2800" b="0" dirty="0" smtClean="0">
                <a:latin typeface="Calibri" pitchFamily="34" charset="0"/>
                <a:cs typeface="Calibri" pitchFamily="34" charset="0"/>
              </a:rPr>
              <a:t>Ethics, as well as grace, suggest to pastors that they do any or all of the following during conflict. 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b="0" dirty="0" smtClean="0">
                <a:latin typeface="Calibri" pitchFamily="34" charset="0"/>
                <a:cs typeface="Calibri" pitchFamily="34" charset="0"/>
              </a:rPr>
              <a:t>Calmly </a:t>
            </a:r>
            <a:r>
              <a:rPr lang="en-US" sz="2800" u="sng" dirty="0" smtClean="0">
                <a:latin typeface="Calibri" pitchFamily="34" charset="0"/>
                <a:cs typeface="Calibri" pitchFamily="34" charset="0"/>
              </a:rPr>
              <a:t>ACCEPT</a:t>
            </a:r>
            <a:r>
              <a:rPr lang="en-US" sz="2800" b="0" dirty="0" smtClean="0">
                <a:latin typeface="Calibri" pitchFamily="34" charset="0"/>
                <a:cs typeface="Calibri" pitchFamily="34" charset="0"/>
              </a:rPr>
              <a:t> the chastisement of the people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b="0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2800" u="sng" dirty="0" smtClean="0">
                <a:latin typeface="Calibri" pitchFamily="34" charset="0"/>
                <a:cs typeface="Calibri" pitchFamily="34" charset="0"/>
              </a:rPr>
              <a:t>PROFIT</a:t>
            </a:r>
            <a:r>
              <a:rPr lang="en-US" sz="2800" b="0" dirty="0" smtClean="0">
                <a:latin typeface="Calibri" pitchFamily="34" charset="0"/>
                <a:cs typeface="Calibri" pitchFamily="34" charset="0"/>
              </a:rPr>
              <a:t> wisely from all warranted criticism, regardless of its origin or manner of presentation.</a:t>
            </a:r>
          </a:p>
          <a:p>
            <a:endParaRPr lang="en-US" sz="2800" b="0" dirty="0" smtClean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2759574" y="152718"/>
            <a:ext cx="5791200" cy="1371600"/>
          </a:xfrm>
          <a:prstGeom prst="rect">
            <a:avLst/>
          </a:prstGeo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kern="1200" cap="all" spc="-6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n-US" b="1" dirty="0" smtClean="0">
                <a:solidFill>
                  <a:srgbClr val="C00000"/>
                </a:solidFill>
                <a:latin typeface="Zolano Sans BTN" pitchFamily="34" charset="0"/>
              </a:rPr>
              <a:t>Resolving Conflict</a:t>
            </a:r>
            <a:endParaRPr lang="en-US" dirty="0"/>
          </a:p>
        </p:txBody>
      </p:sp>
      <p:pic>
        <p:nvPicPr>
          <p:cNvPr id="4" name="Picture 3" descr="Untitled-1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0" y="381000"/>
            <a:ext cx="1138091" cy="1705051"/>
          </a:xfrm>
          <a:prstGeom prst="rect">
            <a:avLst/>
          </a:prstGeom>
          <a:ln w="9525" algn="in">
            <a:solidFill>
              <a:srgbClr val="000000"/>
            </a:solidFill>
            <a:miter lim="800000"/>
            <a:headEnd/>
            <a:tailEnd/>
          </a:ln>
          <a:effectLst>
            <a:innerShdw blurRad="76200">
              <a:srgbClr val="000000"/>
            </a:inn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398154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2"/>
          <p:cNvSpPr txBox="1">
            <a:spLocks/>
          </p:cNvSpPr>
          <p:nvPr/>
        </p:nvSpPr>
        <p:spPr>
          <a:xfrm>
            <a:off x="762000" y="2086050"/>
            <a:ext cx="8001000" cy="469574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spcAft>
                <a:spcPts val="600"/>
              </a:spcAft>
              <a:buFont typeface="Arial" pitchFamily="34" charset="0"/>
              <a:buNone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>
              <a:buFont typeface="+mj-lt"/>
              <a:buAutoNum type="arabicPeriod" startAt="3"/>
            </a:pPr>
            <a:r>
              <a:rPr lang="en-US" sz="2800" b="0" dirty="0" smtClean="0">
                <a:latin typeface="Calibri" pitchFamily="34" charset="0"/>
                <a:cs typeface="Calibri" pitchFamily="34" charset="0"/>
              </a:rPr>
              <a:t>Openly </a:t>
            </a:r>
            <a:r>
              <a:rPr lang="en-US" sz="2800" u="sng" dirty="0" smtClean="0">
                <a:latin typeface="Calibri" pitchFamily="34" charset="0"/>
                <a:cs typeface="Calibri" pitchFamily="34" charset="0"/>
              </a:rPr>
              <a:t>REPENT</a:t>
            </a:r>
            <a:r>
              <a:rPr lang="en-US" sz="2800" b="0" dirty="0" smtClean="0">
                <a:latin typeface="Calibri" pitchFamily="34" charset="0"/>
                <a:cs typeface="Calibri" pitchFamily="34" charset="0"/>
              </a:rPr>
              <a:t> of any wrong or foolishness.</a:t>
            </a:r>
          </a:p>
          <a:p>
            <a:pPr marL="514350" indent="-514350">
              <a:buFont typeface="+mj-lt"/>
              <a:buAutoNum type="arabicPeriod" startAt="3"/>
            </a:pPr>
            <a:r>
              <a:rPr lang="en-US" sz="2800" b="0" dirty="0" smtClean="0">
                <a:latin typeface="Calibri" pitchFamily="34" charset="0"/>
                <a:cs typeface="Calibri" pitchFamily="34" charset="0"/>
              </a:rPr>
              <a:t>Freely </a:t>
            </a:r>
            <a:r>
              <a:rPr lang="en-US" sz="2800" u="sng" dirty="0" smtClean="0">
                <a:latin typeface="Calibri" pitchFamily="34" charset="0"/>
                <a:cs typeface="Calibri" pitchFamily="34" charset="0"/>
              </a:rPr>
              <a:t>FORGIVE</a:t>
            </a:r>
            <a:r>
              <a:rPr lang="en-US" sz="2800" b="0" dirty="0" smtClean="0">
                <a:latin typeface="Calibri" pitchFamily="34" charset="0"/>
                <a:cs typeface="Calibri" pitchFamily="34" charset="0"/>
              </a:rPr>
              <a:t> those who have trespassed against the pastor and treat them as forgiven.</a:t>
            </a:r>
          </a:p>
          <a:p>
            <a:pPr marL="514350" indent="-514350">
              <a:buFont typeface="+mj-lt"/>
              <a:buAutoNum type="arabicPeriod" startAt="3"/>
            </a:pPr>
            <a:r>
              <a:rPr lang="en-US" sz="2800" b="0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2800" u="sng" dirty="0" smtClean="0">
                <a:latin typeface="Calibri" pitchFamily="34" charset="0"/>
                <a:cs typeface="Calibri" pitchFamily="34" charset="0"/>
              </a:rPr>
              <a:t>VOLUNTARILY</a:t>
            </a:r>
            <a:r>
              <a:rPr lang="en-US" sz="2800" b="0" u="sng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sz="2800" b="0" dirty="0" smtClean="0">
                <a:latin typeface="Calibri" pitchFamily="34" charset="0"/>
                <a:cs typeface="Calibri" pitchFamily="34" charset="0"/>
              </a:rPr>
              <a:t>make the requested changes that are not unscriptural or otherwise irresponsible (i.e. harmful to others).</a:t>
            </a:r>
          </a:p>
          <a:p>
            <a:pPr marL="514350" indent="-514350">
              <a:buFont typeface="+mj-lt"/>
              <a:buAutoNum type="arabicPeriod" startAt="3"/>
            </a:pPr>
            <a:r>
              <a:rPr lang="en-US" sz="2800" b="0" dirty="0" smtClean="0">
                <a:latin typeface="Calibri" pitchFamily="34" charset="0"/>
                <a:cs typeface="Calibri" pitchFamily="34" charset="0"/>
              </a:rPr>
              <a:t>Preach and </a:t>
            </a:r>
            <a:r>
              <a:rPr lang="en-US" sz="2800" u="sng" dirty="0" smtClean="0">
                <a:latin typeface="Calibri" pitchFamily="34" charset="0"/>
                <a:cs typeface="Calibri" pitchFamily="34" charset="0"/>
              </a:rPr>
              <a:t>PRACTICE</a:t>
            </a:r>
            <a:r>
              <a:rPr lang="en-US" sz="2800" b="0" dirty="0" smtClean="0">
                <a:latin typeface="Calibri" pitchFamily="34" charset="0"/>
                <a:cs typeface="Calibri" pitchFamily="34" charset="0"/>
              </a:rPr>
              <a:t> love toward all.</a:t>
            </a:r>
          </a:p>
          <a:p>
            <a:pPr marL="514350" indent="-514350">
              <a:buFont typeface="+mj-lt"/>
              <a:buAutoNum type="arabicPeriod" startAt="3"/>
            </a:pPr>
            <a:r>
              <a:rPr lang="en-US" sz="2800" b="0" dirty="0" smtClean="0">
                <a:latin typeface="Calibri" pitchFamily="34" charset="0"/>
                <a:cs typeface="Calibri" pitchFamily="34" charset="0"/>
              </a:rPr>
              <a:t>Remain an example of </a:t>
            </a:r>
            <a:r>
              <a:rPr lang="en-US" sz="2800" u="sng" dirty="0" smtClean="0">
                <a:latin typeface="Calibri" pitchFamily="34" charset="0"/>
                <a:cs typeface="Calibri" pitchFamily="34" charset="0"/>
              </a:rPr>
              <a:t>COMPOSURE</a:t>
            </a:r>
            <a:r>
              <a:rPr lang="en-US" sz="2800" b="0" dirty="0" smtClean="0">
                <a:latin typeface="Calibri" pitchFamily="34" charset="0"/>
                <a:cs typeface="Calibri" pitchFamily="34" charset="0"/>
              </a:rPr>
              <a:t> and integrity in all situations.</a:t>
            </a:r>
          </a:p>
          <a:p>
            <a:endParaRPr lang="en-US" sz="2800" b="0" dirty="0" smtClean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2759574" y="152718"/>
            <a:ext cx="5791200" cy="1371600"/>
          </a:xfrm>
          <a:prstGeom prst="rect">
            <a:avLst/>
          </a:prstGeo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kern="1200" cap="all" spc="-6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n-US" b="1" dirty="0" smtClean="0">
                <a:solidFill>
                  <a:srgbClr val="C00000"/>
                </a:solidFill>
                <a:latin typeface="Zolano Sans BTN" pitchFamily="34" charset="0"/>
              </a:rPr>
              <a:t>Resolving Conflict</a:t>
            </a:r>
            <a:endParaRPr lang="en-US" dirty="0"/>
          </a:p>
        </p:txBody>
      </p:sp>
      <p:pic>
        <p:nvPicPr>
          <p:cNvPr id="4" name="Picture 3" descr="Untitled-1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0" y="381000"/>
            <a:ext cx="1138091" cy="1705051"/>
          </a:xfrm>
          <a:prstGeom prst="rect">
            <a:avLst/>
          </a:prstGeom>
          <a:ln w="9525" algn="in">
            <a:solidFill>
              <a:srgbClr val="000000"/>
            </a:solidFill>
            <a:miter lim="800000"/>
            <a:headEnd/>
            <a:tailEnd/>
          </a:ln>
          <a:effectLst>
            <a:innerShdw blurRad="76200">
              <a:srgbClr val="000000"/>
            </a:inn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525735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2"/>
          <p:cNvSpPr txBox="1">
            <a:spLocks/>
          </p:cNvSpPr>
          <p:nvPr/>
        </p:nvSpPr>
        <p:spPr>
          <a:xfrm>
            <a:off x="762000" y="2086050"/>
            <a:ext cx="8001000" cy="469574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spcAft>
                <a:spcPts val="600"/>
              </a:spcAft>
              <a:buFont typeface="Arial" pitchFamily="34" charset="0"/>
              <a:buNone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>
              <a:buFont typeface="+mj-lt"/>
              <a:buAutoNum type="arabicPeriod" startAt="8"/>
            </a:pPr>
            <a:r>
              <a:rPr lang="en-US" sz="2800" b="0" dirty="0" smtClean="0">
                <a:latin typeface="Calibri" pitchFamily="34" charset="0"/>
                <a:cs typeface="Calibri" pitchFamily="34" charset="0"/>
              </a:rPr>
              <a:t>Speak and write </a:t>
            </a:r>
            <a:r>
              <a:rPr lang="en-US" sz="2800" u="sng" dirty="0" smtClean="0">
                <a:latin typeface="Calibri" pitchFamily="34" charset="0"/>
                <a:cs typeface="Calibri" pitchFamily="34" charset="0"/>
              </a:rPr>
              <a:t>POSITIVELY</a:t>
            </a:r>
            <a:r>
              <a:rPr lang="en-US" sz="2800" b="0" dirty="0" smtClean="0">
                <a:latin typeface="Calibri" pitchFamily="34" charset="0"/>
                <a:cs typeface="Calibri" pitchFamily="34" charset="0"/>
              </a:rPr>
              <a:t> when addressing the congregation and the outside community.</a:t>
            </a:r>
          </a:p>
          <a:p>
            <a:pPr marL="514350" indent="-514350">
              <a:buFont typeface="+mj-lt"/>
              <a:buAutoNum type="arabicPeriod" startAt="8"/>
            </a:pPr>
            <a:r>
              <a:rPr lang="en-US" sz="2800" b="0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2800" u="sng" dirty="0" smtClean="0">
                <a:latin typeface="Calibri" pitchFamily="34" charset="0"/>
                <a:cs typeface="Calibri" pitchFamily="34" charset="0"/>
              </a:rPr>
              <a:t>DEEPEN</a:t>
            </a:r>
            <a:r>
              <a:rPr lang="en-US" sz="2800" b="0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2800" b="0" dirty="0" smtClean="0">
                <a:latin typeface="Calibri" pitchFamily="34" charset="0"/>
                <a:cs typeface="Calibri" pitchFamily="34" charset="0"/>
              </a:rPr>
              <a:t>a personal walk with Jesus Christ.</a:t>
            </a:r>
          </a:p>
          <a:p>
            <a:pPr marL="514350" indent="-514350">
              <a:buFont typeface="+mj-lt"/>
              <a:buAutoNum type="arabicPeriod" startAt="8"/>
            </a:pPr>
            <a:r>
              <a:rPr lang="en-US" sz="2800" b="0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2800" u="sng" dirty="0" smtClean="0">
                <a:latin typeface="Calibri" pitchFamily="34" charset="0"/>
                <a:cs typeface="Calibri" pitchFamily="34" charset="0"/>
              </a:rPr>
              <a:t>LIMIT</a:t>
            </a:r>
            <a:r>
              <a:rPr lang="en-US" sz="2800" b="0" dirty="0" smtClean="0">
                <a:latin typeface="Calibri" pitchFamily="34" charset="0"/>
                <a:cs typeface="Calibri" pitchFamily="34" charset="0"/>
              </a:rPr>
              <a:t> authority to that granted by the church bylaws, resisting all temptations to invoke “marshal law.”</a:t>
            </a:r>
          </a:p>
          <a:p>
            <a:endParaRPr lang="en-US" sz="2800" b="0" dirty="0" smtClean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2759574" y="152718"/>
            <a:ext cx="5791200" cy="1371600"/>
          </a:xfrm>
          <a:prstGeom prst="rect">
            <a:avLst/>
          </a:prstGeo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kern="1200" cap="all" spc="-6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n-US" b="1" dirty="0" smtClean="0">
                <a:solidFill>
                  <a:srgbClr val="C00000"/>
                </a:solidFill>
                <a:latin typeface="Zolano Sans BTN" pitchFamily="34" charset="0"/>
              </a:rPr>
              <a:t>Resolving Conflict</a:t>
            </a:r>
            <a:endParaRPr lang="en-US" dirty="0"/>
          </a:p>
        </p:txBody>
      </p:sp>
      <p:pic>
        <p:nvPicPr>
          <p:cNvPr id="4" name="Picture 3" descr="Untitled-1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0" y="381000"/>
            <a:ext cx="1138091" cy="1705051"/>
          </a:xfrm>
          <a:prstGeom prst="rect">
            <a:avLst/>
          </a:prstGeom>
          <a:ln w="9525" algn="in">
            <a:solidFill>
              <a:srgbClr val="000000"/>
            </a:solidFill>
            <a:miter lim="800000"/>
            <a:headEnd/>
            <a:tailEnd/>
          </a:ln>
          <a:effectLst>
            <a:innerShdw blurRad="76200">
              <a:srgbClr val="000000"/>
            </a:inn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45725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2"/>
          <p:cNvSpPr txBox="1">
            <a:spLocks/>
          </p:cNvSpPr>
          <p:nvPr/>
        </p:nvSpPr>
        <p:spPr>
          <a:xfrm>
            <a:off x="762000" y="2086050"/>
            <a:ext cx="8001000" cy="469574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spcAft>
                <a:spcPts val="600"/>
              </a:spcAft>
              <a:buFont typeface="Arial" pitchFamily="34" charset="0"/>
              <a:buNone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4000" dirty="0" smtClean="0">
                <a:latin typeface="Calibri" pitchFamily="34" charset="0"/>
                <a:cs typeface="Calibri" pitchFamily="34" charset="0"/>
              </a:rPr>
              <a:t>Small Group Activity</a:t>
            </a:r>
          </a:p>
          <a:p>
            <a:pPr algn="ctr"/>
            <a:r>
              <a:rPr lang="en-US" sz="3200" b="0" dirty="0" smtClean="0">
                <a:latin typeface="Calibri" pitchFamily="34" charset="0"/>
                <a:cs typeface="Calibri" pitchFamily="34" charset="0"/>
              </a:rPr>
              <a:t>Read “When the Leaders Leave” case study</a:t>
            </a:r>
          </a:p>
          <a:p>
            <a:pPr marL="457200" indent="-457200" algn="ctr">
              <a:buFont typeface="Arial" pitchFamily="34" charset="0"/>
              <a:buChar char="•"/>
            </a:pPr>
            <a:r>
              <a:rPr lang="en-US" sz="3200" b="0" dirty="0" smtClean="0">
                <a:latin typeface="Calibri" pitchFamily="34" charset="0"/>
                <a:cs typeface="Calibri" pitchFamily="34" charset="0"/>
              </a:rPr>
              <a:t>What are the best steps to take to solve this case?</a:t>
            </a:r>
          </a:p>
          <a:p>
            <a:pPr marL="457200" indent="-457200" algn="ctr">
              <a:buFont typeface="Arial" pitchFamily="34" charset="0"/>
              <a:buChar char="•"/>
            </a:pPr>
            <a:r>
              <a:rPr lang="en-US" sz="3200" b="0" dirty="0" smtClean="0">
                <a:latin typeface="Calibri" pitchFamily="34" charset="0"/>
                <a:cs typeface="Calibri" pitchFamily="34" charset="0"/>
              </a:rPr>
              <a:t>What criteria would influence your decision making?</a:t>
            </a:r>
            <a:endParaRPr lang="en-US" sz="3200" b="0" dirty="0">
              <a:latin typeface="Calibri" pitchFamily="34" charset="0"/>
              <a:cs typeface="Calibri" pitchFamily="34" charset="0"/>
            </a:endParaRPr>
          </a:p>
          <a:p>
            <a:endParaRPr lang="en-US" sz="2800" u="sng" dirty="0" smtClean="0">
              <a:latin typeface="Calibri" pitchFamily="34" charset="0"/>
              <a:cs typeface="Calibri" pitchFamily="34" charset="0"/>
            </a:endParaRPr>
          </a:p>
          <a:p>
            <a:endParaRPr lang="en-US" sz="2800" b="0" dirty="0" smtClean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2759574" y="152718"/>
            <a:ext cx="5791200" cy="1371600"/>
          </a:xfrm>
          <a:prstGeom prst="rect">
            <a:avLst/>
          </a:prstGeo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kern="1200" cap="all" spc="-6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n-US" b="1" dirty="0" smtClean="0">
                <a:solidFill>
                  <a:srgbClr val="C00000"/>
                </a:solidFill>
                <a:latin typeface="Zolano Sans BTN" pitchFamily="34" charset="0"/>
              </a:rPr>
              <a:t>Resolving Conflict</a:t>
            </a:r>
            <a:endParaRPr lang="en-US" dirty="0"/>
          </a:p>
        </p:txBody>
      </p:sp>
      <p:pic>
        <p:nvPicPr>
          <p:cNvPr id="4" name="Picture 3" descr="Untitled-1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0" y="381000"/>
            <a:ext cx="1138091" cy="1705051"/>
          </a:xfrm>
          <a:prstGeom prst="rect">
            <a:avLst/>
          </a:prstGeom>
          <a:ln w="9525" algn="in">
            <a:solidFill>
              <a:srgbClr val="000000"/>
            </a:solidFill>
            <a:miter lim="800000"/>
            <a:headEnd/>
            <a:tailEnd/>
          </a:ln>
          <a:effectLst>
            <a:innerShdw blurRad="76200">
              <a:srgbClr val="000000"/>
            </a:inn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 descr="http://vator.tv/images/attachments/010611085517clipart_board_meeting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29400" y="5334000"/>
            <a:ext cx="1752600" cy="1314450"/>
          </a:xfrm>
          <a:prstGeom prst="rect">
            <a:avLst/>
          </a:prstGeom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  <a:extLst/>
        </p:spPr>
      </p:pic>
    </p:spTree>
    <p:extLst>
      <p:ext uri="{BB962C8B-B14F-4D97-AF65-F5344CB8AC3E}">
        <p14:creationId xmlns:p14="http://schemas.microsoft.com/office/powerpoint/2010/main" val="1112272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>
          <a:xfrm>
            <a:off x="2590800" y="152718"/>
            <a:ext cx="5791200" cy="1371600"/>
          </a:xfrm>
          <a:prstGeom prst="rect">
            <a:avLst/>
          </a:prstGeo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kern="1200" cap="all" spc="-6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n-US" b="1" dirty="0" smtClean="0">
                <a:solidFill>
                  <a:srgbClr val="C00000"/>
                </a:solidFill>
                <a:latin typeface="Zolano Sans BTN" pitchFamily="34" charset="0"/>
              </a:rPr>
              <a:t>Resolving Conflict</a:t>
            </a:r>
            <a:endParaRPr lang="en-US" dirty="0"/>
          </a:p>
        </p:txBody>
      </p:sp>
      <p:pic>
        <p:nvPicPr>
          <p:cNvPr id="7" name="Picture 2" descr="Untitled-1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838200"/>
            <a:ext cx="1678451" cy="2514600"/>
          </a:xfrm>
          <a:prstGeom prst="rect">
            <a:avLst/>
          </a:prstGeom>
          <a:ln w="9525" algn="in">
            <a:solidFill>
              <a:srgbClr val="000000"/>
            </a:solidFill>
            <a:miter lim="800000"/>
            <a:headEnd/>
            <a:tailEnd/>
          </a:ln>
          <a:effectLst>
            <a:innerShdw blurRad="76200">
              <a:srgbClr val="000000"/>
            </a:inn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Content Placeholder 2"/>
          <p:cNvSpPr txBox="1">
            <a:spLocks/>
          </p:cNvSpPr>
          <p:nvPr/>
        </p:nvSpPr>
        <p:spPr>
          <a:xfrm>
            <a:off x="609600" y="1905000"/>
            <a:ext cx="7620000" cy="4373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spcAft>
                <a:spcPts val="600"/>
              </a:spcAft>
              <a:buFont typeface="Arial" pitchFamily="34" charset="0"/>
              <a:buNone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4800" dirty="0" smtClean="0">
                <a:latin typeface="Calibri" pitchFamily="34" charset="0"/>
                <a:cs typeface="Calibri" pitchFamily="34" charset="0"/>
              </a:rPr>
              <a:t>	</a:t>
            </a:r>
            <a:r>
              <a:rPr lang="en-US" sz="5400" dirty="0" smtClean="0">
                <a:latin typeface="Calibri" pitchFamily="34" charset="0"/>
                <a:cs typeface="Calibri" pitchFamily="34" charset="0"/>
              </a:rPr>
              <a:t>OBJECTIVES</a:t>
            </a:r>
          </a:p>
          <a:p>
            <a:pPr marL="914400" lvl="1" indent="-457200"/>
            <a:r>
              <a:rPr lang="en-US" sz="2800" dirty="0" smtClean="0">
                <a:latin typeface="Calibri" pitchFamily="34" charset="0"/>
                <a:cs typeface="Calibri" pitchFamily="34" charset="0"/>
              </a:rPr>
              <a:t>Identify the sources of church conflict.</a:t>
            </a:r>
          </a:p>
          <a:p>
            <a:pPr marL="914400" lvl="1" indent="-457200"/>
            <a:r>
              <a:rPr lang="en-US" sz="2800" dirty="0" smtClean="0">
                <a:latin typeface="Calibri" pitchFamily="34" charset="0"/>
                <a:cs typeface="Calibri" pitchFamily="34" charset="0"/>
              </a:rPr>
              <a:t>Develop processes by which to address issues present in a local church.</a:t>
            </a:r>
          </a:p>
          <a:p>
            <a:pPr marL="914400" lvl="1" indent="-457200"/>
            <a:r>
              <a:rPr lang="en-US" sz="2800" dirty="0" smtClean="0">
                <a:latin typeface="Calibri" pitchFamily="34" charset="0"/>
                <a:cs typeface="Calibri" pitchFamily="34" charset="0"/>
              </a:rPr>
              <a:t>Suggest skills profitable for conflict reduction. </a:t>
            </a:r>
            <a:endParaRPr lang="en-US" sz="2800" dirty="0"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204398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2759574" y="152718"/>
            <a:ext cx="5791200" cy="1371600"/>
          </a:xfrm>
          <a:prstGeom prst="rect">
            <a:avLst/>
          </a:prstGeo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kern="1200" cap="all" spc="-6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n-US" b="1" dirty="0" smtClean="0">
                <a:solidFill>
                  <a:srgbClr val="C00000"/>
                </a:solidFill>
                <a:latin typeface="Zolano Sans BTN" pitchFamily="34" charset="0"/>
              </a:rPr>
              <a:t>Resolving Conflict</a:t>
            </a:r>
            <a:endParaRPr lang="en-US" dirty="0"/>
          </a:p>
        </p:txBody>
      </p:sp>
      <p:pic>
        <p:nvPicPr>
          <p:cNvPr id="3" name="Picture 2" descr="Untitled-1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0" y="381000"/>
            <a:ext cx="1138091" cy="1705051"/>
          </a:xfrm>
          <a:prstGeom prst="rect">
            <a:avLst/>
          </a:prstGeom>
          <a:ln w="9525" algn="in">
            <a:solidFill>
              <a:srgbClr val="000000"/>
            </a:solidFill>
            <a:miter lim="800000"/>
            <a:headEnd/>
            <a:tailEnd/>
          </a:ln>
          <a:effectLst>
            <a:innerShdw blurRad="76200">
              <a:srgbClr val="000000"/>
            </a:inn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Content Placeholder 2"/>
          <p:cNvSpPr txBox="1">
            <a:spLocks/>
          </p:cNvSpPr>
          <p:nvPr/>
        </p:nvSpPr>
        <p:spPr>
          <a:xfrm>
            <a:off x="990600" y="2362200"/>
            <a:ext cx="7772400" cy="42672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spcAft>
                <a:spcPts val="600"/>
              </a:spcAft>
              <a:buFont typeface="Arial" pitchFamily="34" charset="0"/>
              <a:buNone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b="0" dirty="0" smtClean="0">
                <a:latin typeface="Calibri" pitchFamily="34" charset="0"/>
                <a:cs typeface="Calibri" pitchFamily="34" charset="0"/>
              </a:rPr>
              <a:t>“If a man is overtaken in any trespass, you who are spiritual should restore him in a spirit of </a:t>
            </a:r>
            <a:r>
              <a:rPr lang="en-US" sz="3600" u="sng" dirty="0" smtClean="0">
                <a:latin typeface="Calibri" pitchFamily="34" charset="0"/>
                <a:cs typeface="Calibri" pitchFamily="34" charset="0"/>
              </a:rPr>
              <a:t>GENTLENESS</a:t>
            </a:r>
            <a:r>
              <a:rPr lang="en-US" sz="3600" b="0" dirty="0" smtClean="0">
                <a:latin typeface="Calibri" pitchFamily="34" charset="0"/>
                <a:cs typeface="Calibri" pitchFamily="34" charset="0"/>
              </a:rPr>
              <a:t>” </a:t>
            </a:r>
            <a:r>
              <a:rPr lang="en-US" sz="2800" b="0" dirty="0" smtClean="0">
                <a:latin typeface="Calibri" pitchFamily="34" charset="0"/>
                <a:cs typeface="Calibri" pitchFamily="34" charset="0"/>
              </a:rPr>
              <a:t>(Galatians 6:1).</a:t>
            </a:r>
          </a:p>
          <a:p>
            <a:pPr algn="ctr"/>
            <a:endParaRPr lang="en-US" sz="1050" b="0" dirty="0" smtClean="0">
              <a:latin typeface="Calibri" pitchFamily="34" charset="0"/>
              <a:cs typeface="Calibri" pitchFamily="34" charset="0"/>
            </a:endParaRPr>
          </a:p>
          <a:p>
            <a:pPr algn="ctr"/>
            <a:r>
              <a:rPr lang="en-US" sz="3600" b="0" dirty="0" smtClean="0">
                <a:latin typeface="Calibri" pitchFamily="34" charset="0"/>
                <a:cs typeface="Calibri" pitchFamily="34" charset="0"/>
              </a:rPr>
              <a:t>“We have renounced disgraceful underhanded ways; we </a:t>
            </a:r>
            <a:r>
              <a:rPr lang="en-US" sz="3600" u="sng" dirty="0" smtClean="0">
                <a:latin typeface="Calibri" pitchFamily="34" charset="0"/>
                <a:cs typeface="Calibri" pitchFamily="34" charset="0"/>
              </a:rPr>
              <a:t>REFUSE</a:t>
            </a:r>
            <a:r>
              <a:rPr lang="en-US" sz="3600" b="0" dirty="0" smtClean="0">
                <a:latin typeface="Calibri" pitchFamily="34" charset="0"/>
                <a:cs typeface="Calibri" pitchFamily="34" charset="0"/>
              </a:rPr>
              <a:t> to practice cunning </a:t>
            </a:r>
            <a:r>
              <a:rPr lang="en-US" sz="2800" b="0" dirty="0" smtClean="0">
                <a:latin typeface="Calibri" pitchFamily="34" charset="0"/>
                <a:cs typeface="Calibri" pitchFamily="34" charset="0"/>
              </a:rPr>
              <a:t>(II Corinthians 4:2).</a:t>
            </a:r>
          </a:p>
        </p:txBody>
      </p:sp>
    </p:spTree>
    <p:extLst>
      <p:ext uri="{BB962C8B-B14F-4D97-AF65-F5344CB8AC3E}">
        <p14:creationId xmlns:p14="http://schemas.microsoft.com/office/powerpoint/2010/main" val="25521021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>
            <a:spLocks/>
          </p:cNvSpPr>
          <p:nvPr/>
        </p:nvSpPr>
        <p:spPr>
          <a:xfrm>
            <a:off x="914400" y="2362200"/>
            <a:ext cx="7848600" cy="42672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spcAft>
                <a:spcPts val="600"/>
              </a:spcAft>
              <a:buFont typeface="Arial" pitchFamily="34" charset="0"/>
              <a:buNone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b="0" dirty="0" smtClean="0">
                <a:latin typeface="Calibri" pitchFamily="34" charset="0"/>
                <a:cs typeface="Calibri" pitchFamily="34" charset="0"/>
              </a:rPr>
              <a:t>“The </a:t>
            </a:r>
            <a:r>
              <a:rPr lang="en-US" sz="3600" b="0" dirty="0">
                <a:latin typeface="Calibri" pitchFamily="34" charset="0"/>
                <a:cs typeface="Calibri" pitchFamily="34" charset="0"/>
              </a:rPr>
              <a:t>weapons for our warfare are </a:t>
            </a:r>
            <a:r>
              <a:rPr lang="en-US" sz="3600" b="0" dirty="0" smtClean="0">
                <a:latin typeface="Calibri" pitchFamily="34" charset="0"/>
                <a:cs typeface="Calibri" pitchFamily="34" charset="0"/>
              </a:rPr>
              <a:t>not </a:t>
            </a:r>
            <a:r>
              <a:rPr lang="en-US" sz="3600" u="sng" dirty="0">
                <a:latin typeface="Calibri" pitchFamily="34" charset="0"/>
                <a:cs typeface="Calibri" pitchFamily="34" charset="0"/>
              </a:rPr>
              <a:t>WORLDLY</a:t>
            </a:r>
            <a:r>
              <a:rPr lang="en-US" sz="3600" b="0" dirty="0">
                <a:latin typeface="Calibri" pitchFamily="34" charset="0"/>
                <a:cs typeface="Calibri" pitchFamily="34" charset="0"/>
              </a:rPr>
              <a:t>” </a:t>
            </a:r>
            <a:r>
              <a:rPr lang="en-US" sz="2800" b="0" dirty="0">
                <a:latin typeface="Calibri" pitchFamily="34" charset="0"/>
                <a:cs typeface="Calibri" pitchFamily="34" charset="0"/>
              </a:rPr>
              <a:t>(II Corinthians 10:4).</a:t>
            </a:r>
          </a:p>
          <a:p>
            <a:pPr algn="ctr"/>
            <a:endParaRPr lang="en-US" sz="2800" b="0" dirty="0" smtClean="0">
              <a:latin typeface="Calibri" pitchFamily="34" charset="0"/>
              <a:cs typeface="Calibri" pitchFamily="34" charset="0"/>
            </a:endParaRPr>
          </a:p>
          <a:p>
            <a:pPr algn="ctr"/>
            <a:r>
              <a:rPr lang="en-US" sz="3600" b="0" dirty="0" smtClean="0">
                <a:latin typeface="Calibri" pitchFamily="34" charset="0"/>
                <a:cs typeface="Calibri" pitchFamily="34" charset="0"/>
              </a:rPr>
              <a:t>“Be </a:t>
            </a:r>
            <a:r>
              <a:rPr lang="en-US" sz="3600" b="0" dirty="0">
                <a:latin typeface="Calibri" pitchFamily="34" charset="0"/>
                <a:cs typeface="Calibri" pitchFamily="34" charset="0"/>
              </a:rPr>
              <a:t>subject to one another out of reverence for </a:t>
            </a:r>
            <a:r>
              <a:rPr lang="en-US" sz="3600" u="sng" dirty="0">
                <a:latin typeface="Calibri" pitchFamily="34" charset="0"/>
                <a:cs typeface="Calibri" pitchFamily="34" charset="0"/>
              </a:rPr>
              <a:t>CHRIST</a:t>
            </a:r>
            <a:r>
              <a:rPr lang="en-US" sz="3600" b="0" dirty="0">
                <a:latin typeface="Calibri" pitchFamily="34" charset="0"/>
                <a:cs typeface="Calibri" pitchFamily="34" charset="0"/>
              </a:rPr>
              <a:t>” </a:t>
            </a:r>
            <a:r>
              <a:rPr lang="en-US" sz="2800" b="0" dirty="0">
                <a:latin typeface="Calibri" pitchFamily="34" charset="0"/>
                <a:cs typeface="Calibri" pitchFamily="34" charset="0"/>
              </a:rPr>
              <a:t>(Ephesians 5:21</a:t>
            </a:r>
            <a:r>
              <a:rPr lang="en-US" sz="2800" b="0" dirty="0" smtClean="0">
                <a:latin typeface="Calibri" pitchFamily="34" charset="0"/>
                <a:cs typeface="Calibri" pitchFamily="34" charset="0"/>
              </a:rPr>
              <a:t>).</a:t>
            </a:r>
            <a:endParaRPr lang="en-US" sz="2800" b="0" dirty="0">
              <a:latin typeface="Calibri" pitchFamily="34" charset="0"/>
              <a:cs typeface="Calibri" pitchFamily="34" charset="0"/>
            </a:endParaRPr>
          </a:p>
          <a:p>
            <a:endParaRPr lang="en-US" sz="3600" b="0" dirty="0"/>
          </a:p>
          <a:p>
            <a:endParaRPr lang="en-US" sz="2800" dirty="0" smtClean="0"/>
          </a:p>
          <a:p>
            <a:endParaRPr lang="en-US" sz="2800" b="0" dirty="0" smtClean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2759574" y="152718"/>
            <a:ext cx="5791200" cy="1371600"/>
          </a:xfrm>
          <a:prstGeom prst="rect">
            <a:avLst/>
          </a:prstGeo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kern="1200" cap="all" spc="-6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n-US" b="1" dirty="0" smtClean="0">
                <a:solidFill>
                  <a:srgbClr val="C00000"/>
                </a:solidFill>
                <a:latin typeface="Zolano Sans BTN" pitchFamily="34" charset="0"/>
              </a:rPr>
              <a:t>Resolving Conflict</a:t>
            </a:r>
            <a:endParaRPr lang="en-US" dirty="0"/>
          </a:p>
        </p:txBody>
      </p:sp>
      <p:pic>
        <p:nvPicPr>
          <p:cNvPr id="6" name="Picture 5" descr="Untitled-1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0" y="381000"/>
            <a:ext cx="1138091" cy="1705051"/>
          </a:xfrm>
          <a:prstGeom prst="rect">
            <a:avLst/>
          </a:prstGeom>
          <a:ln w="9525" algn="in">
            <a:solidFill>
              <a:srgbClr val="000000"/>
            </a:solidFill>
            <a:miter lim="800000"/>
            <a:headEnd/>
            <a:tailEnd/>
          </a:ln>
          <a:effectLst>
            <a:innerShdw blurRad="76200">
              <a:srgbClr val="000000"/>
            </a:inn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91390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>
            <a:spLocks/>
          </p:cNvSpPr>
          <p:nvPr/>
        </p:nvSpPr>
        <p:spPr>
          <a:xfrm>
            <a:off x="914400" y="2362200"/>
            <a:ext cx="7848600" cy="42672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spcAft>
                <a:spcPts val="600"/>
              </a:spcAft>
              <a:buFont typeface="Arial" pitchFamily="34" charset="0"/>
              <a:buNone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sz="3600" b="0" dirty="0" smtClean="0">
              <a:latin typeface="Calibri" pitchFamily="34" charset="0"/>
              <a:cs typeface="Calibri" pitchFamily="34" charset="0"/>
            </a:endParaRPr>
          </a:p>
          <a:p>
            <a:pPr algn="ctr"/>
            <a:endParaRPr lang="en-US" sz="3600" b="0" dirty="0">
              <a:latin typeface="Calibri" pitchFamily="34" charset="0"/>
              <a:cs typeface="Calibri" pitchFamily="34" charset="0"/>
            </a:endParaRPr>
          </a:p>
          <a:p>
            <a:pPr algn="ctr"/>
            <a:r>
              <a:rPr lang="en-US" sz="3600" b="0" dirty="0" smtClean="0">
                <a:latin typeface="Calibri" pitchFamily="34" charset="0"/>
                <a:cs typeface="Calibri" pitchFamily="34" charset="0"/>
              </a:rPr>
              <a:t>“Then let us no more pass </a:t>
            </a:r>
            <a:r>
              <a:rPr lang="en-US" sz="3600" u="sng" dirty="0" smtClean="0">
                <a:latin typeface="Calibri" pitchFamily="34" charset="0"/>
                <a:cs typeface="Calibri" pitchFamily="34" charset="0"/>
              </a:rPr>
              <a:t>JUDGMENT</a:t>
            </a:r>
            <a:r>
              <a:rPr lang="en-US" sz="3600" b="0" dirty="0" smtClean="0">
                <a:latin typeface="Calibri" pitchFamily="34" charset="0"/>
                <a:cs typeface="Calibri" pitchFamily="34" charset="0"/>
              </a:rPr>
              <a:t> on one another…let us then pursue what makes for peace and mutual up building”</a:t>
            </a:r>
            <a:r>
              <a:rPr lang="en-US" sz="2800" b="0" dirty="0" smtClean="0">
                <a:latin typeface="Calibri" pitchFamily="34" charset="0"/>
                <a:cs typeface="Calibri" pitchFamily="34" charset="0"/>
              </a:rPr>
              <a:t>(Romans 14:13,19).</a:t>
            </a:r>
            <a:endParaRPr lang="en-US" sz="2800" b="0" dirty="0">
              <a:latin typeface="Calibri" pitchFamily="34" charset="0"/>
              <a:cs typeface="Calibri" pitchFamily="34" charset="0"/>
            </a:endParaRPr>
          </a:p>
          <a:p>
            <a:endParaRPr lang="en-US" sz="3600" b="0" dirty="0"/>
          </a:p>
          <a:p>
            <a:endParaRPr lang="en-US" sz="2800" dirty="0" smtClean="0"/>
          </a:p>
          <a:p>
            <a:endParaRPr lang="en-US" sz="2800" b="0" dirty="0" smtClean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2759574" y="152718"/>
            <a:ext cx="5791200" cy="1371600"/>
          </a:xfrm>
          <a:prstGeom prst="rect">
            <a:avLst/>
          </a:prstGeo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kern="1200" cap="all" spc="-6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n-US" b="1" dirty="0" smtClean="0">
                <a:solidFill>
                  <a:srgbClr val="C00000"/>
                </a:solidFill>
                <a:latin typeface="Zolano Sans BTN" pitchFamily="34" charset="0"/>
              </a:rPr>
              <a:t>Resolving Conflict</a:t>
            </a:r>
            <a:endParaRPr lang="en-US" dirty="0"/>
          </a:p>
        </p:txBody>
      </p:sp>
      <p:pic>
        <p:nvPicPr>
          <p:cNvPr id="6" name="Picture 5" descr="Untitled-1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0" y="381000"/>
            <a:ext cx="1138091" cy="1705051"/>
          </a:xfrm>
          <a:prstGeom prst="rect">
            <a:avLst/>
          </a:prstGeom>
          <a:ln w="9525" algn="in">
            <a:solidFill>
              <a:srgbClr val="000000"/>
            </a:solidFill>
            <a:miter lim="800000"/>
            <a:headEnd/>
            <a:tailEnd/>
          </a:ln>
          <a:effectLst>
            <a:innerShdw blurRad="76200">
              <a:srgbClr val="000000"/>
            </a:inn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0" name="Picture 2" descr="C:\Users\jjames\AppData\Local\Microsoft\Windows\Temporary Internet Files\Content.IE5\RREFBDU8\MC900241167[1]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1075382">
            <a:off x="533400" y="5370944"/>
            <a:ext cx="1143000" cy="11453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126407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>
            <a:spLocks/>
          </p:cNvSpPr>
          <p:nvPr/>
        </p:nvSpPr>
        <p:spPr>
          <a:xfrm>
            <a:off x="914400" y="2362200"/>
            <a:ext cx="7848600" cy="42672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spcAft>
                <a:spcPts val="600"/>
              </a:spcAft>
              <a:buFont typeface="Arial" pitchFamily="34" charset="0"/>
              <a:buNone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sz="3600" b="0" dirty="0" smtClean="0">
              <a:latin typeface="Calibri" pitchFamily="34" charset="0"/>
              <a:cs typeface="Calibri" pitchFamily="34" charset="0"/>
            </a:endParaRPr>
          </a:p>
          <a:p>
            <a:pPr algn="ctr"/>
            <a:endParaRPr lang="en-US" sz="3600" b="0" dirty="0">
              <a:latin typeface="Calibri" pitchFamily="34" charset="0"/>
              <a:cs typeface="Calibri" pitchFamily="34" charset="0"/>
            </a:endParaRPr>
          </a:p>
          <a:p>
            <a:pPr algn="ctr"/>
            <a:r>
              <a:rPr lang="en-US" sz="3600" b="0" dirty="0" smtClean="0">
                <a:latin typeface="Calibri" pitchFamily="34" charset="0"/>
                <a:cs typeface="Calibri" pitchFamily="34" charset="0"/>
              </a:rPr>
              <a:t>“If anyone </a:t>
            </a:r>
            <a:r>
              <a:rPr lang="en-US" sz="3600" u="sng" dirty="0" smtClean="0">
                <a:latin typeface="Calibri" pitchFamily="34" charset="0"/>
                <a:cs typeface="Calibri" pitchFamily="34" charset="0"/>
              </a:rPr>
              <a:t>REFUSES</a:t>
            </a:r>
            <a:r>
              <a:rPr lang="en-US" sz="3600" b="0" dirty="0" smtClean="0">
                <a:latin typeface="Calibri" pitchFamily="34" charset="0"/>
                <a:cs typeface="Calibri" pitchFamily="34" charset="0"/>
              </a:rPr>
              <a:t> to obey what we say in this letter, note that man and have nothing to do with him, that he may be ashamed” </a:t>
            </a:r>
            <a:r>
              <a:rPr lang="en-US" sz="2800" b="0" dirty="0" smtClean="0">
                <a:latin typeface="Calibri" pitchFamily="34" charset="0"/>
                <a:cs typeface="Calibri" pitchFamily="34" charset="0"/>
              </a:rPr>
              <a:t>(II Thessalonians 3:14).</a:t>
            </a:r>
            <a:endParaRPr lang="en-US" sz="2800" b="0" dirty="0">
              <a:latin typeface="Calibri" pitchFamily="34" charset="0"/>
              <a:cs typeface="Calibri" pitchFamily="34" charset="0"/>
            </a:endParaRPr>
          </a:p>
          <a:p>
            <a:endParaRPr lang="en-US" sz="3600" b="0" dirty="0"/>
          </a:p>
          <a:p>
            <a:endParaRPr lang="en-US" sz="2800" dirty="0" smtClean="0"/>
          </a:p>
          <a:p>
            <a:endParaRPr lang="en-US" sz="2800" b="0" dirty="0" smtClean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2759574" y="152718"/>
            <a:ext cx="5791200" cy="1371600"/>
          </a:xfrm>
          <a:prstGeom prst="rect">
            <a:avLst/>
          </a:prstGeo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kern="1200" cap="all" spc="-6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n-US" b="1" dirty="0" smtClean="0">
                <a:solidFill>
                  <a:srgbClr val="C00000"/>
                </a:solidFill>
                <a:latin typeface="Zolano Sans BTN" pitchFamily="34" charset="0"/>
              </a:rPr>
              <a:t>Resolving Conflict</a:t>
            </a:r>
            <a:endParaRPr lang="en-US" dirty="0"/>
          </a:p>
        </p:txBody>
      </p:sp>
      <p:pic>
        <p:nvPicPr>
          <p:cNvPr id="6" name="Picture 5" descr="Untitled-1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0" y="381000"/>
            <a:ext cx="1138091" cy="1705051"/>
          </a:xfrm>
          <a:prstGeom prst="rect">
            <a:avLst/>
          </a:prstGeom>
          <a:ln w="9525" algn="in">
            <a:solidFill>
              <a:srgbClr val="000000"/>
            </a:solidFill>
            <a:miter lim="800000"/>
            <a:headEnd/>
            <a:tailEnd/>
          </a:ln>
          <a:effectLst>
            <a:innerShdw blurRad="76200">
              <a:srgbClr val="000000"/>
            </a:inn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4811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>
            <a:spLocks/>
          </p:cNvSpPr>
          <p:nvPr/>
        </p:nvSpPr>
        <p:spPr>
          <a:xfrm>
            <a:off x="762000" y="2086050"/>
            <a:ext cx="8001000" cy="4695749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20000"/>
          </a:bodyPr>
          <a:lstStyle>
            <a:lvl1pPr marL="0" indent="0" algn="l" defTabSz="914400" rtl="0" eaLnBrk="1" latinLnBrk="0" hangingPunct="1">
              <a:spcBef>
                <a:spcPct val="20000"/>
              </a:spcBef>
              <a:spcAft>
                <a:spcPts val="600"/>
              </a:spcAft>
              <a:buFont typeface="Arial" pitchFamily="34" charset="0"/>
              <a:buNone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sz="3600" b="0" dirty="0" smtClean="0">
              <a:latin typeface="Calibri" pitchFamily="34" charset="0"/>
              <a:cs typeface="Calibri" pitchFamily="34" charset="0"/>
            </a:endParaRPr>
          </a:p>
          <a:p>
            <a:pPr algn="ctr"/>
            <a:r>
              <a:rPr lang="en-US" sz="3900" b="0" dirty="0" smtClean="0">
                <a:latin typeface="Calibri" pitchFamily="34" charset="0"/>
                <a:cs typeface="Calibri" pitchFamily="34" charset="0"/>
              </a:rPr>
              <a:t>“Do not look on him as an enemy,                 but </a:t>
            </a:r>
            <a:r>
              <a:rPr lang="en-US" sz="3900" u="sng" dirty="0" smtClean="0">
                <a:latin typeface="Calibri" pitchFamily="34" charset="0"/>
                <a:cs typeface="Calibri" pitchFamily="34" charset="0"/>
              </a:rPr>
              <a:t>WARN</a:t>
            </a:r>
            <a:r>
              <a:rPr lang="en-US" sz="3900" b="0" dirty="0" smtClean="0">
                <a:latin typeface="Calibri" pitchFamily="34" charset="0"/>
                <a:cs typeface="Calibri" pitchFamily="34" charset="0"/>
              </a:rPr>
              <a:t> him as a brother”                                                  </a:t>
            </a:r>
            <a:r>
              <a:rPr lang="en-US" sz="3000" b="0" dirty="0" smtClean="0">
                <a:latin typeface="Calibri" pitchFamily="34" charset="0"/>
                <a:cs typeface="Calibri" pitchFamily="34" charset="0"/>
              </a:rPr>
              <a:t>(II Thessalonians 3:15). </a:t>
            </a:r>
          </a:p>
          <a:p>
            <a:pPr algn="ctr"/>
            <a:endParaRPr lang="en-US" sz="3000" b="0" dirty="0" smtClean="0">
              <a:latin typeface="Calibri" pitchFamily="34" charset="0"/>
              <a:cs typeface="Calibri" pitchFamily="34" charset="0"/>
            </a:endParaRPr>
          </a:p>
          <a:p>
            <a:pPr algn="ctr"/>
            <a:r>
              <a:rPr lang="en-US" sz="4200" b="0" dirty="0" smtClean="0">
                <a:latin typeface="Calibri" pitchFamily="34" charset="0"/>
                <a:cs typeface="Calibri" pitchFamily="34" charset="0"/>
              </a:rPr>
              <a:t>“Finally, brethren, farewell. Mend your ways, heed my appeal, </a:t>
            </a:r>
            <a:r>
              <a:rPr lang="en-US" sz="4200" u="sng" dirty="0" smtClean="0">
                <a:latin typeface="Calibri" pitchFamily="34" charset="0"/>
                <a:cs typeface="Calibri" pitchFamily="34" charset="0"/>
              </a:rPr>
              <a:t>AGREE</a:t>
            </a:r>
            <a:r>
              <a:rPr lang="en-US" sz="4200" b="0" dirty="0" smtClean="0">
                <a:latin typeface="Calibri" pitchFamily="34" charset="0"/>
                <a:cs typeface="Calibri" pitchFamily="34" charset="0"/>
              </a:rPr>
              <a:t> with one another, live in peace, and the God of love and peace with be with you”               </a:t>
            </a:r>
            <a:r>
              <a:rPr lang="en-US" sz="3000" b="0" dirty="0" smtClean="0">
                <a:latin typeface="Calibri" pitchFamily="34" charset="0"/>
                <a:cs typeface="Calibri" pitchFamily="34" charset="0"/>
              </a:rPr>
              <a:t>(II Corinthians 13:11).</a:t>
            </a:r>
            <a:endParaRPr lang="en-US" sz="3000" b="0" dirty="0">
              <a:latin typeface="Calibri" pitchFamily="34" charset="0"/>
              <a:cs typeface="Calibri" pitchFamily="34" charset="0"/>
            </a:endParaRPr>
          </a:p>
          <a:p>
            <a:endParaRPr lang="en-US" sz="2800" dirty="0" smtClean="0"/>
          </a:p>
          <a:p>
            <a:endParaRPr lang="en-US" sz="2800" b="0" dirty="0" smtClean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2759574" y="152718"/>
            <a:ext cx="5791200" cy="1371600"/>
          </a:xfrm>
          <a:prstGeom prst="rect">
            <a:avLst/>
          </a:prstGeo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kern="1200" cap="all" spc="-6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n-US" b="1" dirty="0" smtClean="0">
                <a:solidFill>
                  <a:srgbClr val="C00000"/>
                </a:solidFill>
                <a:latin typeface="Zolano Sans BTN" pitchFamily="34" charset="0"/>
              </a:rPr>
              <a:t>Resolving Conflict</a:t>
            </a:r>
            <a:endParaRPr lang="en-US" dirty="0"/>
          </a:p>
        </p:txBody>
      </p:sp>
      <p:pic>
        <p:nvPicPr>
          <p:cNvPr id="6" name="Picture 5" descr="Untitled-1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0" y="381000"/>
            <a:ext cx="1138091" cy="1705051"/>
          </a:xfrm>
          <a:prstGeom prst="rect">
            <a:avLst/>
          </a:prstGeom>
          <a:ln w="9525" algn="in">
            <a:solidFill>
              <a:srgbClr val="000000"/>
            </a:solidFill>
            <a:miter lim="800000"/>
            <a:headEnd/>
            <a:tailEnd/>
          </a:ln>
          <a:effectLst>
            <a:innerShdw blurRad="76200">
              <a:srgbClr val="000000"/>
            </a:inn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688598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2"/>
          <p:cNvSpPr txBox="1">
            <a:spLocks/>
          </p:cNvSpPr>
          <p:nvPr/>
        </p:nvSpPr>
        <p:spPr>
          <a:xfrm>
            <a:off x="762000" y="2086050"/>
            <a:ext cx="8001000" cy="469574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spcAft>
                <a:spcPts val="600"/>
              </a:spcAft>
              <a:buFont typeface="Arial" pitchFamily="34" charset="0"/>
              <a:buNone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sz="3600" b="0" dirty="0" smtClean="0">
              <a:latin typeface="Calibri" pitchFamily="34" charset="0"/>
              <a:cs typeface="Calibri" pitchFamily="34" charset="0"/>
            </a:endParaRPr>
          </a:p>
          <a:p>
            <a:pPr algn="ctr"/>
            <a:r>
              <a:rPr lang="en-US" sz="3600" b="0" dirty="0" smtClean="0">
                <a:latin typeface="Calibri" pitchFamily="34" charset="0"/>
                <a:cs typeface="Calibri" pitchFamily="34" charset="0"/>
              </a:rPr>
              <a:t>Do not </a:t>
            </a:r>
            <a:r>
              <a:rPr lang="en-US" sz="3600" u="sng" dirty="0" smtClean="0">
                <a:latin typeface="Calibri" pitchFamily="34" charset="0"/>
                <a:cs typeface="Calibri" pitchFamily="34" charset="0"/>
              </a:rPr>
              <a:t>REBUKE</a:t>
            </a:r>
            <a:r>
              <a:rPr lang="en-US" sz="3600" b="0" dirty="0" smtClean="0">
                <a:latin typeface="Calibri" pitchFamily="34" charset="0"/>
                <a:cs typeface="Calibri" pitchFamily="34" charset="0"/>
              </a:rPr>
              <a:t> an older man, but exhort him as you would a father, treat younger men like bothers, older women like mothers, younger women like sisters, in all purity” </a:t>
            </a:r>
            <a:r>
              <a:rPr lang="en-US" sz="2600" b="0" dirty="0" smtClean="0">
                <a:latin typeface="Calibri" pitchFamily="34" charset="0"/>
                <a:cs typeface="Calibri" pitchFamily="34" charset="0"/>
              </a:rPr>
              <a:t>(I Timothy 5:1-2).</a:t>
            </a:r>
            <a:endParaRPr lang="en-US" sz="3600" b="0" dirty="0" smtClean="0">
              <a:latin typeface="Calibri" pitchFamily="34" charset="0"/>
              <a:cs typeface="Calibri" pitchFamily="34" charset="0"/>
            </a:endParaRPr>
          </a:p>
          <a:p>
            <a:endParaRPr lang="en-US" sz="2800" b="0" dirty="0" smtClean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2759574" y="152718"/>
            <a:ext cx="5791200" cy="1371600"/>
          </a:xfrm>
          <a:prstGeom prst="rect">
            <a:avLst/>
          </a:prstGeo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kern="1200" cap="all" spc="-6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n-US" b="1" dirty="0" smtClean="0">
                <a:solidFill>
                  <a:srgbClr val="C00000"/>
                </a:solidFill>
                <a:latin typeface="Zolano Sans BTN" pitchFamily="34" charset="0"/>
              </a:rPr>
              <a:t>Resolving Conflict</a:t>
            </a:r>
            <a:endParaRPr lang="en-US" dirty="0"/>
          </a:p>
        </p:txBody>
      </p:sp>
      <p:pic>
        <p:nvPicPr>
          <p:cNvPr id="4" name="Picture 3" descr="Untitled-1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0" y="381000"/>
            <a:ext cx="1138091" cy="1705051"/>
          </a:xfrm>
          <a:prstGeom prst="rect">
            <a:avLst/>
          </a:prstGeom>
          <a:ln w="9525" algn="in">
            <a:solidFill>
              <a:srgbClr val="000000"/>
            </a:solidFill>
            <a:miter lim="800000"/>
            <a:headEnd/>
            <a:tailEnd/>
          </a:ln>
          <a:effectLst>
            <a:innerShdw blurRad="76200">
              <a:srgbClr val="000000"/>
            </a:inn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615991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ssential">
  <a:themeElements>
    <a:clrScheme name="Essential">
      <a:dk1>
        <a:srgbClr val="000000"/>
      </a:dk1>
      <a:lt1>
        <a:srgbClr val="FFFFFF"/>
      </a:lt1>
      <a:dk2>
        <a:srgbClr val="D1282E"/>
      </a:dk2>
      <a:lt2>
        <a:srgbClr val="C8C8B1"/>
      </a:lt2>
      <a:accent1>
        <a:srgbClr val="7A7A7A"/>
      </a:accent1>
      <a:accent2>
        <a:srgbClr val="F5C201"/>
      </a:accent2>
      <a:accent3>
        <a:srgbClr val="526DB0"/>
      </a:accent3>
      <a:accent4>
        <a:srgbClr val="989AAC"/>
      </a:accent4>
      <a:accent5>
        <a:srgbClr val="DC5924"/>
      </a:accent5>
      <a:accent6>
        <a:srgbClr val="B4B392"/>
      </a:accent6>
      <a:hlink>
        <a:srgbClr val="CC9900"/>
      </a:hlink>
      <a:folHlink>
        <a:srgbClr val="969696"/>
      </a:folHlink>
    </a:clrScheme>
    <a:fontScheme name="Essential">
      <a:majorFont>
        <a:latin typeface="Arial Black"/>
        <a:ea typeface=""/>
        <a:cs typeface=""/>
        <a:font script="Jpan" typeface="ＭＳ Ｐゴシック"/>
        <a:font script="Hang" typeface="HY견고딕"/>
        <a:font script="Hans" typeface="微软雅黑"/>
        <a:font script="Hant" typeface="微軟正黑體"/>
        <a:font script="Arab" typeface="Tahoma"/>
        <a:font script="Hebr" typeface="Ta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sential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250000"/>
              </a:schemeClr>
            </a:gs>
            <a:gs pos="35000">
              <a:schemeClr val="phClr">
                <a:tint val="47000"/>
                <a:satMod val="275000"/>
              </a:schemeClr>
            </a:gs>
            <a:gs pos="100000">
              <a:schemeClr val="phClr">
                <a:tint val="25000"/>
                <a:satMod val="300000"/>
              </a:schemeClr>
            </a:gs>
          </a:gsLst>
          <a:lin ang="16200000" scaled="1"/>
        </a:gradFill>
        <a:solidFill>
          <a:schemeClr val="phClr">
            <a:satMod val="110000"/>
          </a:schemeClr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4127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9999" dist="23000" algn="bl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19050" algn="bl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l"/>
          </a:scene3d>
          <a:sp3d prstMaterial="plastic">
            <a:bevelT w="38100" h="31750"/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6000"/>
              </a:schemeClr>
              <a:schemeClr val="phClr">
                <a:shade val="94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84000"/>
                <a:satMod val="110000"/>
              </a:schemeClr>
            </a:gs>
            <a:gs pos="44000">
              <a:schemeClr val="phClr">
                <a:tint val="93000"/>
                <a:satMod val="115000"/>
              </a:schemeClr>
            </a:gs>
            <a:gs pos="100000">
              <a:schemeClr val="phClr">
                <a:tint val="100000"/>
                <a:shade val="59000"/>
                <a:satMod val="120000"/>
              </a:schemeClr>
            </a:gs>
          </a:gsLst>
          <a:path path="circle">
            <a:fillToRect l="40000" t="60000" r="60000" b="4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Essential</Template>
  <TotalTime>1337</TotalTime>
  <Words>905</Words>
  <Application>Microsoft Office PowerPoint</Application>
  <PresentationFormat>On-screen Show (4:3)</PresentationFormat>
  <Paragraphs>117</Paragraphs>
  <Slides>24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5" baseType="lpstr">
      <vt:lpstr>Essential</vt:lpstr>
      <vt:lpstr>Resolving  Conflict  </vt:lpstr>
      <vt:lpstr>Resolving Conflict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Church of the Nazarene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Resolving Conflict</dc:title>
  <dc:creator>Jackie James</dc:creator>
  <cp:lastModifiedBy>Jackie James</cp:lastModifiedBy>
  <cp:revision>13</cp:revision>
  <dcterms:created xsi:type="dcterms:W3CDTF">2011-11-30T21:29:01Z</dcterms:created>
  <dcterms:modified xsi:type="dcterms:W3CDTF">2011-12-02T12:57:49Z</dcterms:modified>
</cp:coreProperties>
</file>