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embeddedFontLst>
    <p:embeddedFont>
      <p:font typeface="Crazy Girlz Blond BTN" pitchFamily="18" charset="0"/>
      <p:regular r:id="rId11"/>
    </p:embeddedFont>
    <p:embeddedFont>
      <p:font typeface="Calibri" pitchFamily="34" charset="0"/>
      <p:regular r:id="rId12"/>
      <p:bold r:id="rId13"/>
      <p:italic r:id="rId14"/>
      <p:boldItalic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84"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39850E-8CD5-4F1F-907A-C6D9EE494743}" type="datetimeFigureOut">
              <a:rPr lang="en-US" smtClean="0"/>
              <a:t>1/8/2013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5FB5E8-86BE-40BC-8C38-0EFE3261C3F1}" type="slidenum">
              <a:rPr lang="en-US" smtClean="0"/>
              <a:t>‹#›</a:t>
            </a:fld>
            <a:endParaRPr lang="en-US"/>
          </a:p>
        </p:txBody>
      </p:sp>
    </p:spTree>
    <p:extLst>
      <p:ext uri="{BB962C8B-B14F-4D97-AF65-F5344CB8AC3E}">
        <p14:creationId xmlns:p14="http://schemas.microsoft.com/office/powerpoint/2010/main" val="1033529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6C0758-8AB3-41BD-BF4C-BDBA0A4803F8}" type="datetimeFigureOut">
              <a:rPr lang="en-US" smtClean="0"/>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2E0B68-340E-4D48-B7E5-7E542D051B54}" type="slidenum">
              <a:rPr lang="en-US" smtClean="0"/>
              <a:t>‹#›</a:t>
            </a:fld>
            <a:endParaRPr lang="en-US"/>
          </a:p>
        </p:txBody>
      </p:sp>
    </p:spTree>
    <p:extLst>
      <p:ext uri="{BB962C8B-B14F-4D97-AF65-F5344CB8AC3E}">
        <p14:creationId xmlns:p14="http://schemas.microsoft.com/office/powerpoint/2010/main" val="3664920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6C0758-8AB3-41BD-BF4C-BDBA0A4803F8}" type="datetimeFigureOut">
              <a:rPr lang="en-US" smtClean="0"/>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2E0B68-340E-4D48-B7E5-7E542D051B54}" type="slidenum">
              <a:rPr lang="en-US" smtClean="0"/>
              <a:t>‹#›</a:t>
            </a:fld>
            <a:endParaRPr lang="en-US"/>
          </a:p>
        </p:txBody>
      </p:sp>
    </p:spTree>
    <p:extLst>
      <p:ext uri="{BB962C8B-B14F-4D97-AF65-F5344CB8AC3E}">
        <p14:creationId xmlns:p14="http://schemas.microsoft.com/office/powerpoint/2010/main" val="2154780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6C0758-8AB3-41BD-BF4C-BDBA0A4803F8}" type="datetimeFigureOut">
              <a:rPr lang="en-US" smtClean="0"/>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2E0B68-340E-4D48-B7E5-7E542D051B54}" type="slidenum">
              <a:rPr lang="en-US" smtClean="0"/>
              <a:t>‹#›</a:t>
            </a:fld>
            <a:endParaRPr lang="en-US"/>
          </a:p>
        </p:txBody>
      </p:sp>
    </p:spTree>
    <p:extLst>
      <p:ext uri="{BB962C8B-B14F-4D97-AF65-F5344CB8AC3E}">
        <p14:creationId xmlns:p14="http://schemas.microsoft.com/office/powerpoint/2010/main" val="534539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6C0758-8AB3-41BD-BF4C-BDBA0A4803F8}" type="datetimeFigureOut">
              <a:rPr lang="en-US" smtClean="0"/>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2E0B68-340E-4D48-B7E5-7E542D051B54}" type="slidenum">
              <a:rPr lang="en-US" smtClean="0"/>
              <a:t>‹#›</a:t>
            </a:fld>
            <a:endParaRPr lang="en-US"/>
          </a:p>
        </p:txBody>
      </p:sp>
    </p:spTree>
    <p:extLst>
      <p:ext uri="{BB962C8B-B14F-4D97-AF65-F5344CB8AC3E}">
        <p14:creationId xmlns:p14="http://schemas.microsoft.com/office/powerpoint/2010/main" val="337643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6C0758-8AB3-41BD-BF4C-BDBA0A4803F8}" type="datetimeFigureOut">
              <a:rPr lang="en-US" smtClean="0"/>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2E0B68-340E-4D48-B7E5-7E542D051B54}" type="slidenum">
              <a:rPr lang="en-US" smtClean="0"/>
              <a:t>‹#›</a:t>
            </a:fld>
            <a:endParaRPr lang="en-US"/>
          </a:p>
        </p:txBody>
      </p:sp>
    </p:spTree>
    <p:extLst>
      <p:ext uri="{BB962C8B-B14F-4D97-AF65-F5344CB8AC3E}">
        <p14:creationId xmlns:p14="http://schemas.microsoft.com/office/powerpoint/2010/main" val="1488809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D6C0758-8AB3-41BD-BF4C-BDBA0A4803F8}" type="datetimeFigureOut">
              <a:rPr lang="en-US" smtClean="0"/>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2E0B68-340E-4D48-B7E5-7E542D051B54}" type="slidenum">
              <a:rPr lang="en-US" smtClean="0"/>
              <a:t>‹#›</a:t>
            </a:fld>
            <a:endParaRPr lang="en-US"/>
          </a:p>
        </p:txBody>
      </p:sp>
    </p:spTree>
    <p:extLst>
      <p:ext uri="{BB962C8B-B14F-4D97-AF65-F5344CB8AC3E}">
        <p14:creationId xmlns:p14="http://schemas.microsoft.com/office/powerpoint/2010/main" val="2815897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6C0758-8AB3-41BD-BF4C-BDBA0A4803F8}" type="datetimeFigureOut">
              <a:rPr lang="en-US" smtClean="0"/>
              <a:t>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2E0B68-340E-4D48-B7E5-7E542D051B54}" type="slidenum">
              <a:rPr lang="en-US" smtClean="0"/>
              <a:t>‹#›</a:t>
            </a:fld>
            <a:endParaRPr lang="en-US"/>
          </a:p>
        </p:txBody>
      </p:sp>
    </p:spTree>
    <p:extLst>
      <p:ext uri="{BB962C8B-B14F-4D97-AF65-F5344CB8AC3E}">
        <p14:creationId xmlns:p14="http://schemas.microsoft.com/office/powerpoint/2010/main" val="43433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6C0758-8AB3-41BD-BF4C-BDBA0A4803F8}" type="datetimeFigureOut">
              <a:rPr lang="en-US" smtClean="0"/>
              <a:t>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2E0B68-340E-4D48-B7E5-7E542D051B54}" type="slidenum">
              <a:rPr lang="en-US" smtClean="0"/>
              <a:t>‹#›</a:t>
            </a:fld>
            <a:endParaRPr lang="en-US"/>
          </a:p>
        </p:txBody>
      </p:sp>
    </p:spTree>
    <p:extLst>
      <p:ext uri="{BB962C8B-B14F-4D97-AF65-F5344CB8AC3E}">
        <p14:creationId xmlns:p14="http://schemas.microsoft.com/office/powerpoint/2010/main" val="2989144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6C0758-8AB3-41BD-BF4C-BDBA0A4803F8}" type="datetimeFigureOut">
              <a:rPr lang="en-US" smtClean="0"/>
              <a:t>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2E0B68-340E-4D48-B7E5-7E542D051B54}" type="slidenum">
              <a:rPr lang="en-US" smtClean="0"/>
              <a:t>‹#›</a:t>
            </a:fld>
            <a:endParaRPr lang="en-US"/>
          </a:p>
        </p:txBody>
      </p:sp>
    </p:spTree>
    <p:extLst>
      <p:ext uri="{BB962C8B-B14F-4D97-AF65-F5344CB8AC3E}">
        <p14:creationId xmlns:p14="http://schemas.microsoft.com/office/powerpoint/2010/main" val="3929519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6C0758-8AB3-41BD-BF4C-BDBA0A4803F8}" type="datetimeFigureOut">
              <a:rPr lang="en-US" smtClean="0"/>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2E0B68-340E-4D48-B7E5-7E542D051B54}" type="slidenum">
              <a:rPr lang="en-US" smtClean="0"/>
              <a:t>‹#›</a:t>
            </a:fld>
            <a:endParaRPr lang="en-US"/>
          </a:p>
        </p:txBody>
      </p:sp>
    </p:spTree>
    <p:extLst>
      <p:ext uri="{BB962C8B-B14F-4D97-AF65-F5344CB8AC3E}">
        <p14:creationId xmlns:p14="http://schemas.microsoft.com/office/powerpoint/2010/main" val="3091533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6C0758-8AB3-41BD-BF4C-BDBA0A4803F8}" type="datetimeFigureOut">
              <a:rPr lang="en-US" smtClean="0"/>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2E0B68-340E-4D48-B7E5-7E542D051B54}" type="slidenum">
              <a:rPr lang="en-US" smtClean="0"/>
              <a:t>‹#›</a:t>
            </a:fld>
            <a:endParaRPr lang="en-US"/>
          </a:p>
        </p:txBody>
      </p:sp>
    </p:spTree>
    <p:extLst>
      <p:ext uri="{BB962C8B-B14F-4D97-AF65-F5344CB8AC3E}">
        <p14:creationId xmlns:p14="http://schemas.microsoft.com/office/powerpoint/2010/main" val="2866648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tx1"/>
          </a:fgClr>
          <a:bgClr>
            <a:srgbClr val="FFFF00"/>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6C0758-8AB3-41BD-BF4C-BDBA0A4803F8}" type="datetimeFigureOut">
              <a:rPr lang="en-US" smtClean="0"/>
              <a:t>1/8/2013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2E0B68-340E-4D48-B7E5-7E542D051B54}" type="slidenum">
              <a:rPr lang="en-US" smtClean="0"/>
              <a:t>‹#›</a:t>
            </a:fld>
            <a:endParaRPr lang="en-US"/>
          </a:p>
        </p:txBody>
      </p:sp>
    </p:spTree>
    <p:extLst>
      <p:ext uri="{BB962C8B-B14F-4D97-AF65-F5344CB8AC3E}">
        <p14:creationId xmlns:p14="http://schemas.microsoft.com/office/powerpoint/2010/main" val="17840394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jjames\Desktop\iStock_000009017483Sma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1066800"/>
            <a:ext cx="5711825" cy="3802044"/>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ctrTitle"/>
          </p:nvPr>
        </p:nvSpPr>
        <p:spPr>
          <a:xfrm>
            <a:off x="609600" y="-76200"/>
            <a:ext cx="7772400" cy="1470025"/>
          </a:xfrm>
        </p:spPr>
        <p:txBody>
          <a:bodyPr>
            <a:normAutofit/>
          </a:bodyPr>
          <a:lstStyle/>
          <a:p>
            <a:r>
              <a:rPr lang="en-US" sz="6600" dirty="0" smtClean="0">
                <a:solidFill>
                  <a:srgbClr val="00B050"/>
                </a:solidFill>
                <a:latin typeface="Crazy Girlz Blond BTN" pitchFamily="18" charset="0"/>
              </a:rPr>
              <a:t>Revitalizing Sunday School</a:t>
            </a:r>
            <a:endParaRPr lang="en-US" sz="6600" dirty="0">
              <a:solidFill>
                <a:srgbClr val="00B050"/>
              </a:solidFill>
              <a:latin typeface="Crazy Girlz Blond BTN" pitchFamily="18" charset="0"/>
            </a:endParaRPr>
          </a:p>
        </p:txBody>
      </p:sp>
      <p:sp>
        <p:nvSpPr>
          <p:cNvPr id="6" name="Subtitle 2"/>
          <p:cNvSpPr>
            <a:spLocks noGrp="1"/>
          </p:cNvSpPr>
          <p:nvPr>
            <p:ph type="subTitle" idx="1"/>
          </p:nvPr>
        </p:nvSpPr>
        <p:spPr>
          <a:xfrm>
            <a:off x="-228600" y="4868844"/>
            <a:ext cx="9753600" cy="1074756"/>
          </a:xfrm>
        </p:spPr>
        <p:txBody>
          <a:bodyPr>
            <a:normAutofit/>
          </a:bodyPr>
          <a:lstStyle/>
          <a:p>
            <a:r>
              <a:rPr lang="en-US" sz="5400" dirty="0" smtClean="0">
                <a:solidFill>
                  <a:srgbClr val="00B050"/>
                </a:solidFill>
                <a:latin typeface="Crazy Girlz Blond BTN" pitchFamily="18" charset="0"/>
              </a:rPr>
              <a:t>Part 3: Re-Selling Sunday School</a:t>
            </a:r>
            <a:endParaRPr lang="en-US" sz="5400" dirty="0">
              <a:solidFill>
                <a:srgbClr val="00B050"/>
              </a:solidFill>
              <a:latin typeface="Crazy Girlz Blond BTN" pitchFamily="18" charset="0"/>
            </a:endParaRPr>
          </a:p>
        </p:txBody>
      </p:sp>
      <p:sp>
        <p:nvSpPr>
          <p:cNvPr id="7" name="Subtitle 2"/>
          <p:cNvSpPr txBox="1">
            <a:spLocks/>
          </p:cNvSpPr>
          <p:nvPr/>
        </p:nvSpPr>
        <p:spPr>
          <a:xfrm>
            <a:off x="2819400" y="5715000"/>
            <a:ext cx="3886200" cy="1066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1800" b="1" dirty="0" smtClean="0">
                <a:solidFill>
                  <a:srgbClr val="00B050"/>
                </a:solidFill>
                <a:latin typeface="Crazy Girlz Blond BTN" pitchFamily="18" charset="0"/>
              </a:rPr>
              <a:t>Church Renewal Resource</a:t>
            </a:r>
          </a:p>
          <a:p>
            <a:r>
              <a:rPr lang="en-US" sz="1800" b="1" dirty="0" smtClean="0">
                <a:solidFill>
                  <a:srgbClr val="00B050"/>
                </a:solidFill>
                <a:latin typeface="Crazy Girlz Blond BTN" pitchFamily="18" charset="0"/>
              </a:rPr>
              <a:t>Evangelism Ministries USA/Canada Region</a:t>
            </a:r>
          </a:p>
          <a:p>
            <a:r>
              <a:rPr lang="en-US" sz="1800" b="1" dirty="0" smtClean="0">
                <a:solidFill>
                  <a:srgbClr val="00B050"/>
                </a:solidFill>
                <a:latin typeface="Crazy Girlz Blond BTN" pitchFamily="18" charset="0"/>
              </a:rPr>
              <a:t>Church of the Nazarene</a:t>
            </a:r>
            <a:endParaRPr lang="en-US" sz="1800" b="1" dirty="0">
              <a:solidFill>
                <a:srgbClr val="00B050"/>
              </a:solidFill>
              <a:latin typeface="Crazy Girlz Blond BTN" pitchFamily="18" charset="0"/>
            </a:endParaRPr>
          </a:p>
        </p:txBody>
      </p:sp>
    </p:spTree>
    <p:extLst>
      <p:ext uri="{BB962C8B-B14F-4D97-AF65-F5344CB8AC3E}">
        <p14:creationId xmlns:p14="http://schemas.microsoft.com/office/powerpoint/2010/main" val="1083518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00B050"/>
                </a:solidFill>
                <a:latin typeface="Crazy Girlz Blond BTN" pitchFamily="18" charset="0"/>
              </a:rPr>
              <a:t>Part 3: Re-Selling Sunday School</a:t>
            </a:r>
            <a:endParaRPr lang="en-US" dirty="0">
              <a:solidFill>
                <a:srgbClr val="00B050"/>
              </a:solidFill>
            </a:endParaRPr>
          </a:p>
        </p:txBody>
      </p:sp>
      <p:sp>
        <p:nvSpPr>
          <p:cNvPr id="3" name="Content Placeholder 2"/>
          <p:cNvSpPr>
            <a:spLocks noGrp="1"/>
          </p:cNvSpPr>
          <p:nvPr>
            <p:ph idx="1"/>
          </p:nvPr>
        </p:nvSpPr>
        <p:spPr>
          <a:xfrm>
            <a:off x="381000" y="1600200"/>
            <a:ext cx="8610600" cy="4525963"/>
          </a:xfrm>
        </p:spPr>
        <p:txBody>
          <a:bodyPr>
            <a:normAutofit/>
          </a:bodyPr>
          <a:lstStyle/>
          <a:p>
            <a:pPr marL="0" indent="0">
              <a:buNone/>
            </a:pPr>
            <a:r>
              <a:rPr lang="en-US" sz="4000" dirty="0" smtClean="0">
                <a:solidFill>
                  <a:srgbClr val="00B050"/>
                </a:solidFill>
                <a:latin typeface="Crazy Girlz Blond BTN" pitchFamily="18" charset="0"/>
              </a:rPr>
              <a:t>Purpose</a:t>
            </a:r>
          </a:p>
          <a:p>
            <a:pPr marL="0" indent="0">
              <a:buNone/>
            </a:pPr>
            <a:r>
              <a:rPr lang="en-US" dirty="0"/>
              <a:t>See Sunday School effectively making disciples.</a:t>
            </a:r>
          </a:p>
          <a:p>
            <a:pPr marL="0" indent="0">
              <a:buNone/>
            </a:pPr>
            <a:endParaRPr lang="en-US" sz="1200" dirty="0"/>
          </a:p>
          <a:p>
            <a:pPr marL="0" indent="0">
              <a:buNone/>
            </a:pPr>
            <a:r>
              <a:rPr lang="en-US" sz="4000" dirty="0" smtClean="0">
                <a:solidFill>
                  <a:srgbClr val="00B050"/>
                </a:solidFill>
                <a:latin typeface="Crazy Girlz Blond BTN" pitchFamily="18" charset="0"/>
              </a:rPr>
              <a:t>Objectives</a:t>
            </a:r>
          </a:p>
          <a:p>
            <a:pPr lvl="1"/>
            <a:r>
              <a:rPr lang="en-US" dirty="0" smtClean="0"/>
              <a:t>Develop ways to get people to consider Sunday School as a desirable method of spiritual growth</a:t>
            </a:r>
          </a:p>
          <a:p>
            <a:pPr lvl="1"/>
            <a:r>
              <a:rPr lang="en-US" dirty="0" smtClean="0"/>
              <a:t>Make Sunday School “user-friendly”</a:t>
            </a:r>
          </a:p>
          <a:p>
            <a:pPr lvl="1"/>
            <a:r>
              <a:rPr lang="en-US" dirty="0" smtClean="0"/>
              <a:t>Prepare leadership to promote Sunday School</a:t>
            </a:r>
            <a:endParaRPr lang="en-US" dirty="0"/>
          </a:p>
        </p:txBody>
      </p:sp>
    </p:spTree>
    <p:extLst>
      <p:ext uri="{BB962C8B-B14F-4D97-AF65-F5344CB8AC3E}">
        <p14:creationId xmlns:p14="http://schemas.microsoft.com/office/powerpoint/2010/main" val="2370855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B050"/>
                </a:solidFill>
                <a:latin typeface="Crazy Girlz Blond BTN" pitchFamily="18" charset="0"/>
              </a:rPr>
              <a:t>Part 3: Re-Selling Sunday School</a:t>
            </a:r>
            <a:endParaRPr lang="en-US" dirty="0"/>
          </a:p>
        </p:txBody>
      </p:sp>
      <p:sp>
        <p:nvSpPr>
          <p:cNvPr id="3" name="Content Placeholder 2"/>
          <p:cNvSpPr>
            <a:spLocks noGrp="1"/>
          </p:cNvSpPr>
          <p:nvPr>
            <p:ph idx="1"/>
          </p:nvPr>
        </p:nvSpPr>
        <p:spPr>
          <a:xfrm>
            <a:off x="304800" y="1600200"/>
            <a:ext cx="8610600" cy="5029200"/>
          </a:xfrm>
        </p:spPr>
        <p:txBody>
          <a:bodyPr>
            <a:normAutofit fontScale="92500" lnSpcReduction="20000"/>
          </a:bodyPr>
          <a:lstStyle/>
          <a:p>
            <a:pPr marL="0" indent="0">
              <a:buNone/>
            </a:pPr>
            <a:r>
              <a:rPr lang="en-US" sz="2900" dirty="0"/>
              <a:t>Robert Raikes started the Sunday School in the 1770’s, first to minister to prisoners. They were not receptive. Raikes still hoped to bring moral change to his society, so he started a school for children. The only time available for these working children was on </a:t>
            </a:r>
            <a:r>
              <a:rPr lang="en-US" sz="2900" dirty="0" smtClean="0"/>
              <a:t>Sunday.</a:t>
            </a:r>
          </a:p>
          <a:p>
            <a:pPr marL="0" indent="0">
              <a:buNone/>
            </a:pPr>
            <a:endParaRPr lang="en-US" sz="1200" dirty="0"/>
          </a:p>
          <a:p>
            <a:pPr marL="0" indent="0">
              <a:buNone/>
            </a:pPr>
            <a:r>
              <a:rPr lang="en-US" sz="2900" dirty="0" smtClean="0"/>
              <a:t>In </a:t>
            </a:r>
            <a:r>
              <a:rPr lang="en-US" sz="2900" dirty="0"/>
              <a:t>1780 John Wesley adapted the Sunday School to fit the Methodist movement. In the next four years, the number of Methodists jumped </a:t>
            </a:r>
            <a:r>
              <a:rPr lang="en-US" sz="2900" dirty="0" smtClean="0"/>
              <a:t>from 50,000 </a:t>
            </a:r>
            <a:r>
              <a:rPr lang="en-US" sz="2900" dirty="0"/>
              <a:t>to </a:t>
            </a:r>
            <a:r>
              <a:rPr lang="en-US" sz="2900" dirty="0" smtClean="0"/>
              <a:t>250,000.</a:t>
            </a:r>
          </a:p>
          <a:p>
            <a:pPr marL="0" indent="0">
              <a:buNone/>
            </a:pPr>
            <a:endParaRPr lang="en-US" sz="1300" dirty="0"/>
          </a:p>
          <a:p>
            <a:pPr marL="0" indent="0">
              <a:buNone/>
            </a:pPr>
            <a:r>
              <a:rPr lang="en-US" sz="2700" dirty="0" smtClean="0"/>
              <a:t>Here </a:t>
            </a:r>
            <a:r>
              <a:rPr lang="en-US" sz="2700" dirty="0"/>
              <a:t>is the </a:t>
            </a:r>
            <a:r>
              <a:rPr lang="en-US" sz="2700" dirty="0" smtClean="0"/>
              <a:t>point:</a:t>
            </a:r>
          </a:p>
          <a:p>
            <a:pPr marL="0" indent="0">
              <a:buNone/>
            </a:pPr>
            <a:endParaRPr lang="en-US" sz="700" dirty="0" smtClean="0"/>
          </a:p>
          <a:p>
            <a:pPr marL="400050" lvl="1" indent="0">
              <a:buNone/>
            </a:pPr>
            <a:r>
              <a:rPr lang="en-US" sz="2700" dirty="0" smtClean="0"/>
              <a:t>1</a:t>
            </a:r>
            <a:r>
              <a:rPr lang="en-US" sz="2700" dirty="0"/>
              <a:t>. Sunday School has always changed to meet needs.</a:t>
            </a:r>
          </a:p>
          <a:p>
            <a:pPr marL="400050" lvl="1" indent="0">
              <a:buNone/>
            </a:pPr>
            <a:r>
              <a:rPr lang="en-US" sz="2700" dirty="0"/>
              <a:t>2. Sunday School can be adapted to our culture and </a:t>
            </a:r>
            <a:r>
              <a:rPr lang="en-US" sz="2700" dirty="0" smtClean="0"/>
              <a:t>times.</a:t>
            </a:r>
          </a:p>
          <a:p>
            <a:pPr marL="400050" lvl="1" indent="0">
              <a:buNone/>
            </a:pPr>
            <a:r>
              <a:rPr lang="en-US" sz="2700" dirty="0" smtClean="0"/>
              <a:t>3. Here are some marketable adaptations of Sunday School.</a:t>
            </a:r>
          </a:p>
          <a:p>
            <a:pPr marL="0" indent="0">
              <a:buNone/>
            </a:pPr>
            <a:endParaRPr lang="en-US" dirty="0"/>
          </a:p>
        </p:txBody>
      </p:sp>
    </p:spTree>
    <p:extLst>
      <p:ext uri="{BB962C8B-B14F-4D97-AF65-F5344CB8AC3E}">
        <p14:creationId xmlns:p14="http://schemas.microsoft.com/office/powerpoint/2010/main" val="1061110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B050"/>
                </a:solidFill>
                <a:latin typeface="Crazy Girlz Blond BTN" pitchFamily="18" charset="0"/>
              </a:rPr>
              <a:t>Part 3: Re-Selling Sunday School</a:t>
            </a:r>
            <a:endParaRPr lang="en-US" dirty="0"/>
          </a:p>
        </p:txBody>
      </p:sp>
      <p:sp>
        <p:nvSpPr>
          <p:cNvPr id="3" name="Content Placeholder 2"/>
          <p:cNvSpPr>
            <a:spLocks noGrp="1"/>
          </p:cNvSpPr>
          <p:nvPr>
            <p:ph idx="1"/>
          </p:nvPr>
        </p:nvSpPr>
        <p:spPr>
          <a:xfrm>
            <a:off x="457200" y="1600200"/>
            <a:ext cx="8229600" cy="4876800"/>
          </a:xfrm>
        </p:spPr>
        <p:txBody>
          <a:bodyPr>
            <a:normAutofit lnSpcReduction="10000"/>
          </a:bodyPr>
          <a:lstStyle/>
          <a:p>
            <a:pPr marL="0" indent="0">
              <a:buNone/>
            </a:pPr>
            <a:r>
              <a:rPr lang="en-US" sz="2800" dirty="0"/>
              <a:t>The Sunday School is </a:t>
            </a:r>
            <a:r>
              <a:rPr lang="en-US" sz="2800" b="1" u="sng" dirty="0"/>
              <a:t>FAMILY</a:t>
            </a:r>
            <a:r>
              <a:rPr lang="en-US" sz="2800" dirty="0"/>
              <a:t> fellowship around God’s Word.</a:t>
            </a:r>
          </a:p>
          <a:p>
            <a:r>
              <a:rPr lang="en-US" sz="2800" dirty="0" smtClean="0"/>
              <a:t>In </a:t>
            </a:r>
            <a:r>
              <a:rPr lang="en-US" sz="2800" dirty="0"/>
              <a:t>your mind's eye yank Sunday School out of the typical classroom and place people in a living room.</a:t>
            </a:r>
          </a:p>
          <a:p>
            <a:pPr lvl="1"/>
            <a:r>
              <a:rPr lang="en-US" dirty="0" smtClean="0"/>
              <a:t>The </a:t>
            </a:r>
            <a:r>
              <a:rPr lang="en-US" dirty="0"/>
              <a:t>class </a:t>
            </a:r>
            <a:r>
              <a:rPr lang="en-US" b="1" u="sng" dirty="0"/>
              <a:t>FOSTERS</a:t>
            </a:r>
            <a:r>
              <a:rPr lang="en-US" dirty="0"/>
              <a:t> fellowship.</a:t>
            </a:r>
          </a:p>
          <a:p>
            <a:pPr lvl="1"/>
            <a:r>
              <a:rPr lang="en-US" dirty="0" smtClean="0"/>
              <a:t>The </a:t>
            </a:r>
            <a:r>
              <a:rPr lang="en-US" dirty="0"/>
              <a:t>classroom setting is to be </a:t>
            </a:r>
            <a:r>
              <a:rPr lang="en-US" b="1" u="sng" dirty="0"/>
              <a:t>RELAXED</a:t>
            </a:r>
            <a:r>
              <a:rPr lang="en-US" dirty="0"/>
              <a:t> and inviting.</a:t>
            </a:r>
          </a:p>
          <a:p>
            <a:pPr lvl="1"/>
            <a:r>
              <a:rPr lang="en-US" dirty="0" smtClean="0"/>
              <a:t>Imagine </a:t>
            </a:r>
            <a:r>
              <a:rPr lang="en-US" dirty="0"/>
              <a:t>soft chairs, sofas, and lamps instead of chairs and tables.</a:t>
            </a:r>
          </a:p>
          <a:p>
            <a:pPr lvl="1"/>
            <a:r>
              <a:rPr lang="en-US" dirty="0"/>
              <a:t> Sunday School </a:t>
            </a:r>
            <a:r>
              <a:rPr lang="en-US" b="1" u="sng" dirty="0"/>
              <a:t>INVITES</a:t>
            </a:r>
            <a:r>
              <a:rPr lang="en-US" dirty="0"/>
              <a:t> people to enjoy the learning experience in a relaxed atmosphere.</a:t>
            </a:r>
          </a:p>
          <a:p>
            <a:pPr marL="0" indent="0">
              <a:buNone/>
            </a:pPr>
            <a:endParaRPr lang="en-US" dirty="0"/>
          </a:p>
        </p:txBody>
      </p:sp>
    </p:spTree>
    <p:extLst>
      <p:ext uri="{BB962C8B-B14F-4D97-AF65-F5344CB8AC3E}">
        <p14:creationId xmlns:p14="http://schemas.microsoft.com/office/powerpoint/2010/main" val="3444066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B050"/>
                </a:solidFill>
                <a:latin typeface="Crazy Girlz Blond BTN" pitchFamily="18" charset="0"/>
              </a:rPr>
              <a:t>Part 3: Re-Selling Sunday School</a:t>
            </a:r>
            <a:endParaRPr lang="en-US" dirty="0"/>
          </a:p>
        </p:txBody>
      </p:sp>
      <p:sp>
        <p:nvSpPr>
          <p:cNvPr id="3" name="Content Placeholder 2"/>
          <p:cNvSpPr>
            <a:spLocks noGrp="1"/>
          </p:cNvSpPr>
          <p:nvPr>
            <p:ph idx="1"/>
          </p:nvPr>
        </p:nvSpPr>
        <p:spPr/>
        <p:txBody>
          <a:bodyPr>
            <a:normAutofit/>
          </a:bodyPr>
          <a:lstStyle/>
          <a:p>
            <a:r>
              <a:rPr lang="en-US" dirty="0" smtClean="0"/>
              <a:t>Families </a:t>
            </a:r>
            <a:r>
              <a:rPr lang="en-US" b="1" u="sng" dirty="0"/>
              <a:t>ADOPT</a:t>
            </a:r>
            <a:r>
              <a:rPr lang="en-US" dirty="0"/>
              <a:t> the Father’s values and behavior</a:t>
            </a:r>
          </a:p>
          <a:p>
            <a:pPr lvl="1"/>
            <a:r>
              <a:rPr lang="en-US" dirty="0" smtClean="0"/>
              <a:t>Christian </a:t>
            </a:r>
            <a:r>
              <a:rPr lang="en-US" dirty="0"/>
              <a:t>education cannot stop with merely learning </a:t>
            </a:r>
            <a:r>
              <a:rPr lang="en-US" b="1" u="sng" dirty="0"/>
              <a:t>IDEAS</a:t>
            </a:r>
            <a:r>
              <a:rPr lang="en-US" dirty="0"/>
              <a:t>.</a:t>
            </a:r>
          </a:p>
          <a:p>
            <a:pPr lvl="1"/>
            <a:r>
              <a:rPr lang="en-US" dirty="0" smtClean="0"/>
              <a:t>Christian </a:t>
            </a:r>
            <a:r>
              <a:rPr lang="en-US" dirty="0"/>
              <a:t>education results in </a:t>
            </a:r>
            <a:r>
              <a:rPr lang="en-US" b="1" u="sng" dirty="0"/>
              <a:t>VALUING</a:t>
            </a:r>
            <a:r>
              <a:rPr lang="en-US" dirty="0"/>
              <a:t> what is important to God.</a:t>
            </a:r>
          </a:p>
          <a:p>
            <a:pPr lvl="1"/>
            <a:r>
              <a:rPr lang="en-US" dirty="0"/>
              <a:t>Education through Sunday School </a:t>
            </a:r>
            <a:r>
              <a:rPr lang="en-US" b="1" u="sng" dirty="0"/>
              <a:t>CHANGES</a:t>
            </a:r>
            <a:r>
              <a:rPr lang="en-US" dirty="0"/>
              <a:t> behavior.</a:t>
            </a:r>
            <a:br>
              <a:rPr lang="en-US" dirty="0"/>
            </a:br>
            <a:endParaRPr lang="en-US" dirty="0"/>
          </a:p>
        </p:txBody>
      </p:sp>
    </p:spTree>
    <p:extLst>
      <p:ext uri="{BB962C8B-B14F-4D97-AF65-F5344CB8AC3E}">
        <p14:creationId xmlns:p14="http://schemas.microsoft.com/office/powerpoint/2010/main" val="1453303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B050"/>
                </a:solidFill>
                <a:latin typeface="Crazy Girlz Blond BTN" pitchFamily="18" charset="0"/>
              </a:rPr>
              <a:t>Part 3: Re-Selling Sunday School</a:t>
            </a:r>
            <a:endParaRPr lang="en-US" dirty="0"/>
          </a:p>
        </p:txBody>
      </p:sp>
      <p:sp>
        <p:nvSpPr>
          <p:cNvPr id="3" name="Content Placeholder 2"/>
          <p:cNvSpPr>
            <a:spLocks noGrp="1"/>
          </p:cNvSpPr>
          <p:nvPr>
            <p:ph idx="1"/>
          </p:nvPr>
        </p:nvSpPr>
        <p:spPr/>
        <p:txBody>
          <a:bodyPr>
            <a:normAutofit lnSpcReduction="10000"/>
          </a:bodyPr>
          <a:lstStyle/>
          <a:p>
            <a:r>
              <a:rPr lang="en-US" dirty="0"/>
              <a:t>The Sunday School is an </a:t>
            </a:r>
            <a:r>
              <a:rPr lang="en-US" b="1" u="sng" dirty="0"/>
              <a:t>EVANGELISM</a:t>
            </a:r>
            <a:r>
              <a:rPr lang="en-US" dirty="0"/>
              <a:t> task force.</a:t>
            </a:r>
          </a:p>
          <a:p>
            <a:pPr lvl="1"/>
            <a:r>
              <a:rPr lang="en-US" dirty="0" smtClean="0"/>
              <a:t>The </a:t>
            </a:r>
            <a:r>
              <a:rPr lang="en-US" dirty="0"/>
              <a:t>successful Sunday School class will be </a:t>
            </a:r>
            <a:r>
              <a:rPr lang="en-US" b="1" u="sng" dirty="0"/>
              <a:t>OUTREACH</a:t>
            </a:r>
            <a:r>
              <a:rPr lang="en-US" dirty="0"/>
              <a:t> oriented.</a:t>
            </a:r>
          </a:p>
          <a:p>
            <a:pPr lvl="1"/>
            <a:r>
              <a:rPr lang="en-US" dirty="0" smtClean="0"/>
              <a:t>Sunday </a:t>
            </a:r>
            <a:r>
              <a:rPr lang="en-US" dirty="0"/>
              <a:t>School classes will </a:t>
            </a:r>
            <a:r>
              <a:rPr lang="en-US" b="1" u="sng" dirty="0"/>
              <a:t>MOBILIZE</a:t>
            </a:r>
            <a:r>
              <a:rPr lang="en-US" dirty="0"/>
              <a:t> adults to become inclusive.</a:t>
            </a:r>
          </a:p>
          <a:p>
            <a:pPr lvl="1"/>
            <a:r>
              <a:rPr lang="en-US" dirty="0" smtClean="0"/>
              <a:t>An </a:t>
            </a:r>
            <a:r>
              <a:rPr lang="en-US" dirty="0"/>
              <a:t>evangelistic Sunday School class will </a:t>
            </a:r>
            <a:r>
              <a:rPr lang="en-US" b="1" u="sng" dirty="0"/>
              <a:t>TRAIN</a:t>
            </a:r>
            <a:r>
              <a:rPr lang="en-US" dirty="0"/>
              <a:t> people to develop friends among sinners.</a:t>
            </a:r>
          </a:p>
          <a:p>
            <a:pPr lvl="1"/>
            <a:r>
              <a:rPr lang="en-US" dirty="0" smtClean="0"/>
              <a:t>Sunday </a:t>
            </a:r>
            <a:r>
              <a:rPr lang="en-US" dirty="0"/>
              <a:t>School will </a:t>
            </a:r>
            <a:r>
              <a:rPr lang="en-US" b="1" u="sng" dirty="0"/>
              <a:t>OFFER</a:t>
            </a:r>
            <a:r>
              <a:rPr lang="en-US" dirty="0"/>
              <a:t> hospitality as a priority service</a:t>
            </a:r>
            <a:r>
              <a:rPr lang="en-US" dirty="0" smtClean="0"/>
              <a:t>.</a:t>
            </a:r>
            <a:endParaRPr lang="en-US" dirty="0"/>
          </a:p>
        </p:txBody>
      </p:sp>
    </p:spTree>
    <p:extLst>
      <p:ext uri="{BB962C8B-B14F-4D97-AF65-F5344CB8AC3E}">
        <p14:creationId xmlns:p14="http://schemas.microsoft.com/office/powerpoint/2010/main" val="598404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B050"/>
                </a:solidFill>
                <a:latin typeface="Crazy Girlz Blond BTN" pitchFamily="18" charset="0"/>
              </a:rPr>
              <a:t>Part 3: Re-Selling Sunday School</a:t>
            </a:r>
            <a:endParaRPr lang="en-US" dirty="0"/>
          </a:p>
        </p:txBody>
      </p:sp>
      <p:sp>
        <p:nvSpPr>
          <p:cNvPr id="3" name="Content Placeholder 2"/>
          <p:cNvSpPr>
            <a:spLocks noGrp="1"/>
          </p:cNvSpPr>
          <p:nvPr>
            <p:ph idx="1"/>
          </p:nvPr>
        </p:nvSpPr>
        <p:spPr>
          <a:xfrm>
            <a:off x="457200" y="1600200"/>
            <a:ext cx="8229600" cy="4953000"/>
          </a:xfrm>
        </p:spPr>
        <p:txBody>
          <a:bodyPr>
            <a:normAutofit fontScale="85000" lnSpcReduction="10000"/>
          </a:bodyPr>
          <a:lstStyle/>
          <a:p>
            <a:pPr marL="0" indent="0">
              <a:buNone/>
            </a:pPr>
            <a:r>
              <a:rPr lang="en-US" sz="3300" dirty="0"/>
              <a:t>The Sunday School is a pastoral </a:t>
            </a:r>
            <a:r>
              <a:rPr lang="en-US" sz="3300" b="1" u="sng" dirty="0"/>
              <a:t>CARE</a:t>
            </a:r>
            <a:r>
              <a:rPr lang="en-US" sz="3300" dirty="0"/>
              <a:t> unit.</a:t>
            </a:r>
          </a:p>
          <a:p>
            <a:r>
              <a:rPr lang="en-US" sz="3300" dirty="0"/>
              <a:t> Sunday School classes will assure its members are </a:t>
            </a:r>
            <a:r>
              <a:rPr lang="en-US" sz="3300" b="1" u="sng" dirty="0"/>
              <a:t>NURTURED</a:t>
            </a:r>
            <a:r>
              <a:rPr lang="en-US" sz="3300" dirty="0"/>
              <a:t> spiritually.</a:t>
            </a:r>
          </a:p>
          <a:p>
            <a:r>
              <a:rPr lang="en-US" sz="3300" dirty="0" smtClean="0"/>
              <a:t>Classes </a:t>
            </a:r>
            <a:r>
              <a:rPr lang="en-US" sz="3300" dirty="0"/>
              <a:t>will </a:t>
            </a:r>
            <a:r>
              <a:rPr lang="en-US" sz="3300" b="1" u="sng" dirty="0"/>
              <a:t>PRAY</a:t>
            </a:r>
            <a:r>
              <a:rPr lang="en-US" sz="3300" dirty="0"/>
              <a:t> for emotional and physical healing.</a:t>
            </a:r>
          </a:p>
          <a:p>
            <a:pPr marL="0" indent="0">
              <a:buNone/>
            </a:pPr>
            <a:r>
              <a:rPr lang="en-US" sz="3300" dirty="0"/>
              <a:t>Classes will </a:t>
            </a:r>
            <a:r>
              <a:rPr lang="en-US" sz="3300" b="1" u="sng" dirty="0"/>
              <a:t>EMPOWER</a:t>
            </a:r>
            <a:r>
              <a:rPr lang="en-US" sz="3300" dirty="0"/>
              <a:t> people to relate well socially. </a:t>
            </a:r>
            <a:endParaRPr lang="en-US" sz="3300" dirty="0" smtClean="0"/>
          </a:p>
          <a:p>
            <a:pPr marL="0" indent="0">
              <a:buNone/>
            </a:pPr>
            <a:endParaRPr lang="en-US" sz="1200" dirty="0"/>
          </a:p>
          <a:p>
            <a:pPr marL="0" indent="0">
              <a:buNone/>
            </a:pPr>
            <a:r>
              <a:rPr lang="en-US" sz="3300" dirty="0"/>
              <a:t>Sunday School can be </a:t>
            </a:r>
            <a:r>
              <a:rPr lang="en-US" sz="3300" b="1" u="sng" dirty="0"/>
              <a:t>EXPLAINED</a:t>
            </a:r>
            <a:r>
              <a:rPr lang="en-US" sz="3300" dirty="0"/>
              <a:t> in new ways (as suggested above</a:t>
            </a:r>
            <a:r>
              <a:rPr lang="en-US" sz="3300" dirty="0" smtClean="0"/>
              <a:t>).</a:t>
            </a:r>
          </a:p>
          <a:p>
            <a:pPr marL="0" indent="0">
              <a:buNone/>
            </a:pPr>
            <a:endParaRPr lang="en-US" sz="1200" dirty="0"/>
          </a:p>
          <a:p>
            <a:pPr marL="0" indent="0">
              <a:buNone/>
            </a:pPr>
            <a:r>
              <a:rPr lang="en-US" sz="3300" dirty="0"/>
              <a:t>The important question is: How do we </a:t>
            </a:r>
            <a:r>
              <a:rPr lang="en-US" sz="3300" b="1" u="sng" dirty="0" smtClean="0"/>
              <a:t>COMMUNICATE</a:t>
            </a:r>
            <a:r>
              <a:rPr lang="en-US" sz="3300" dirty="0" smtClean="0"/>
              <a:t> these </a:t>
            </a:r>
            <a:r>
              <a:rPr lang="en-US" sz="3300" dirty="0"/>
              <a:t>ideas to people?</a:t>
            </a:r>
          </a:p>
          <a:p>
            <a:pPr marL="0" indent="0">
              <a:buNone/>
            </a:pPr>
            <a:endParaRPr lang="en-US" dirty="0"/>
          </a:p>
        </p:txBody>
      </p:sp>
    </p:spTree>
    <p:extLst>
      <p:ext uri="{BB962C8B-B14F-4D97-AF65-F5344CB8AC3E}">
        <p14:creationId xmlns:p14="http://schemas.microsoft.com/office/powerpoint/2010/main" val="339358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B050"/>
                </a:solidFill>
                <a:latin typeface="Crazy Girlz Blond BTN" pitchFamily="18" charset="0"/>
              </a:rPr>
              <a:t>Part 3: Re-Selling Sunday School</a:t>
            </a:r>
            <a:endParaRPr lang="en-US" dirty="0"/>
          </a:p>
        </p:txBody>
      </p:sp>
      <p:sp>
        <p:nvSpPr>
          <p:cNvPr id="3" name="Content Placeholder 2"/>
          <p:cNvSpPr>
            <a:spLocks noGrp="1"/>
          </p:cNvSpPr>
          <p:nvPr>
            <p:ph idx="1"/>
          </p:nvPr>
        </p:nvSpPr>
        <p:spPr/>
        <p:txBody>
          <a:bodyPr/>
          <a:lstStyle/>
          <a:p>
            <a:pPr marL="0" indent="0">
              <a:buNone/>
            </a:pPr>
            <a:r>
              <a:rPr lang="en-US" sz="4400" i="1" dirty="0">
                <a:solidFill>
                  <a:srgbClr val="00B050"/>
                </a:solidFill>
                <a:latin typeface="Crazy Girlz Blond BTN" pitchFamily="18" charset="0"/>
              </a:rPr>
              <a:t>Small Group </a:t>
            </a:r>
            <a:r>
              <a:rPr lang="en-US" sz="4400" i="1" dirty="0" smtClean="0">
                <a:solidFill>
                  <a:srgbClr val="00B050"/>
                </a:solidFill>
                <a:latin typeface="Crazy Girlz Blond BTN" pitchFamily="18" charset="0"/>
              </a:rPr>
              <a:t>Exercise</a:t>
            </a:r>
          </a:p>
          <a:p>
            <a:pPr marL="0" indent="0">
              <a:buNone/>
            </a:pPr>
            <a:r>
              <a:rPr lang="en-US" i="1" dirty="0"/>
              <a:t>Turn to the Small Group Exercise portion of your participant handout. Work with the team members from your church to complete the questions. You will have 15 minutes to complete the questions.</a:t>
            </a:r>
            <a:endParaRPr lang="en-US" dirty="0"/>
          </a:p>
          <a:p>
            <a:pPr marL="0" indent="0">
              <a:buNone/>
            </a:pPr>
            <a:endParaRPr lang="en-US" i="1" dirty="0">
              <a:solidFill>
                <a:srgbClr val="00B050"/>
              </a:solidFill>
              <a:latin typeface="Crazy Girlz Blond BTN" pitchFamily="18" charset="0"/>
            </a:endParaRPr>
          </a:p>
          <a:p>
            <a:endParaRPr lang="en-US" dirty="0"/>
          </a:p>
        </p:txBody>
      </p:sp>
      <p:pic>
        <p:nvPicPr>
          <p:cNvPr id="4" name="Picture 2" descr="http://vator.tv/images/attachments/010611085517clipart_board_meetin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38800" y="4723108"/>
            <a:ext cx="2438400" cy="1828800"/>
          </a:xfrm>
          <a:prstGeom prst="rect">
            <a:avLst/>
          </a:prstGeom>
          <a:ln>
            <a:noFill/>
          </a:ln>
          <a:effectLst>
            <a:outerShdw blurRad="292100" dist="139700" dir="2700000" algn="tl" rotWithShape="0">
              <a:srgbClr val="333333">
                <a:alpha val="65000"/>
              </a:srgbClr>
            </a:outerShdw>
          </a:effectLst>
          <a:extLst/>
        </p:spPr>
      </p:pic>
    </p:spTree>
    <p:extLst>
      <p:ext uri="{BB962C8B-B14F-4D97-AF65-F5344CB8AC3E}">
        <p14:creationId xmlns:p14="http://schemas.microsoft.com/office/powerpoint/2010/main" val="35452580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381</Words>
  <Application>Microsoft Office PowerPoint</Application>
  <PresentationFormat>On-screen Show (4:3)</PresentationFormat>
  <Paragraphs>53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Crazy Girlz Blond BTN</vt:lpstr>
      <vt:lpstr>Calibri</vt:lpstr>
      <vt:lpstr>Office Theme</vt:lpstr>
      <vt:lpstr>Revitalizing Sunday School</vt:lpstr>
      <vt:lpstr>Part 3: Re-Selling Sunday School</vt:lpstr>
      <vt:lpstr>Part 3: Re-Selling Sunday School</vt:lpstr>
      <vt:lpstr>Part 3: Re-Selling Sunday School</vt:lpstr>
      <vt:lpstr>Part 3: Re-Selling Sunday School</vt:lpstr>
      <vt:lpstr>Part 3: Re-Selling Sunday School</vt:lpstr>
      <vt:lpstr>Part 3: Re-Selling Sunday School</vt:lpstr>
      <vt:lpstr>Part 3: Re-Selling Sunday School</vt:lpstr>
    </vt:vector>
  </TitlesOfParts>
  <Company>Church of the Nazarene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Revitalizing Sunday School</dc:title>
  <dc:creator>Jackie James</dc:creator>
  <cp:lastModifiedBy>Whitney Lett</cp:lastModifiedBy>
  <cp:revision>7</cp:revision>
  <dcterms:created xsi:type="dcterms:W3CDTF">2012-12-17T19:50:38Z</dcterms:created>
  <dcterms:modified xsi:type="dcterms:W3CDTF">2013-01-08T15:49:48Z</dcterms:modified>
</cp:coreProperties>
</file>