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embeddedFontLst>
    <p:embeddedFont>
      <p:font typeface="Crazy Girlz Blond BTN" pitchFamily="18" charset="0"/>
      <p:regular r:id="rId12"/>
    </p:embeddedFont>
    <p:embeddedFont>
      <p:font typeface="Calibri" pitchFamily="34" charset="0"/>
      <p:regular r:id="rId13"/>
      <p:bold r:id="rId14"/>
      <p:italic r:id="rId15"/>
      <p:boldItalic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39850E-8CD5-4F1F-907A-C6D9EE494743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5FB5E8-86BE-40BC-8C38-0EFE3261C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529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5FB5E8-86BE-40BC-8C38-0EFE3261C3F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922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C0758-8AB3-41BD-BF4C-BDBA0A4803F8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E0B68-340E-4D48-B7E5-7E542D051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920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C0758-8AB3-41BD-BF4C-BDBA0A4803F8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E0B68-340E-4D48-B7E5-7E542D051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780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C0758-8AB3-41BD-BF4C-BDBA0A4803F8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E0B68-340E-4D48-B7E5-7E542D051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539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C0758-8AB3-41BD-BF4C-BDBA0A4803F8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E0B68-340E-4D48-B7E5-7E542D051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43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C0758-8AB3-41BD-BF4C-BDBA0A4803F8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E0B68-340E-4D48-B7E5-7E542D051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809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C0758-8AB3-41BD-BF4C-BDBA0A4803F8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E0B68-340E-4D48-B7E5-7E542D051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897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C0758-8AB3-41BD-BF4C-BDBA0A4803F8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E0B68-340E-4D48-B7E5-7E542D051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33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C0758-8AB3-41BD-BF4C-BDBA0A4803F8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E0B68-340E-4D48-B7E5-7E542D051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144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C0758-8AB3-41BD-BF4C-BDBA0A4803F8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E0B68-340E-4D48-B7E5-7E542D051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519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C0758-8AB3-41BD-BF4C-BDBA0A4803F8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E0B68-340E-4D48-B7E5-7E542D051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533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C0758-8AB3-41BD-BF4C-BDBA0A4803F8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E0B68-340E-4D48-B7E5-7E542D051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648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tx1"/>
          </a:fgClr>
          <a:bgClr>
            <a:srgbClr val="FFFF0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C0758-8AB3-41BD-BF4C-BDBA0A4803F8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E0B68-340E-4D48-B7E5-7E542D051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039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jjames\Desktop\iStock_000009017483Smal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066800"/>
            <a:ext cx="5711825" cy="3802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09600" y="-76200"/>
            <a:ext cx="7772400" cy="1470025"/>
          </a:xfrm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0070C0"/>
                </a:solidFill>
                <a:latin typeface="Crazy Girlz Blond BTN" pitchFamily="18" charset="0"/>
              </a:rPr>
              <a:t>Revitalizing Sunday School</a:t>
            </a:r>
            <a:endParaRPr lang="en-US" sz="6600" dirty="0">
              <a:solidFill>
                <a:srgbClr val="0070C0"/>
              </a:solidFill>
              <a:latin typeface="Crazy Girlz Blond BTN" pitchFamily="18" charset="0"/>
            </a:endParaRP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-228600" y="4868844"/>
            <a:ext cx="9753600" cy="1074756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0070C0"/>
                </a:solidFill>
                <a:latin typeface="Crazy Girlz Blond BTN" pitchFamily="18" charset="0"/>
              </a:rPr>
              <a:t>Part </a:t>
            </a:r>
            <a:r>
              <a:rPr lang="en-US" sz="5400" dirty="0" smtClean="0">
                <a:solidFill>
                  <a:srgbClr val="0070C0"/>
                </a:solidFill>
                <a:latin typeface="Crazy Girlz Blond BTN" pitchFamily="18" charset="0"/>
              </a:rPr>
              <a:t>2: </a:t>
            </a:r>
            <a:r>
              <a:rPr lang="en-US" sz="5400" dirty="0" smtClean="0">
                <a:solidFill>
                  <a:srgbClr val="0070C0"/>
                </a:solidFill>
                <a:latin typeface="Crazy Girlz Blond BTN" pitchFamily="18" charset="0"/>
              </a:rPr>
              <a:t>Re-Tooling Sunday School</a:t>
            </a:r>
            <a:endParaRPr lang="en-US" sz="5400" dirty="0">
              <a:solidFill>
                <a:srgbClr val="0070C0"/>
              </a:solidFill>
              <a:latin typeface="Crazy Girlz Blond BTN" pitchFamily="18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819400" y="5715000"/>
            <a:ext cx="38862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 smtClean="0">
                <a:solidFill>
                  <a:srgbClr val="0070C0"/>
                </a:solidFill>
                <a:latin typeface="Crazy Girlz Blond BTN" pitchFamily="18" charset="0"/>
              </a:rPr>
              <a:t>Church Renewal Resource</a:t>
            </a:r>
          </a:p>
          <a:p>
            <a:r>
              <a:rPr lang="en-US" sz="1800" b="1" dirty="0" smtClean="0">
                <a:solidFill>
                  <a:srgbClr val="0070C0"/>
                </a:solidFill>
                <a:latin typeface="Crazy Girlz Blond BTN" pitchFamily="18" charset="0"/>
              </a:rPr>
              <a:t>Evangelism Ministries USA/Canada Region</a:t>
            </a:r>
          </a:p>
          <a:p>
            <a:r>
              <a:rPr lang="en-US" sz="1800" b="1" dirty="0" smtClean="0">
                <a:solidFill>
                  <a:srgbClr val="0070C0"/>
                </a:solidFill>
                <a:latin typeface="Crazy Girlz Blond BTN" pitchFamily="18" charset="0"/>
              </a:rPr>
              <a:t>Church of the Nazarene</a:t>
            </a:r>
            <a:endParaRPr lang="en-US" sz="1800" b="1" dirty="0">
              <a:solidFill>
                <a:srgbClr val="0070C0"/>
              </a:solidFill>
              <a:latin typeface="Crazy Girlz Blond BT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518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Crazy Girlz Blond BTN" pitchFamily="18" charset="0"/>
              </a:rPr>
              <a:t>Part 2: Re-Tooling Sunday School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610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>
                <a:solidFill>
                  <a:srgbClr val="0070C0"/>
                </a:solidFill>
                <a:latin typeface="Crazy Girlz Blond BTN" pitchFamily="18" charset="0"/>
              </a:rPr>
              <a:t>Purpose</a:t>
            </a:r>
          </a:p>
          <a:p>
            <a:pPr marL="0" indent="0">
              <a:buNone/>
            </a:pPr>
            <a:r>
              <a:rPr lang="en-US" dirty="0"/>
              <a:t>See Sunday School effectively making disciples.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4000" dirty="0" smtClean="0">
                <a:solidFill>
                  <a:srgbClr val="0070C0"/>
                </a:solidFill>
                <a:latin typeface="Crazy Girlz Blond BTN" pitchFamily="18" charset="0"/>
              </a:rPr>
              <a:t>Objectives</a:t>
            </a:r>
          </a:p>
          <a:p>
            <a:pPr lvl="1"/>
            <a:r>
              <a:rPr lang="en-US" dirty="0" smtClean="0"/>
              <a:t>Training local leaders to become effective in a repacked Sunday School;</a:t>
            </a:r>
          </a:p>
          <a:p>
            <a:pPr lvl="1"/>
            <a:r>
              <a:rPr lang="en-US" dirty="0" smtClean="0"/>
              <a:t>Teach the basics of Sunday School growth;</a:t>
            </a:r>
          </a:p>
          <a:p>
            <a:pPr lvl="1"/>
            <a:r>
              <a:rPr lang="en-US" dirty="0" smtClean="0"/>
              <a:t>Reorient pastors to a purpose-driven Sunday School.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855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latin typeface="Crazy Girlz Blond BTN" pitchFamily="18" charset="0"/>
              </a:rPr>
              <a:t>Part 2: Re-Tooling Sunday School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Sunday School May again begin to grow if we will make a commitment to reach lost people.</a:t>
            </a:r>
          </a:p>
          <a:p>
            <a:pPr marL="0" indent="0">
              <a:buNone/>
            </a:pPr>
            <a:r>
              <a:rPr lang="en-US" i="1" dirty="0"/>
              <a:t>Why commit to reaching the lost?</a:t>
            </a:r>
            <a:endParaRPr lang="en-US" dirty="0"/>
          </a:p>
          <a:p>
            <a:pPr lvl="1"/>
            <a:r>
              <a:rPr lang="en-US" i="1" dirty="0" smtClean="0"/>
              <a:t>Because </a:t>
            </a:r>
            <a:r>
              <a:rPr lang="en-US" i="1" dirty="0"/>
              <a:t>God </a:t>
            </a:r>
            <a:r>
              <a:rPr lang="en-US" b="1" i="1" u="sng" dirty="0"/>
              <a:t>LOVES</a:t>
            </a:r>
            <a:r>
              <a:rPr lang="en-US" i="1" dirty="0"/>
              <a:t> the lost and wants them found.</a:t>
            </a:r>
            <a:endParaRPr lang="en-US" dirty="0"/>
          </a:p>
          <a:p>
            <a:pPr lvl="1"/>
            <a:r>
              <a:rPr lang="en-US" i="1" dirty="0" smtClean="0"/>
              <a:t>Because </a:t>
            </a:r>
            <a:r>
              <a:rPr lang="en-US" i="1" dirty="0"/>
              <a:t>Christ </a:t>
            </a:r>
            <a:r>
              <a:rPr lang="en-US" b="1" i="1" u="sng" dirty="0"/>
              <a:t>DIED</a:t>
            </a:r>
            <a:r>
              <a:rPr lang="en-US" i="1" dirty="0"/>
              <a:t> for all.</a:t>
            </a:r>
            <a:endParaRPr lang="en-US" dirty="0"/>
          </a:p>
          <a:p>
            <a:pPr lvl="1"/>
            <a:r>
              <a:rPr lang="en-US" i="1" dirty="0" smtClean="0"/>
              <a:t>Because people without Christ are without </a:t>
            </a:r>
            <a:r>
              <a:rPr lang="en-US" b="1" i="1" u="sng" dirty="0" smtClean="0"/>
              <a:t>HOPE</a:t>
            </a:r>
            <a:r>
              <a:rPr lang="en-US" i="1" dirty="0" smtClean="0"/>
              <a:t> or help.</a:t>
            </a:r>
            <a:endParaRPr lang="en-US" dirty="0" smtClean="0"/>
          </a:p>
          <a:p>
            <a:pPr lvl="1"/>
            <a:r>
              <a:rPr lang="en-US" i="1" dirty="0" smtClean="0"/>
              <a:t>Because we </a:t>
            </a:r>
            <a:r>
              <a:rPr lang="en-US" b="1" i="1" u="sng" dirty="0" smtClean="0"/>
              <a:t>LOVE</a:t>
            </a:r>
            <a:r>
              <a:rPr lang="en-US" i="1" dirty="0" smtClean="0"/>
              <a:t> God and people.</a:t>
            </a:r>
            <a:endParaRPr lang="en-US" dirty="0" smtClean="0"/>
          </a:p>
          <a:p>
            <a:pPr lvl="1"/>
            <a:r>
              <a:rPr lang="en-US" i="1" dirty="0" smtClean="0"/>
              <a:t>Because someone </a:t>
            </a:r>
            <a:r>
              <a:rPr lang="en-US" b="1" i="1" u="sng" dirty="0" smtClean="0"/>
              <a:t>LED</a:t>
            </a:r>
            <a:r>
              <a:rPr lang="en-US" i="1" dirty="0" smtClean="0"/>
              <a:t> us to Christ.</a:t>
            </a:r>
            <a:endParaRPr lang="en-US" dirty="0" smtClean="0"/>
          </a:p>
          <a:p>
            <a:pPr lvl="1"/>
            <a:r>
              <a:rPr lang="en-US" i="1" dirty="0" smtClean="0"/>
              <a:t>Because the gospel can </a:t>
            </a:r>
            <a:r>
              <a:rPr lang="en-US" b="1" i="1" u="sng" dirty="0" smtClean="0"/>
              <a:t>IMPROVE</a:t>
            </a:r>
            <a:r>
              <a:rPr lang="en-US" i="1" dirty="0" smtClean="0"/>
              <a:t> the world.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899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latin typeface="Crazy Girlz Blond BTN" pitchFamily="18" charset="0"/>
              </a:rPr>
              <a:t>Part 2: Re-Tooling Sunday School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/>
              <a:t>What </a:t>
            </a:r>
            <a:r>
              <a:rPr lang="en-US" i="1" dirty="0"/>
              <a:t>our commitment leads us to do:</a:t>
            </a:r>
            <a:endParaRPr lang="en-US" dirty="0"/>
          </a:p>
          <a:p>
            <a:pPr lvl="1"/>
            <a:r>
              <a:rPr lang="en-US" b="1" i="1" u="sng" dirty="0" smtClean="0"/>
              <a:t>IDENTIFY</a:t>
            </a:r>
            <a:r>
              <a:rPr lang="en-US" i="1" dirty="0" smtClean="0"/>
              <a:t> </a:t>
            </a:r>
            <a:r>
              <a:rPr lang="en-US" i="1" dirty="0"/>
              <a:t>prospects</a:t>
            </a:r>
            <a:endParaRPr lang="en-US" dirty="0"/>
          </a:p>
          <a:p>
            <a:pPr lvl="1"/>
            <a:r>
              <a:rPr lang="en-US" i="1" dirty="0" smtClean="0"/>
              <a:t>By </a:t>
            </a:r>
            <a:r>
              <a:rPr lang="en-US" b="1" i="1" u="sng" dirty="0"/>
              <a:t>CONDUCTING</a:t>
            </a:r>
            <a:r>
              <a:rPr lang="en-US" i="1" dirty="0"/>
              <a:t> a census of church attenders, family, and friends.</a:t>
            </a:r>
            <a:endParaRPr lang="en-US" dirty="0"/>
          </a:p>
          <a:p>
            <a:pPr lvl="1"/>
            <a:r>
              <a:rPr lang="en-US" i="1" dirty="0" smtClean="0"/>
              <a:t>By </a:t>
            </a:r>
            <a:r>
              <a:rPr lang="en-US" b="1" i="1" u="sng" dirty="0"/>
              <a:t>TELEPHONE</a:t>
            </a:r>
            <a:r>
              <a:rPr lang="en-US" i="1" dirty="0"/>
              <a:t> surveys.</a:t>
            </a:r>
            <a:endParaRPr lang="en-US" dirty="0"/>
          </a:p>
          <a:p>
            <a:pPr lvl="1"/>
            <a:r>
              <a:rPr lang="en-US" i="1" dirty="0" smtClean="0"/>
              <a:t>By </a:t>
            </a:r>
            <a:r>
              <a:rPr lang="en-US" b="1" i="1" u="sng" dirty="0"/>
              <a:t>FOLLOW</a:t>
            </a:r>
            <a:r>
              <a:rPr lang="en-US" i="1" u="sng" dirty="0"/>
              <a:t> </a:t>
            </a:r>
            <a:r>
              <a:rPr lang="en-US" b="1" i="1" u="sng" dirty="0"/>
              <a:t>UP</a:t>
            </a:r>
            <a:r>
              <a:rPr lang="en-US" i="1" dirty="0"/>
              <a:t> on church visitors.</a:t>
            </a:r>
            <a:endParaRPr lang="en-US" dirty="0"/>
          </a:p>
          <a:p>
            <a:pPr lvl="1"/>
            <a:r>
              <a:rPr lang="en-US" i="1" dirty="0" smtClean="0"/>
              <a:t>By </a:t>
            </a:r>
            <a:r>
              <a:rPr lang="en-US" b="1" i="1" u="sng" dirty="0"/>
              <a:t>HOLDING</a:t>
            </a:r>
            <a:r>
              <a:rPr lang="en-US" i="1" dirty="0"/>
              <a:t> home Bible studies.</a:t>
            </a:r>
            <a:endParaRPr lang="en-US" dirty="0"/>
          </a:p>
          <a:p>
            <a:pPr lvl="1"/>
            <a:r>
              <a:rPr lang="en-US" i="1" dirty="0" smtClean="0"/>
              <a:t>By </a:t>
            </a:r>
            <a:r>
              <a:rPr lang="en-US" b="1" i="1" u="sng" dirty="0"/>
              <a:t>ASKING</a:t>
            </a:r>
            <a:r>
              <a:rPr lang="en-US" i="1" dirty="0"/>
              <a:t> people, “Do you have a church home</a:t>
            </a:r>
            <a:r>
              <a:rPr lang="en-US" i="1" dirty="0" smtClean="0"/>
              <a:t>?”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051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latin typeface="Crazy Girlz Blond BTN" pitchFamily="18" charset="0"/>
              </a:rPr>
              <a:t>Part 2: Re-Tooling Sunday School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i="1" u="sng" dirty="0" smtClean="0"/>
              <a:t>ENROLL</a:t>
            </a:r>
            <a:r>
              <a:rPr lang="en-US" i="1" dirty="0" smtClean="0"/>
              <a:t>  </a:t>
            </a:r>
            <a:r>
              <a:rPr lang="en-US" i="1" dirty="0"/>
              <a:t>prospects in adult Bible study fellowships (Sunday School classes)</a:t>
            </a:r>
            <a:endParaRPr lang="en-US" dirty="0"/>
          </a:p>
          <a:p>
            <a:pPr lvl="1"/>
            <a:r>
              <a:rPr lang="en-US" i="1" dirty="0" smtClean="0"/>
              <a:t>The </a:t>
            </a:r>
            <a:r>
              <a:rPr lang="en-US" i="1" dirty="0"/>
              <a:t>responsibility list </a:t>
            </a:r>
            <a:r>
              <a:rPr lang="en-US" b="1" i="1" u="sng" dirty="0"/>
              <a:t>REFLECTS</a:t>
            </a:r>
            <a:r>
              <a:rPr lang="en-US" i="1" dirty="0"/>
              <a:t> the growth potential of your church.</a:t>
            </a:r>
            <a:endParaRPr lang="en-US" dirty="0"/>
          </a:p>
          <a:p>
            <a:pPr lvl="1"/>
            <a:r>
              <a:rPr lang="en-US" b="1" i="1" u="sng" dirty="0" smtClean="0"/>
              <a:t>ENROLLING</a:t>
            </a:r>
            <a:r>
              <a:rPr lang="en-US" i="1" dirty="0" smtClean="0"/>
              <a:t> </a:t>
            </a:r>
            <a:r>
              <a:rPr lang="en-US" i="1" dirty="0"/>
              <a:t>people is a way of saying, “We need you, want you, and accept you.”</a:t>
            </a:r>
            <a:endParaRPr lang="en-US" dirty="0"/>
          </a:p>
          <a:p>
            <a:pPr lvl="1"/>
            <a:r>
              <a:rPr lang="en-US" i="1" dirty="0" smtClean="0"/>
              <a:t>When </a:t>
            </a:r>
            <a:r>
              <a:rPr lang="en-US" i="1" dirty="0"/>
              <a:t>people consent to being placed on the class roll, they permit us to </a:t>
            </a:r>
            <a:r>
              <a:rPr lang="en-US" b="1" i="1" u="sng" dirty="0"/>
              <a:t>MINISTER</a:t>
            </a:r>
            <a:r>
              <a:rPr lang="en-US" i="1" dirty="0"/>
              <a:t> to them. </a:t>
            </a:r>
            <a:endParaRPr lang="en-US" dirty="0"/>
          </a:p>
          <a:p>
            <a:pPr lvl="1"/>
            <a:r>
              <a:rPr lang="en-US" i="1" dirty="0" smtClean="0"/>
              <a:t>Enrolling </a:t>
            </a:r>
            <a:r>
              <a:rPr lang="en-US" i="1" dirty="0"/>
              <a:t>persons means we </a:t>
            </a:r>
            <a:r>
              <a:rPr lang="en-US" b="1" i="1" u="sng" dirty="0"/>
              <a:t>PROMISE</a:t>
            </a:r>
            <a:r>
              <a:rPr lang="en-US" i="1" dirty="0"/>
              <a:t> to minister to them</a:t>
            </a:r>
            <a:r>
              <a:rPr lang="en-US" i="1" dirty="0" smtClean="0"/>
              <a:t>.</a:t>
            </a:r>
            <a:r>
              <a:rPr lang="en-US" dirty="0"/>
              <a:t> 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127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latin typeface="Crazy Girlz Blond BTN" pitchFamily="18" charset="0"/>
              </a:rPr>
              <a:t>Part 2: Re-Tooling Sunday School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i="1" dirty="0" smtClean="0"/>
              <a:t>Provide </a:t>
            </a:r>
            <a:r>
              <a:rPr lang="en-US" i="1" dirty="0"/>
              <a:t>spiritual nurture</a:t>
            </a:r>
            <a:endParaRPr lang="en-US" dirty="0"/>
          </a:p>
          <a:p>
            <a:pPr lvl="1"/>
            <a:r>
              <a:rPr lang="en-US" b="1" i="1" u="sng" dirty="0" smtClean="0"/>
              <a:t>TEACH</a:t>
            </a:r>
            <a:r>
              <a:rPr lang="en-US" i="1" dirty="0" smtClean="0"/>
              <a:t>  </a:t>
            </a:r>
            <a:r>
              <a:rPr lang="en-US" i="1" dirty="0"/>
              <a:t>for behavioral change</a:t>
            </a:r>
            <a:endParaRPr lang="en-US" dirty="0"/>
          </a:p>
          <a:p>
            <a:pPr lvl="1"/>
            <a:r>
              <a:rPr lang="en-US" b="1" i="1" u="sng" dirty="0" smtClean="0"/>
              <a:t>BUILD</a:t>
            </a:r>
            <a:r>
              <a:rPr lang="en-US" i="1" dirty="0" smtClean="0"/>
              <a:t> </a:t>
            </a:r>
            <a:r>
              <a:rPr lang="en-US" i="1" dirty="0"/>
              <a:t>caring friendships</a:t>
            </a:r>
            <a:endParaRPr lang="en-US" dirty="0"/>
          </a:p>
          <a:p>
            <a:pPr lvl="1"/>
            <a:r>
              <a:rPr lang="en-US" b="1" i="1" u="sng" dirty="0" smtClean="0"/>
              <a:t>MINISTER</a:t>
            </a:r>
            <a:r>
              <a:rPr lang="en-US" i="1" dirty="0" smtClean="0"/>
              <a:t> </a:t>
            </a:r>
            <a:r>
              <a:rPr lang="en-US" i="1" dirty="0"/>
              <a:t>God’s love </a:t>
            </a:r>
            <a:r>
              <a:rPr lang="en-US" i="1" dirty="0" smtClean="0"/>
              <a:t>faithfully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i="1" u="sng" dirty="0" smtClean="0"/>
              <a:t>START</a:t>
            </a:r>
            <a:r>
              <a:rPr lang="en-US" i="1" dirty="0" smtClean="0"/>
              <a:t> </a:t>
            </a:r>
            <a:r>
              <a:rPr lang="en-US" i="1" dirty="0"/>
              <a:t>new groups</a:t>
            </a:r>
            <a:endParaRPr lang="en-US" dirty="0"/>
          </a:p>
          <a:p>
            <a:pPr lvl="1"/>
            <a:r>
              <a:rPr lang="en-US" i="1" dirty="0" smtClean="0"/>
              <a:t>New </a:t>
            </a:r>
            <a:r>
              <a:rPr lang="en-US" i="1" dirty="0"/>
              <a:t>clusters of people </a:t>
            </a:r>
            <a:r>
              <a:rPr lang="en-US" b="1" i="1" u="sng" dirty="0"/>
              <a:t>ATTRACT</a:t>
            </a:r>
            <a:r>
              <a:rPr lang="en-US" i="1" dirty="0"/>
              <a:t> newcomers</a:t>
            </a:r>
            <a:endParaRPr lang="en-US" dirty="0"/>
          </a:p>
          <a:p>
            <a:pPr lvl="1"/>
            <a:r>
              <a:rPr lang="en-US" i="1" dirty="0" smtClean="0"/>
              <a:t>Groups </a:t>
            </a:r>
            <a:r>
              <a:rPr lang="en-US" i="1" dirty="0"/>
              <a:t>become </a:t>
            </a:r>
            <a:r>
              <a:rPr lang="en-US" b="1" i="1" u="sng" dirty="0"/>
              <a:t>MOBILIZED</a:t>
            </a:r>
            <a:r>
              <a:rPr lang="en-US" i="1" dirty="0"/>
              <a:t> ministry </a:t>
            </a:r>
            <a:r>
              <a:rPr lang="en-US" i="1" dirty="0" smtClean="0"/>
              <a:t>team</a:t>
            </a:r>
            <a:r>
              <a:rPr lang="en-US" dirty="0"/>
              <a:t> </a:t>
            </a:r>
          </a:p>
          <a:p>
            <a:pPr marL="57150" indent="0">
              <a:buNone/>
            </a:pPr>
            <a:r>
              <a:rPr lang="en-US" dirty="0" smtClean="0"/>
              <a:t> 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021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latin typeface="Crazy Girlz Blond BTN" pitchFamily="18" charset="0"/>
              </a:rPr>
              <a:t>Part 2: Re-Tooling Sunday School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u="sng" dirty="0" smtClean="0"/>
              <a:t>RECRUIT</a:t>
            </a:r>
            <a:r>
              <a:rPr lang="en-US" i="1" dirty="0" smtClean="0"/>
              <a:t> </a:t>
            </a:r>
            <a:r>
              <a:rPr lang="en-US" i="1" dirty="0"/>
              <a:t>workers</a:t>
            </a:r>
            <a:endParaRPr lang="en-US" dirty="0"/>
          </a:p>
          <a:p>
            <a:pPr lvl="1"/>
            <a:r>
              <a:rPr lang="en-US" dirty="0"/>
              <a:t> </a:t>
            </a:r>
            <a:r>
              <a:rPr lang="en-US" i="1" dirty="0"/>
              <a:t>Where the number of workers </a:t>
            </a:r>
            <a:r>
              <a:rPr lang="en-US" b="1" i="1" u="sng" dirty="0"/>
              <a:t>INCREASES</a:t>
            </a:r>
            <a:r>
              <a:rPr lang="en-US" i="1" dirty="0"/>
              <a:t>, so does Sunday School attendance.</a:t>
            </a:r>
            <a:endParaRPr lang="en-US" dirty="0"/>
          </a:p>
          <a:p>
            <a:pPr lvl="1"/>
            <a:r>
              <a:rPr lang="en-US" i="1" dirty="0" smtClean="0"/>
              <a:t>Ministry </a:t>
            </a:r>
            <a:r>
              <a:rPr lang="en-US" i="1" dirty="0"/>
              <a:t>requires </a:t>
            </a:r>
            <a:r>
              <a:rPr lang="en-US" b="1" i="1" u="sng" dirty="0" smtClean="0"/>
              <a:t>PEOPLE-POWER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1026" name="Picture 2" descr="C:\Users\jjames\Desktop\imagesCA3TBIQ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4267200"/>
            <a:ext cx="2400300" cy="1905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54925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latin typeface="Crazy Girlz Blond BTN" pitchFamily="18" charset="0"/>
              </a:rPr>
              <a:t>Part 2: Re-Tooling Sunday School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u="sng" dirty="0" smtClean="0"/>
              <a:t>BUILD</a:t>
            </a:r>
            <a:r>
              <a:rPr lang="en-US" i="1" dirty="0" smtClean="0"/>
              <a:t> </a:t>
            </a:r>
            <a:r>
              <a:rPr lang="en-US" i="1" dirty="0"/>
              <a:t>a ministry team.</a:t>
            </a:r>
            <a:endParaRPr lang="en-US" dirty="0"/>
          </a:p>
          <a:p>
            <a:pPr lvl="1"/>
            <a:r>
              <a:rPr lang="en-US" i="1" dirty="0" smtClean="0"/>
              <a:t>Through </a:t>
            </a:r>
            <a:r>
              <a:rPr lang="en-US" b="1" i="1" u="sng" dirty="0"/>
              <a:t>WEEKLY</a:t>
            </a:r>
            <a:r>
              <a:rPr lang="en-US" i="1" dirty="0"/>
              <a:t> meetings</a:t>
            </a:r>
            <a:endParaRPr lang="en-US" dirty="0"/>
          </a:p>
          <a:p>
            <a:pPr lvl="1"/>
            <a:r>
              <a:rPr lang="en-US" i="1" dirty="0" smtClean="0"/>
              <a:t>Through </a:t>
            </a:r>
            <a:r>
              <a:rPr lang="en-US" b="1" i="1" u="sng" dirty="0"/>
              <a:t>TRAINING</a:t>
            </a:r>
            <a:endParaRPr lang="en-US" dirty="0"/>
          </a:p>
          <a:p>
            <a:pPr lvl="1"/>
            <a:r>
              <a:rPr lang="en-US" i="1" dirty="0" smtClean="0"/>
              <a:t>By </a:t>
            </a:r>
            <a:r>
              <a:rPr lang="en-US" b="1" i="1" u="sng" dirty="0"/>
              <a:t>PRAYING</a:t>
            </a:r>
            <a:r>
              <a:rPr lang="en-US" i="1" dirty="0"/>
              <a:t> together</a:t>
            </a:r>
            <a:endParaRPr lang="en-US" dirty="0"/>
          </a:p>
          <a:p>
            <a:pPr lvl="1"/>
            <a:r>
              <a:rPr lang="en-US" i="1" dirty="0" smtClean="0"/>
              <a:t>By </a:t>
            </a:r>
            <a:r>
              <a:rPr lang="en-US" b="1" i="1" u="sng" dirty="0"/>
              <a:t>ENCOURAGING</a:t>
            </a:r>
            <a:r>
              <a:rPr lang="en-US" i="1" dirty="0"/>
              <a:t> each other</a:t>
            </a:r>
            <a:endParaRPr lang="en-US" dirty="0"/>
          </a:p>
          <a:p>
            <a:pPr lvl="1"/>
            <a:r>
              <a:rPr lang="en-US" i="1" dirty="0" smtClean="0"/>
              <a:t>By </a:t>
            </a:r>
            <a:r>
              <a:rPr lang="en-US" b="1" i="1" u="sng" dirty="0"/>
              <a:t>CELEBRATING</a:t>
            </a:r>
            <a:r>
              <a:rPr lang="en-US" i="1" dirty="0"/>
              <a:t> success</a:t>
            </a:r>
            <a:r>
              <a:rPr lang="en-US" dirty="0"/>
              <a:t>  </a:t>
            </a:r>
          </a:p>
          <a:p>
            <a:endParaRPr lang="en-US" dirty="0"/>
          </a:p>
        </p:txBody>
      </p:sp>
      <p:pic>
        <p:nvPicPr>
          <p:cNvPr id="2050" name="Picture 2" descr="C:\Users\jjames\Desktop\imagesCARMMDN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419600"/>
            <a:ext cx="3437467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7811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latin typeface="Crazy Girlz Blond BTN" pitchFamily="18" charset="0"/>
              </a:rPr>
              <a:t>Part 2: Re-Tooling Sunday School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000" i="1" dirty="0" smtClean="0">
                <a:solidFill>
                  <a:srgbClr val="0070C0"/>
                </a:solidFill>
                <a:latin typeface="Crazy Girlz Blond BTN" pitchFamily="18" charset="0"/>
              </a:rPr>
              <a:t>Small Group Exercise</a:t>
            </a:r>
          </a:p>
          <a:p>
            <a:pPr marL="0" indent="0">
              <a:buNone/>
            </a:pPr>
            <a:r>
              <a:rPr lang="en-US" i="1" dirty="0" smtClean="0"/>
              <a:t>Turn </a:t>
            </a:r>
            <a:r>
              <a:rPr lang="en-US" i="1" dirty="0"/>
              <a:t>to the Small Group Exercise portion of your participant booklet. Work with the team members from your church to complete the questions. You will have 15 minutes to complete the questions.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2" descr="http://vator.tv/images/attachments/010611085517clipart_board_meetin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4495800"/>
            <a:ext cx="2438400" cy="1828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3111132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391</Words>
  <Application>Microsoft Office PowerPoint</Application>
  <PresentationFormat>On-screen Show (4:3)</PresentationFormat>
  <Paragraphs>61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Crazy Girlz Blond BTN</vt:lpstr>
      <vt:lpstr>Calibri</vt:lpstr>
      <vt:lpstr>Office Theme</vt:lpstr>
      <vt:lpstr>Revitalizing Sunday School</vt:lpstr>
      <vt:lpstr>Part 2: Re-Tooling Sunday School</vt:lpstr>
      <vt:lpstr>Part 2: Re-Tooling Sunday School</vt:lpstr>
      <vt:lpstr>Part 2: Re-Tooling Sunday School</vt:lpstr>
      <vt:lpstr>Part 2: Re-Tooling Sunday School</vt:lpstr>
      <vt:lpstr>Part 2: Re-Tooling Sunday School</vt:lpstr>
      <vt:lpstr>Part 2: Re-Tooling Sunday School</vt:lpstr>
      <vt:lpstr>Part 2: Re-Tooling Sunday School</vt:lpstr>
      <vt:lpstr>Part 2: Re-Tooling Sunday School</vt:lpstr>
    </vt:vector>
  </TitlesOfParts>
  <Company>Church of the Nazarene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Revitalizing Sunday School</dc:title>
  <dc:creator>Jackie James</dc:creator>
  <cp:lastModifiedBy>Whitney Lett</cp:lastModifiedBy>
  <cp:revision>6</cp:revision>
  <dcterms:created xsi:type="dcterms:W3CDTF">2012-12-17T19:50:38Z</dcterms:created>
  <dcterms:modified xsi:type="dcterms:W3CDTF">2012-12-21T16:28:06Z</dcterms:modified>
</cp:coreProperties>
</file>