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razy Girlz Blond BTN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4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0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7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0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0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0279-A8C3-44CB-AE0B-67C07CCA7F08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D521-D8F5-4144-9113-D0825DDA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james\Desktop\iStock_000009017483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711825" cy="38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76199"/>
            <a:ext cx="7772400" cy="1371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razy Girlz Blond BTN" pitchFamily="18" charset="0"/>
              </a:rPr>
              <a:t>Revitalizing Sunday School</a:t>
            </a:r>
            <a:endParaRPr lang="en-US" sz="66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4868844"/>
            <a:ext cx="9753600" cy="1074756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90800" y="5715000"/>
            <a:ext cx="441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Crazy Girlz Blond BTN" pitchFamily="18" charset="0"/>
              </a:rPr>
              <a:t>Church Renewal Resource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Crazy Girlz Blond BTN" pitchFamily="18" charset="0"/>
              </a:rPr>
              <a:t>Evangelism Ministries USA/Canada Region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Crazy Girlz Blond BTN" pitchFamily="18" charset="0"/>
              </a:rPr>
              <a:t>Church of the Nazarene</a:t>
            </a:r>
            <a:endParaRPr lang="en-US" sz="1800" b="1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3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Jesus instructed His followers to </a:t>
            </a:r>
            <a:r>
              <a:rPr lang="en-US" sz="2800" b="1" u="sng" dirty="0"/>
              <a:t>MAKE</a:t>
            </a:r>
            <a:r>
              <a:rPr lang="en-US" sz="2800" dirty="0"/>
              <a:t> disciples. Let’s review how Jesus said we are to make disciples: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By </a:t>
            </a:r>
            <a:r>
              <a:rPr lang="en-US" sz="2800" b="1" u="sng" dirty="0"/>
              <a:t>INITIATING</a:t>
            </a:r>
            <a:r>
              <a:rPr lang="en-US" sz="2800" dirty="0"/>
              <a:t> Contact with the World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told his followers to become </a:t>
            </a:r>
            <a:r>
              <a:rPr lang="en-US" b="1" u="sng" dirty="0"/>
              <a:t>ASSERTIVE</a:t>
            </a:r>
            <a:r>
              <a:rPr lang="en-US" dirty="0"/>
              <a:t>. </a:t>
            </a:r>
          </a:p>
          <a:p>
            <a:pPr lvl="2"/>
            <a:r>
              <a:rPr lang="en-US" sz="2800" dirty="0" smtClean="0"/>
              <a:t>Go </a:t>
            </a:r>
            <a:r>
              <a:rPr lang="en-US" sz="2800" dirty="0"/>
              <a:t>into all the world. (Matt. 25:19)</a:t>
            </a:r>
          </a:p>
          <a:p>
            <a:pPr lvl="2"/>
            <a:r>
              <a:rPr lang="en-US" sz="2800" dirty="0" smtClean="0"/>
              <a:t>If </a:t>
            </a:r>
            <a:r>
              <a:rPr lang="en-US" sz="2800" dirty="0"/>
              <a:t>you greet those who greet you, what have you </a:t>
            </a:r>
            <a:r>
              <a:rPr lang="en-US" sz="2800" dirty="0" smtClean="0"/>
              <a:t>done </a:t>
            </a:r>
            <a:r>
              <a:rPr lang="en-US" sz="2800" dirty="0"/>
              <a:t>more than the pagans? (Matt. 5:47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9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Sunday </a:t>
            </a:r>
            <a:r>
              <a:rPr lang="en-US" sz="2800" dirty="0"/>
              <a:t>School attempts to </a:t>
            </a:r>
            <a:r>
              <a:rPr lang="en-US" sz="2800" b="1" u="sng" dirty="0"/>
              <a:t>REACH</a:t>
            </a:r>
            <a:r>
              <a:rPr lang="en-US" sz="2800" dirty="0"/>
              <a:t> unchurched people.</a:t>
            </a:r>
          </a:p>
          <a:p>
            <a:pPr lvl="1"/>
            <a:r>
              <a:rPr lang="en-US" b="1" u="sng" dirty="0" smtClean="0"/>
              <a:t>TEACH</a:t>
            </a:r>
            <a:r>
              <a:rPr lang="en-US" dirty="0" smtClean="0"/>
              <a:t> </a:t>
            </a:r>
            <a:r>
              <a:rPr lang="en-US" dirty="0"/>
              <a:t>the biblical directive to minister. Our motivation for reaching out to the unchurched is rooted in scripture.</a:t>
            </a:r>
          </a:p>
          <a:p>
            <a:pPr lvl="1"/>
            <a:r>
              <a:rPr lang="en-US" b="1" u="sng" dirty="0" smtClean="0"/>
              <a:t>PRAY</a:t>
            </a:r>
            <a:r>
              <a:rPr lang="en-US" dirty="0" smtClean="0"/>
              <a:t> </a:t>
            </a:r>
            <a:r>
              <a:rPr lang="en-US" dirty="0"/>
              <a:t>often for unreached people.</a:t>
            </a:r>
          </a:p>
          <a:p>
            <a:pPr lvl="1"/>
            <a:r>
              <a:rPr lang="en-US" dirty="0" smtClean="0"/>
              <a:t>Plan </a:t>
            </a:r>
            <a:r>
              <a:rPr lang="en-US" dirty="0"/>
              <a:t>events that will entice the unchurched to </a:t>
            </a:r>
            <a:r>
              <a:rPr lang="en-US" b="1" u="sng" dirty="0" smtClean="0"/>
              <a:t>RESPOND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By </a:t>
            </a:r>
            <a:r>
              <a:rPr lang="en-US" sz="2800" b="1" u="sng" dirty="0"/>
              <a:t>INCLUDING</a:t>
            </a:r>
            <a:endParaRPr lang="en-US" sz="28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taught His disciples to </a:t>
            </a:r>
            <a:r>
              <a:rPr lang="en-US" b="1" u="sng" dirty="0"/>
              <a:t>BAPTIZE</a:t>
            </a:r>
            <a:r>
              <a:rPr lang="en-US" dirty="0"/>
              <a:t> people.</a:t>
            </a:r>
          </a:p>
          <a:p>
            <a:pPr lvl="2"/>
            <a:r>
              <a:rPr lang="en-US" sz="2800" dirty="0" smtClean="0"/>
              <a:t>Baptism symbolizes </a:t>
            </a:r>
            <a:r>
              <a:rPr lang="en-US" sz="2800" b="1" u="sng" dirty="0"/>
              <a:t>ACCEPTANCE</a:t>
            </a:r>
            <a:r>
              <a:rPr lang="en-US" sz="2800" dirty="0"/>
              <a:t> into church fellowship.</a:t>
            </a:r>
          </a:p>
          <a:p>
            <a:pPr lvl="2"/>
            <a:r>
              <a:rPr lang="en-US" sz="2800" dirty="0" smtClean="0"/>
              <a:t>By </a:t>
            </a:r>
            <a:r>
              <a:rPr lang="en-US" sz="2800" dirty="0"/>
              <a:t>participating in the ceremony of baptism, the new Christian is </a:t>
            </a:r>
            <a:r>
              <a:rPr lang="en-US" sz="2800" b="1" u="sng" dirty="0"/>
              <a:t>IDENTIFIED</a:t>
            </a:r>
            <a:r>
              <a:rPr lang="en-US" sz="2800" dirty="0"/>
              <a:t> with believers.</a:t>
            </a:r>
          </a:p>
          <a:p>
            <a:pPr lvl="2"/>
            <a:r>
              <a:rPr lang="en-US" sz="2800" dirty="0" smtClean="0"/>
              <a:t>Church </a:t>
            </a:r>
            <a:r>
              <a:rPr lang="en-US" sz="2800" dirty="0"/>
              <a:t>people </a:t>
            </a:r>
            <a:r>
              <a:rPr lang="en-US" sz="2800" b="1" u="sng" dirty="0"/>
              <a:t>WELCOME</a:t>
            </a:r>
            <a:r>
              <a:rPr lang="en-US" sz="2800" dirty="0"/>
              <a:t> new believers into friendship.</a:t>
            </a:r>
          </a:p>
          <a:p>
            <a:pPr lvl="2"/>
            <a:r>
              <a:rPr lang="en-US" sz="2800" dirty="0" smtClean="0"/>
              <a:t>An </a:t>
            </a:r>
            <a:r>
              <a:rPr lang="en-US" sz="2800" dirty="0"/>
              <a:t>alive church </a:t>
            </a:r>
            <a:r>
              <a:rPr lang="en-US" sz="2800" b="1" u="sng" dirty="0"/>
              <a:t>ATTRACTS</a:t>
            </a:r>
            <a:r>
              <a:rPr lang="en-US" sz="2800" dirty="0"/>
              <a:t> people.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8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Sunday </a:t>
            </a:r>
            <a:r>
              <a:rPr lang="en-US" sz="3000" dirty="0"/>
              <a:t>School </a:t>
            </a:r>
            <a:r>
              <a:rPr lang="en-US" sz="3000" b="1" u="sng" dirty="0"/>
              <a:t>ACCEPTS</a:t>
            </a:r>
            <a:r>
              <a:rPr lang="en-US" sz="3000" dirty="0"/>
              <a:t> new people into the friendship circle.</a:t>
            </a:r>
          </a:p>
          <a:p>
            <a:r>
              <a:rPr lang="en-US" sz="3000" dirty="0" smtClean="0"/>
              <a:t>While </a:t>
            </a:r>
            <a:r>
              <a:rPr lang="en-US" sz="3000" dirty="0"/>
              <a:t>membership requires spiritual growth, </a:t>
            </a:r>
            <a:r>
              <a:rPr lang="en-US" sz="3000" b="1" u="sng" dirty="0"/>
              <a:t>ANYONE</a:t>
            </a:r>
            <a:r>
              <a:rPr lang="en-US" sz="3000" dirty="0"/>
              <a:t> can belong to the Sunday School.</a:t>
            </a:r>
          </a:p>
          <a:p>
            <a:pPr lvl="1"/>
            <a:r>
              <a:rPr lang="en-US" sz="3000" b="1" u="sng" dirty="0" smtClean="0"/>
              <a:t>INCLUDE</a:t>
            </a:r>
            <a:r>
              <a:rPr lang="en-US" sz="3000" dirty="0" smtClean="0"/>
              <a:t> </a:t>
            </a:r>
            <a:r>
              <a:rPr lang="en-US" sz="3000" dirty="0"/>
              <a:t>prospects on the responsibility list. Develop a plan to contact prospects in some kind of intentional way.</a:t>
            </a:r>
          </a:p>
          <a:p>
            <a:pPr lvl="1"/>
            <a:r>
              <a:rPr lang="en-US" sz="3000" b="1" u="sng" dirty="0" smtClean="0"/>
              <a:t>ASK</a:t>
            </a:r>
            <a:r>
              <a:rPr lang="en-US" sz="3000" dirty="0" smtClean="0"/>
              <a:t> </a:t>
            </a:r>
            <a:r>
              <a:rPr lang="en-US" sz="3000" dirty="0"/>
              <a:t>people if they would like to become a part of a Bible study. People today want to study the Bible as a guide for living, but most have never been invited to become part of a Bible study group.</a:t>
            </a:r>
          </a:p>
          <a:p>
            <a:pPr lvl="1"/>
            <a:r>
              <a:rPr lang="en-US" sz="3000" b="1" u="sng" dirty="0"/>
              <a:t>ENROLL</a:t>
            </a:r>
            <a:r>
              <a:rPr lang="en-US" sz="3000" dirty="0"/>
              <a:t> them if they give a positive response.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8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By </a:t>
            </a:r>
            <a:r>
              <a:rPr lang="en-US" sz="2800" b="1" u="sng" dirty="0"/>
              <a:t>INSTRUCTING</a:t>
            </a:r>
            <a:endParaRPr lang="en-US" sz="2800" dirty="0"/>
          </a:p>
          <a:p>
            <a:r>
              <a:rPr lang="en-US" sz="2800" dirty="0" smtClean="0"/>
              <a:t>Jesus </a:t>
            </a:r>
            <a:r>
              <a:rPr lang="en-US" sz="2800" dirty="0"/>
              <a:t>commanded us to </a:t>
            </a:r>
            <a:r>
              <a:rPr lang="en-US" sz="2800" b="1" u="sng" dirty="0"/>
              <a:t>TEACH</a:t>
            </a:r>
            <a:r>
              <a:rPr lang="en-US" sz="2800" dirty="0"/>
              <a:t> people.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Great Commission is both an evangelistic and </a:t>
            </a:r>
            <a:r>
              <a:rPr lang="en-US" b="1" u="sng" dirty="0"/>
              <a:t>EDUCATIONAL</a:t>
            </a:r>
            <a:r>
              <a:rPr lang="en-US" dirty="0"/>
              <a:t> directive.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are never to separate evangelism from </a:t>
            </a:r>
            <a:r>
              <a:rPr lang="en-US" b="1" u="sng" dirty="0"/>
              <a:t>EDUCATION</a:t>
            </a:r>
            <a:r>
              <a:rPr lang="en-US" dirty="0"/>
              <a:t>. To do so is to change the nature of each. </a:t>
            </a:r>
          </a:p>
          <a:p>
            <a:pPr lvl="1"/>
            <a:r>
              <a:rPr lang="en-US" dirty="0" smtClean="0"/>
              <a:t>Evangelism </a:t>
            </a:r>
            <a:r>
              <a:rPr lang="en-US" dirty="0"/>
              <a:t>is an educational task. A knowledge base is necessary for responsiveness.</a:t>
            </a:r>
          </a:p>
          <a:p>
            <a:pPr lvl="1"/>
            <a:r>
              <a:rPr lang="en-US" b="1" u="sng" dirty="0" smtClean="0"/>
              <a:t>DISCIPLES</a:t>
            </a:r>
            <a:r>
              <a:rPr lang="en-US" dirty="0" smtClean="0"/>
              <a:t> </a:t>
            </a:r>
            <a:r>
              <a:rPr lang="en-US" dirty="0"/>
              <a:t>are made through an educational process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3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Sunday </a:t>
            </a:r>
            <a:r>
              <a:rPr lang="en-US" sz="2800" dirty="0"/>
              <a:t>School </a:t>
            </a:r>
            <a:r>
              <a:rPr lang="en-US" sz="2800" b="1" u="sng" dirty="0"/>
              <a:t>ADDRESSES</a:t>
            </a:r>
            <a:r>
              <a:rPr lang="en-US" sz="2800" dirty="0"/>
              <a:t> people’s need to become </a:t>
            </a:r>
            <a:r>
              <a:rPr lang="en-US" sz="2800" dirty="0" smtClean="0"/>
              <a:t>Christ-like</a:t>
            </a:r>
            <a:r>
              <a:rPr lang="en-US" sz="2800" dirty="0"/>
              <a:t>.</a:t>
            </a:r>
          </a:p>
          <a:p>
            <a:pPr lvl="1"/>
            <a:r>
              <a:rPr lang="en-US" dirty="0" smtClean="0"/>
              <a:t>Teaching </a:t>
            </a:r>
            <a:r>
              <a:rPr lang="en-US" dirty="0"/>
              <a:t>influences behavioral </a:t>
            </a:r>
            <a:r>
              <a:rPr lang="en-US" b="1" u="sng" dirty="0"/>
              <a:t>CHANGE</a:t>
            </a:r>
            <a:r>
              <a:rPr lang="en-US" dirty="0"/>
              <a:t> in people.</a:t>
            </a:r>
          </a:p>
          <a:p>
            <a:pPr lvl="1"/>
            <a:r>
              <a:rPr lang="en-US" dirty="0" smtClean="0"/>
              <a:t>Teaching </a:t>
            </a:r>
            <a:r>
              <a:rPr lang="en-US" b="1" u="sng" dirty="0"/>
              <a:t>ALTERS</a:t>
            </a:r>
            <a:r>
              <a:rPr lang="en-US" dirty="0"/>
              <a:t> the values people hold. </a:t>
            </a:r>
          </a:p>
          <a:p>
            <a:pPr lvl="1"/>
            <a:r>
              <a:rPr lang="en-US" dirty="0" smtClean="0"/>
              <a:t>Teaching </a:t>
            </a:r>
            <a:r>
              <a:rPr lang="en-US" b="1" u="sng" dirty="0"/>
              <a:t>TRANSFORMS</a:t>
            </a:r>
            <a:r>
              <a:rPr lang="en-US" dirty="0"/>
              <a:t> the thinking patterns.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5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Lecture Summary: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Sunday School is to </a:t>
            </a:r>
            <a:r>
              <a:rPr lang="en-US" sz="2800" b="1" u="sng" dirty="0"/>
              <a:t>FOCUS</a:t>
            </a:r>
            <a:r>
              <a:rPr lang="en-US" sz="2800" dirty="0"/>
              <a:t> on the Great Commission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We </a:t>
            </a:r>
            <a:r>
              <a:rPr lang="en-US" sz="2800" dirty="0"/>
              <a:t>make disciples by inviting, including, and </a:t>
            </a:r>
            <a:r>
              <a:rPr lang="en-US" sz="2800" b="1" u="sng" dirty="0"/>
              <a:t>INSTRUCTING</a:t>
            </a:r>
            <a:r>
              <a:rPr lang="en-US" sz="2800" dirty="0"/>
              <a:t> people.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dirty="0"/>
          </a:p>
        </p:txBody>
      </p:sp>
      <p:pic>
        <p:nvPicPr>
          <p:cNvPr id="5" name="Picture 2" descr="http://vator.tv/images/attachments/010611085517clipart_board_m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09600" y="1371600"/>
            <a:ext cx="8077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Small Group Exercise</a:t>
            </a:r>
          </a:p>
          <a:p>
            <a:endParaRPr lang="en-US" sz="2800" dirty="0" smtClean="0"/>
          </a:p>
          <a:p>
            <a:r>
              <a:rPr lang="en-US" sz="2800" i="1" dirty="0" smtClean="0"/>
              <a:t>Turn </a:t>
            </a:r>
            <a:r>
              <a:rPr lang="en-US" sz="2800" i="1" dirty="0"/>
              <a:t>to the Small Group Exercise portion of your participant booklet. Work with the team members from your church to complete the questions. You will have 15 minutes to complete the questions.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880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Crazy Girlz Blond BTN" pitchFamily="18" charset="0"/>
              </a:rPr>
              <a:t>Purpose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See Sunday School effectively making disciples.</a:t>
            </a:r>
          </a:p>
          <a:p>
            <a:pPr marL="0" indent="0">
              <a:buNone/>
            </a:pP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Crazy Girlz Blond BTN" pitchFamily="18" charset="0"/>
              </a:rPr>
              <a:t>Objectives</a:t>
            </a:r>
          </a:p>
          <a:p>
            <a:pPr lvl="1"/>
            <a:r>
              <a:rPr lang="en-US" dirty="0" smtClean="0">
                <a:latin typeface="+mj-lt"/>
              </a:rPr>
              <a:t>Focus on outreach to lost people (inviting);</a:t>
            </a:r>
          </a:p>
          <a:p>
            <a:pPr lvl="1"/>
            <a:r>
              <a:rPr lang="en-US" dirty="0" smtClean="0">
                <a:latin typeface="+mj-lt"/>
              </a:rPr>
              <a:t>Understand the magnetism of fellowship evangelism (including);</a:t>
            </a:r>
          </a:p>
          <a:p>
            <a:pPr lvl="1"/>
            <a:r>
              <a:rPr lang="en-US" dirty="0" smtClean="0">
                <a:latin typeface="+mj-lt"/>
              </a:rPr>
              <a:t>Embrace a variety of teaching opportunities as legitimate expressions of Sunday School (instructing)</a:t>
            </a:r>
          </a:p>
          <a:p>
            <a:pPr marL="0" indent="0">
              <a:buNone/>
            </a:pPr>
            <a:endParaRPr lang="en-US" dirty="0">
              <a:latin typeface="Crazy Girlz Blond BTN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48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church needs Sunday School to:</a:t>
            </a:r>
          </a:p>
          <a:p>
            <a:r>
              <a:rPr lang="en-US" b="1" u="sng" dirty="0" smtClean="0"/>
              <a:t>PROVIDE</a:t>
            </a:r>
            <a:r>
              <a:rPr lang="en-US" dirty="0" smtClean="0"/>
              <a:t> pastoral care</a:t>
            </a:r>
          </a:p>
          <a:p>
            <a:pPr lvl="1"/>
            <a:r>
              <a:rPr lang="en-US" dirty="0" smtClean="0"/>
              <a:t>¼ to ½ the Sunday School class time should be spent </a:t>
            </a:r>
            <a:r>
              <a:rPr lang="en-US" b="1" u="sng" dirty="0" smtClean="0"/>
              <a:t>CARING</a:t>
            </a:r>
            <a:r>
              <a:rPr lang="en-US" dirty="0" smtClean="0"/>
              <a:t> (praying, sharing, fellowshipping) for each other.</a:t>
            </a:r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48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  <p:pic>
        <p:nvPicPr>
          <p:cNvPr id="2051" name="Picture 3" descr="C:\Users\jjames\Desktop\imagesCAP2SF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486025" cy="183832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8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OPEN</a:t>
            </a:r>
            <a:r>
              <a:rPr lang="en-US" dirty="0" smtClean="0"/>
              <a:t> evangelistic opportunities</a:t>
            </a:r>
          </a:p>
          <a:p>
            <a:pPr lvl="1"/>
            <a:r>
              <a:rPr lang="en-US" dirty="0" smtClean="0"/>
              <a:t>Sunday School draws the attention of Christians toward the world.</a:t>
            </a:r>
          </a:p>
          <a:p>
            <a:pPr lvl="1"/>
            <a:r>
              <a:rPr lang="en-US" dirty="0" smtClean="0"/>
              <a:t>Sunday School is itself an evangelistic ministry; it gives people a chance to accept Christ. It reaches out to people through  caring relationships, and it incorporates them into comfortable setting where the Bible is taught and Christian care is offered.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48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8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ENHANCE</a:t>
            </a:r>
            <a:r>
              <a:rPr lang="en-US" dirty="0" smtClean="0"/>
              <a:t> </a:t>
            </a:r>
            <a:r>
              <a:rPr lang="en-US" dirty="0"/>
              <a:t>fellowship and acceptance</a:t>
            </a:r>
          </a:p>
          <a:p>
            <a:pPr lvl="1"/>
            <a:r>
              <a:rPr lang="en-US" dirty="0" smtClean="0"/>
              <a:t>Sunday </a:t>
            </a:r>
            <a:r>
              <a:rPr lang="en-US" dirty="0"/>
              <a:t>School places the emphasis on </a:t>
            </a:r>
            <a:r>
              <a:rPr lang="en-US" b="1" u="sng" dirty="0"/>
              <a:t>PEOPLE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group settings permit us to become involved in the lives of a particular individual. Sunday School provides a natural social </a:t>
            </a:r>
            <a:r>
              <a:rPr lang="en-US" b="1" u="sng" dirty="0"/>
              <a:t>GROUPING</a:t>
            </a:r>
            <a:r>
              <a:rPr lang="en-US" dirty="0"/>
              <a:t> by age and interest.</a:t>
            </a:r>
          </a:p>
          <a:p>
            <a:pPr lvl="1"/>
            <a:r>
              <a:rPr lang="en-US" dirty="0" smtClean="0"/>
              <a:t>Sunday </a:t>
            </a:r>
            <a:r>
              <a:rPr lang="en-US" dirty="0"/>
              <a:t>School gives a place for people to </a:t>
            </a:r>
            <a:r>
              <a:rPr lang="en-US" b="1" u="sng" dirty="0"/>
              <a:t>SERVE</a:t>
            </a:r>
            <a:r>
              <a:rPr lang="en-US" dirty="0"/>
              <a:t>. In addition to the leadership tasks of the Sunday School, there needs to be a variety of meaningful tasks in each class through which individuals can minister (outreach </a:t>
            </a:r>
            <a:r>
              <a:rPr lang="en-US" dirty="0" smtClean="0"/>
              <a:t>leader, </a:t>
            </a:r>
            <a:r>
              <a:rPr lang="en-US" dirty="0"/>
              <a:t>fellowship leader, secretary, prayer leader, care group leader,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7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TRAIN</a:t>
            </a:r>
            <a:r>
              <a:rPr lang="en-US" dirty="0" smtClean="0"/>
              <a:t> </a:t>
            </a:r>
            <a:r>
              <a:rPr lang="en-US" dirty="0"/>
              <a:t>people to serve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primary purpose is to </a:t>
            </a:r>
            <a:r>
              <a:rPr lang="en-US" b="1" u="sng" dirty="0"/>
              <a:t>GRADUATE</a:t>
            </a:r>
            <a:r>
              <a:rPr lang="en-US" dirty="0"/>
              <a:t> people out of adult classes into ministry. As new classes are formed, some of the leaders who have been part of a healthy, growing class become the core for the new class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  <p:pic>
        <p:nvPicPr>
          <p:cNvPr id="3075" name="Picture 3" descr="C:\Users\jjames\Desktop\imagesCAOQ1T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2895600" cy="19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9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PROVIDE</a:t>
            </a:r>
            <a:r>
              <a:rPr lang="en-US" dirty="0" smtClean="0"/>
              <a:t> </a:t>
            </a:r>
            <a:r>
              <a:rPr lang="en-US" dirty="0"/>
              <a:t>an organizational framework and administrative supervision.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Sunday School gives all the organization needed for most churches. It is the basic structure for reaching, teaching, and leadership development. The church grows by expanding the Sunday School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</a:t>
            </a:r>
            <a:r>
              <a:rPr lang="en-US" dirty="0"/>
              <a:t>leaders to </a:t>
            </a:r>
            <a:r>
              <a:rPr lang="en-US" b="1" u="sng" dirty="0"/>
              <a:t>FOCUS</a:t>
            </a:r>
            <a:r>
              <a:rPr lang="en-US" dirty="0"/>
              <a:t> on tasks to be accomplished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there is a clearly defined approach to accomplishing the mission of the church, more energy is applied.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  <p:pic>
        <p:nvPicPr>
          <p:cNvPr id="4098" name="Picture 2" descr="C:\Users\jjames\Desktop\imagesCAHQZU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0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TIE</a:t>
            </a:r>
            <a:r>
              <a:rPr lang="en-US" dirty="0" smtClean="0"/>
              <a:t> </a:t>
            </a:r>
            <a:r>
              <a:rPr lang="en-US" dirty="0"/>
              <a:t>pastor and laity together by a mutual mission</a:t>
            </a:r>
          </a:p>
          <a:p>
            <a:r>
              <a:rPr lang="en-US" b="1" u="sng" dirty="0" smtClean="0"/>
              <a:t>TEACH</a:t>
            </a:r>
            <a:r>
              <a:rPr lang="en-US" dirty="0" smtClean="0"/>
              <a:t> </a:t>
            </a:r>
            <a:r>
              <a:rPr lang="en-US" dirty="0"/>
              <a:t>people God’s Word.</a:t>
            </a:r>
          </a:p>
          <a:p>
            <a:r>
              <a:rPr lang="en-US" b="1" u="sng" dirty="0" smtClean="0"/>
              <a:t>ACCESS</a:t>
            </a:r>
            <a:r>
              <a:rPr lang="en-US" dirty="0" smtClean="0"/>
              <a:t> </a:t>
            </a:r>
            <a:r>
              <a:rPr lang="en-US" dirty="0"/>
              <a:t>people’s needs, thoughts and visions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small group (class) setting, coupled with the Sunday School structure, permits an effective flow of information up and down throughout the entire church.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razy Girlz Blond BTN" pitchFamily="18" charset="0"/>
              </a:rPr>
              <a:t>Part 1: Re-Envisioning Sunday School</a:t>
            </a:r>
            <a:endParaRPr lang="en-US" sz="5400" dirty="0">
              <a:solidFill>
                <a:srgbClr val="FF0000"/>
              </a:solidFill>
              <a:latin typeface="Crazy Girlz Blond BT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921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Crazy Girlz Blond BTN</vt:lpstr>
      <vt:lpstr>Office Theme</vt:lpstr>
      <vt:lpstr>Revitalizing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  <vt:lpstr>Part 1: Re-Envisioning Sunday School</vt:lpstr>
    </vt:vector>
  </TitlesOfParts>
  <Company>Church of the Nazarene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Revitalizing Sunday School</dc:title>
  <dc:creator>Jackie James</dc:creator>
  <cp:lastModifiedBy>Whitney Lett</cp:lastModifiedBy>
  <cp:revision>18</cp:revision>
  <dcterms:created xsi:type="dcterms:W3CDTF">2012-12-13T15:36:39Z</dcterms:created>
  <dcterms:modified xsi:type="dcterms:W3CDTF">2012-12-18T21:16:01Z</dcterms:modified>
</cp:coreProperties>
</file>