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E210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4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2593F16-FC11-479C-990A-4FB7E842F1A7}" type="datetimeFigureOut">
              <a:rPr lang="en-US" smtClean="0"/>
              <a:t>9/6/2012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A615B8-4452-40D0-8EC8-659B2E8283BC}" type="slidenum">
              <a:rPr lang="en-US" smtClean="0"/>
              <a:t>‹#›</a:t>
            </a:fld>
            <a:endParaRPr lang="en-US"/>
          </a:p>
        </p:txBody>
      </p:sp>
    </p:spTree>
    <p:extLst>
      <p:ext uri="{BB962C8B-B14F-4D97-AF65-F5344CB8AC3E}">
        <p14:creationId xmlns:p14="http://schemas.microsoft.com/office/powerpoint/2010/main" val="3928291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593F16-FC11-479C-990A-4FB7E842F1A7}" type="datetimeFigureOut">
              <a:rPr lang="en-US" smtClean="0"/>
              <a:t>9/6/2012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A615B8-4452-40D0-8EC8-659B2E8283BC}" type="slidenum">
              <a:rPr lang="en-US" smtClean="0"/>
              <a:t>‹#›</a:t>
            </a:fld>
            <a:endParaRPr lang="en-US"/>
          </a:p>
        </p:txBody>
      </p:sp>
    </p:spTree>
    <p:extLst>
      <p:ext uri="{BB962C8B-B14F-4D97-AF65-F5344CB8AC3E}">
        <p14:creationId xmlns:p14="http://schemas.microsoft.com/office/powerpoint/2010/main" val="2960688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593F16-FC11-479C-990A-4FB7E842F1A7}" type="datetimeFigureOut">
              <a:rPr lang="en-US" smtClean="0"/>
              <a:t>9/6/2012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A615B8-4452-40D0-8EC8-659B2E8283BC}" type="slidenum">
              <a:rPr lang="en-US" smtClean="0"/>
              <a:t>‹#›</a:t>
            </a:fld>
            <a:endParaRPr lang="en-US"/>
          </a:p>
        </p:txBody>
      </p:sp>
    </p:spTree>
    <p:extLst>
      <p:ext uri="{BB962C8B-B14F-4D97-AF65-F5344CB8AC3E}">
        <p14:creationId xmlns:p14="http://schemas.microsoft.com/office/powerpoint/2010/main" val="3085659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593F16-FC11-479C-990A-4FB7E842F1A7}" type="datetimeFigureOut">
              <a:rPr lang="en-US" smtClean="0"/>
              <a:t>9/6/2012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A615B8-4452-40D0-8EC8-659B2E8283BC}" type="slidenum">
              <a:rPr lang="en-US" smtClean="0"/>
              <a:t>‹#›</a:t>
            </a:fld>
            <a:endParaRPr lang="en-US"/>
          </a:p>
        </p:txBody>
      </p:sp>
    </p:spTree>
    <p:extLst>
      <p:ext uri="{BB962C8B-B14F-4D97-AF65-F5344CB8AC3E}">
        <p14:creationId xmlns:p14="http://schemas.microsoft.com/office/powerpoint/2010/main" val="2621904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593F16-FC11-479C-990A-4FB7E842F1A7}" type="datetimeFigureOut">
              <a:rPr lang="en-US" smtClean="0"/>
              <a:t>9/6/2012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A615B8-4452-40D0-8EC8-659B2E8283BC}" type="slidenum">
              <a:rPr lang="en-US" smtClean="0"/>
              <a:t>‹#›</a:t>
            </a:fld>
            <a:endParaRPr lang="en-US"/>
          </a:p>
        </p:txBody>
      </p:sp>
    </p:spTree>
    <p:extLst>
      <p:ext uri="{BB962C8B-B14F-4D97-AF65-F5344CB8AC3E}">
        <p14:creationId xmlns:p14="http://schemas.microsoft.com/office/powerpoint/2010/main" val="2785944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2593F16-FC11-479C-990A-4FB7E842F1A7}" type="datetimeFigureOut">
              <a:rPr lang="en-US" smtClean="0"/>
              <a:t>9/6/2012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A615B8-4452-40D0-8EC8-659B2E8283BC}" type="slidenum">
              <a:rPr lang="en-US" smtClean="0"/>
              <a:t>‹#›</a:t>
            </a:fld>
            <a:endParaRPr lang="en-US"/>
          </a:p>
        </p:txBody>
      </p:sp>
    </p:spTree>
    <p:extLst>
      <p:ext uri="{BB962C8B-B14F-4D97-AF65-F5344CB8AC3E}">
        <p14:creationId xmlns:p14="http://schemas.microsoft.com/office/powerpoint/2010/main" val="1347309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2593F16-FC11-479C-990A-4FB7E842F1A7}" type="datetimeFigureOut">
              <a:rPr lang="en-US" smtClean="0"/>
              <a:t>9/6/2012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A615B8-4452-40D0-8EC8-659B2E8283BC}" type="slidenum">
              <a:rPr lang="en-US" smtClean="0"/>
              <a:t>‹#›</a:t>
            </a:fld>
            <a:endParaRPr lang="en-US"/>
          </a:p>
        </p:txBody>
      </p:sp>
    </p:spTree>
    <p:extLst>
      <p:ext uri="{BB962C8B-B14F-4D97-AF65-F5344CB8AC3E}">
        <p14:creationId xmlns:p14="http://schemas.microsoft.com/office/powerpoint/2010/main" val="348522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593F16-FC11-479C-990A-4FB7E842F1A7}" type="datetimeFigureOut">
              <a:rPr lang="en-US" smtClean="0"/>
              <a:t>9/6/2012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A615B8-4452-40D0-8EC8-659B2E8283BC}" type="slidenum">
              <a:rPr lang="en-US" smtClean="0"/>
              <a:t>‹#›</a:t>
            </a:fld>
            <a:endParaRPr lang="en-US"/>
          </a:p>
        </p:txBody>
      </p:sp>
    </p:spTree>
    <p:extLst>
      <p:ext uri="{BB962C8B-B14F-4D97-AF65-F5344CB8AC3E}">
        <p14:creationId xmlns:p14="http://schemas.microsoft.com/office/powerpoint/2010/main" val="2457764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593F16-FC11-479C-990A-4FB7E842F1A7}" type="datetimeFigureOut">
              <a:rPr lang="en-US" smtClean="0"/>
              <a:t>9/6/2012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A615B8-4452-40D0-8EC8-659B2E8283BC}" type="slidenum">
              <a:rPr lang="en-US" smtClean="0"/>
              <a:t>‹#›</a:t>
            </a:fld>
            <a:endParaRPr lang="en-US"/>
          </a:p>
        </p:txBody>
      </p:sp>
    </p:spTree>
    <p:extLst>
      <p:ext uri="{BB962C8B-B14F-4D97-AF65-F5344CB8AC3E}">
        <p14:creationId xmlns:p14="http://schemas.microsoft.com/office/powerpoint/2010/main" val="2667540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593F16-FC11-479C-990A-4FB7E842F1A7}" type="datetimeFigureOut">
              <a:rPr lang="en-US" smtClean="0"/>
              <a:t>9/6/2012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A615B8-4452-40D0-8EC8-659B2E8283BC}" type="slidenum">
              <a:rPr lang="en-US" smtClean="0"/>
              <a:t>‹#›</a:t>
            </a:fld>
            <a:endParaRPr lang="en-US"/>
          </a:p>
        </p:txBody>
      </p:sp>
    </p:spTree>
    <p:extLst>
      <p:ext uri="{BB962C8B-B14F-4D97-AF65-F5344CB8AC3E}">
        <p14:creationId xmlns:p14="http://schemas.microsoft.com/office/powerpoint/2010/main" val="3028891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593F16-FC11-479C-990A-4FB7E842F1A7}" type="datetimeFigureOut">
              <a:rPr lang="en-US" smtClean="0"/>
              <a:t>9/6/2012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A615B8-4452-40D0-8EC8-659B2E8283BC}" type="slidenum">
              <a:rPr lang="en-US" smtClean="0"/>
              <a:t>‹#›</a:t>
            </a:fld>
            <a:endParaRPr lang="en-US"/>
          </a:p>
        </p:txBody>
      </p:sp>
    </p:spTree>
    <p:extLst>
      <p:ext uri="{BB962C8B-B14F-4D97-AF65-F5344CB8AC3E}">
        <p14:creationId xmlns:p14="http://schemas.microsoft.com/office/powerpoint/2010/main" val="2700701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593F16-FC11-479C-990A-4FB7E842F1A7}" type="datetimeFigureOut">
              <a:rPr lang="en-US" smtClean="0"/>
              <a:t>9/6/2012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A615B8-4452-40D0-8EC8-659B2E8283BC}" type="slidenum">
              <a:rPr lang="en-US" smtClean="0"/>
              <a:t>‹#›</a:t>
            </a:fld>
            <a:endParaRPr lang="en-US"/>
          </a:p>
        </p:txBody>
      </p:sp>
    </p:spTree>
    <p:extLst>
      <p:ext uri="{BB962C8B-B14F-4D97-AF65-F5344CB8AC3E}">
        <p14:creationId xmlns:p14="http://schemas.microsoft.com/office/powerpoint/2010/main" val="459939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1752600" y="533400"/>
            <a:ext cx="5715000" cy="6324600"/>
          </a:xfrm>
          <a:prstGeom prst="rect">
            <a:avLst/>
          </a:prstGeom>
        </p:spPr>
      </p:pic>
      <p:sp>
        <p:nvSpPr>
          <p:cNvPr id="3" name="Subtitle 2"/>
          <p:cNvSpPr>
            <a:spLocks noGrp="1"/>
          </p:cNvSpPr>
          <p:nvPr>
            <p:ph type="subTitle" idx="1"/>
          </p:nvPr>
        </p:nvSpPr>
        <p:spPr>
          <a:xfrm>
            <a:off x="1905000" y="4267200"/>
            <a:ext cx="5715000" cy="1219200"/>
          </a:xfrm>
        </p:spPr>
        <p:txBody>
          <a:bodyPr>
            <a:noAutofit/>
          </a:bodyPr>
          <a:lstStyle/>
          <a:p>
            <a:r>
              <a:rPr lang="en-US" sz="2400" b="1" dirty="0" smtClean="0">
                <a:solidFill>
                  <a:srgbClr val="9E210E"/>
                </a:solidFill>
              </a:rPr>
              <a:t>Church Renewal</a:t>
            </a:r>
          </a:p>
          <a:p>
            <a:r>
              <a:rPr lang="en-US" sz="2400" b="1" dirty="0" smtClean="0">
                <a:solidFill>
                  <a:srgbClr val="9E210E"/>
                </a:solidFill>
              </a:rPr>
              <a:t> Evangelism Ministries USA/Canada Region</a:t>
            </a:r>
          </a:p>
          <a:p>
            <a:r>
              <a:rPr lang="en-US" sz="2400" b="1" dirty="0" smtClean="0">
                <a:solidFill>
                  <a:srgbClr val="9E210E"/>
                </a:solidFill>
              </a:rPr>
              <a:t>Church of the Nazarene </a:t>
            </a:r>
            <a:endParaRPr lang="en-US" sz="2400" b="1" dirty="0">
              <a:solidFill>
                <a:srgbClr val="9E210E"/>
              </a:solidFill>
            </a:endParaRPr>
          </a:p>
        </p:txBody>
      </p:sp>
      <p:sp>
        <p:nvSpPr>
          <p:cNvPr id="6" name="WordArt 3"/>
          <p:cNvSpPr>
            <a:spLocks noChangeArrowheads="1" noChangeShapeType="1" noTextEdit="1"/>
          </p:cNvSpPr>
          <p:nvPr/>
        </p:nvSpPr>
        <p:spPr bwMode="auto">
          <a:xfrm>
            <a:off x="241515" y="304800"/>
            <a:ext cx="8610600" cy="914400"/>
          </a:xfrm>
          <a:prstGeom prst="rect">
            <a:avLst/>
          </a:prstGeom>
        </p:spPr>
        <p:txBody>
          <a:bodyPr wrap="none" fromWordArt="1">
            <a:prstTxWarp prst="textPlain">
              <a:avLst>
                <a:gd name="adj" fmla="val 50000"/>
              </a:avLst>
            </a:prstTxWarp>
          </a:bodyPr>
          <a:lstStyle/>
          <a:p>
            <a:pPr algn="ctr" rtl="0">
              <a:buNone/>
            </a:pPr>
            <a:r>
              <a:rPr lang="en-US" sz="3600" b="1" kern="10" spc="0" dirty="0" smtClean="0">
                <a:ln w="15875">
                  <a:solidFill>
                    <a:srgbClr val="000000"/>
                  </a:solidFill>
                  <a:round/>
                  <a:headEnd/>
                  <a:tailEnd/>
                </a:ln>
                <a:solidFill>
                  <a:srgbClr val="9E210E"/>
                </a:solidFill>
                <a:effectLst>
                  <a:outerShdw dist="107763" dir="18900000" algn="ctr" rotWithShape="0">
                    <a:srgbClr val="D8D8D8">
                      <a:alpha val="50000"/>
                    </a:srgbClr>
                  </a:outerShdw>
                </a:effectLst>
                <a:latin typeface="Arial Black"/>
              </a:rPr>
              <a:t>Providing Christian Care</a:t>
            </a:r>
            <a:endParaRPr lang="en-US" sz="3600" b="1" kern="10" spc="0" dirty="0">
              <a:ln w="15875">
                <a:solidFill>
                  <a:srgbClr val="000000"/>
                </a:solidFill>
                <a:round/>
                <a:headEnd/>
                <a:tailEnd/>
              </a:ln>
              <a:solidFill>
                <a:srgbClr val="9E210E"/>
              </a:solidFill>
              <a:effectLst>
                <a:outerShdw dist="107763" dir="18900000" algn="ctr" rotWithShape="0">
                  <a:srgbClr val="D8D8D8">
                    <a:alpha val="50000"/>
                  </a:srgbClr>
                </a:outerShdw>
              </a:effectLst>
              <a:latin typeface="Arial Black"/>
            </a:endParaRPr>
          </a:p>
        </p:txBody>
      </p:sp>
      <p:sp>
        <p:nvSpPr>
          <p:cNvPr id="9" name="TextBox 8"/>
          <p:cNvSpPr txBox="1"/>
          <p:nvPr/>
        </p:nvSpPr>
        <p:spPr>
          <a:xfrm>
            <a:off x="2895600" y="5791200"/>
            <a:ext cx="4038600" cy="738664"/>
          </a:xfrm>
          <a:prstGeom prst="rect">
            <a:avLst/>
          </a:prstGeom>
          <a:noFill/>
        </p:spPr>
        <p:txBody>
          <a:bodyPr wrap="square" rtlCol="0">
            <a:spAutoFit/>
          </a:bodyPr>
          <a:lstStyle/>
          <a:p>
            <a:pPr algn="ctr"/>
            <a:r>
              <a:rPr lang="en-US" sz="1400" dirty="0" smtClean="0">
                <a:solidFill>
                  <a:srgbClr val="9E210E"/>
                </a:solidFill>
              </a:rPr>
              <a:t>Director of Course Development-Dr. Lyle Pointer</a:t>
            </a:r>
          </a:p>
          <a:p>
            <a:pPr algn="ctr"/>
            <a:r>
              <a:rPr lang="en-US" sz="1400" dirty="0" smtClean="0">
                <a:solidFill>
                  <a:srgbClr val="9E210E"/>
                </a:solidFill>
              </a:rPr>
              <a:t>Author of Module-Dr. Walt Crow</a:t>
            </a:r>
          </a:p>
          <a:p>
            <a:pPr algn="ctr"/>
            <a:r>
              <a:rPr lang="en-US" sz="1400" dirty="0" smtClean="0">
                <a:solidFill>
                  <a:srgbClr val="9E210E"/>
                </a:solidFill>
              </a:rPr>
              <a:t>Curriculum Developer-Rev. Scott Rainey</a:t>
            </a:r>
            <a:endParaRPr lang="en-US" sz="1400" dirty="0">
              <a:solidFill>
                <a:srgbClr val="9E210E"/>
              </a:solidFill>
            </a:endParaRPr>
          </a:p>
        </p:txBody>
      </p:sp>
    </p:spTree>
    <p:extLst>
      <p:ext uri="{BB962C8B-B14F-4D97-AF65-F5344CB8AC3E}">
        <p14:creationId xmlns:p14="http://schemas.microsoft.com/office/powerpoint/2010/main" val="9366730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28801" y="1145693"/>
            <a:ext cx="5686586" cy="5479937"/>
          </a:xfrm>
          <a:prstGeom prst="rect">
            <a:avLst/>
          </a:prstGeom>
        </p:spPr>
      </p:pic>
      <p:sp>
        <p:nvSpPr>
          <p:cNvPr id="3" name="Content Placeholder 2"/>
          <p:cNvSpPr>
            <a:spLocks noGrp="1"/>
          </p:cNvSpPr>
          <p:nvPr>
            <p:ph idx="1"/>
          </p:nvPr>
        </p:nvSpPr>
        <p:spPr>
          <a:xfrm>
            <a:off x="533400" y="1600200"/>
            <a:ext cx="8229600" cy="4525963"/>
          </a:xfrm>
        </p:spPr>
        <p:txBody>
          <a:bodyPr>
            <a:normAutofit lnSpcReduction="10000"/>
          </a:bodyPr>
          <a:lstStyle/>
          <a:p>
            <a:pPr marL="0" indent="0">
              <a:buNone/>
            </a:pPr>
            <a:r>
              <a:rPr lang="en-US" sz="2400" b="1" u="sng" dirty="0" smtClean="0"/>
              <a:t>The Purpose of this module is to: </a:t>
            </a:r>
          </a:p>
          <a:p>
            <a:pPr marL="0" indent="0">
              <a:buNone/>
            </a:pPr>
            <a:r>
              <a:rPr lang="en-US" sz="2400" dirty="0" smtClean="0"/>
              <a:t>Encourage both pastors and laity to join together in providing Christian care both inside and outside their church. </a:t>
            </a:r>
          </a:p>
          <a:p>
            <a:pPr marL="0" indent="0">
              <a:buNone/>
            </a:pPr>
            <a:endParaRPr lang="en-US" sz="800" dirty="0" smtClean="0"/>
          </a:p>
          <a:p>
            <a:pPr marL="0" indent="0">
              <a:buNone/>
            </a:pPr>
            <a:endParaRPr lang="en-US" sz="800" dirty="0"/>
          </a:p>
          <a:p>
            <a:pPr marL="0" indent="0">
              <a:buNone/>
            </a:pPr>
            <a:endParaRPr lang="en-US" sz="800" dirty="0"/>
          </a:p>
          <a:p>
            <a:pPr marL="0" indent="0">
              <a:buNone/>
            </a:pPr>
            <a:r>
              <a:rPr lang="en-US" sz="2400" b="1" u="sng" dirty="0" smtClean="0"/>
              <a:t>The objectives for this module are:</a:t>
            </a:r>
          </a:p>
          <a:p>
            <a:r>
              <a:rPr lang="en-US" sz="2400" dirty="0" smtClean="0"/>
              <a:t>Identify the five elements of Christian care.</a:t>
            </a:r>
          </a:p>
          <a:p>
            <a:r>
              <a:rPr lang="en-US" sz="2400" dirty="0" smtClean="0"/>
              <a:t>Identify personal strengths in providing Christian care.</a:t>
            </a:r>
          </a:p>
          <a:p>
            <a:r>
              <a:rPr lang="en-US" sz="2400" dirty="0" smtClean="0"/>
              <a:t>Identify other team members’ strengths in providing Christian care.</a:t>
            </a:r>
          </a:p>
          <a:p>
            <a:r>
              <a:rPr lang="en-US" sz="2400" dirty="0" smtClean="0"/>
              <a:t>Develop plans for improving and expanding the application of the five elements of Christian care.</a:t>
            </a:r>
            <a:endParaRPr lang="en-US" sz="2400" dirty="0"/>
          </a:p>
        </p:txBody>
      </p:sp>
      <p:pic>
        <p:nvPicPr>
          <p:cNvPr id="5" name="Content Placeholder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228600"/>
            <a:ext cx="685800" cy="1027488"/>
          </a:xfrm>
          <a:prstGeom prst="rect">
            <a:avLst/>
          </a:prstGeom>
        </p:spPr>
      </p:pic>
      <p:sp>
        <p:nvSpPr>
          <p:cNvPr id="6" name="WordArt 3"/>
          <p:cNvSpPr>
            <a:spLocks noChangeArrowheads="1" noChangeShapeType="1" noTextEdit="1"/>
          </p:cNvSpPr>
          <p:nvPr/>
        </p:nvSpPr>
        <p:spPr bwMode="auto">
          <a:xfrm>
            <a:off x="1600200" y="457200"/>
            <a:ext cx="5930685" cy="685800"/>
          </a:xfrm>
          <a:prstGeom prst="rect">
            <a:avLst/>
          </a:prstGeom>
        </p:spPr>
        <p:txBody>
          <a:bodyPr wrap="none" fromWordArt="1">
            <a:prstTxWarp prst="textPlain">
              <a:avLst>
                <a:gd name="adj" fmla="val 50000"/>
              </a:avLst>
            </a:prstTxWarp>
          </a:bodyPr>
          <a:lstStyle/>
          <a:p>
            <a:pPr algn="ctr" rtl="0">
              <a:buNone/>
            </a:pPr>
            <a:r>
              <a:rPr lang="en-US" sz="3600" b="1" kern="10" spc="0" dirty="0" smtClean="0">
                <a:ln w="15875">
                  <a:solidFill>
                    <a:srgbClr val="000000"/>
                  </a:solidFill>
                  <a:round/>
                  <a:headEnd/>
                  <a:tailEnd/>
                </a:ln>
                <a:solidFill>
                  <a:srgbClr val="9E210E"/>
                </a:solidFill>
                <a:effectLst>
                  <a:outerShdw dist="107763" dir="18900000" algn="ctr" rotWithShape="0">
                    <a:srgbClr val="D8D8D8">
                      <a:alpha val="50000"/>
                    </a:srgbClr>
                  </a:outerShdw>
                </a:effectLst>
                <a:latin typeface="Arial Black"/>
              </a:rPr>
              <a:t>Providing Christian Care</a:t>
            </a:r>
            <a:endParaRPr lang="en-US" sz="3600" b="1" kern="10" spc="0" dirty="0">
              <a:ln w="15875">
                <a:solidFill>
                  <a:srgbClr val="000000"/>
                </a:solidFill>
                <a:round/>
                <a:headEnd/>
                <a:tailEnd/>
              </a:ln>
              <a:solidFill>
                <a:srgbClr val="9E210E"/>
              </a:solidFill>
              <a:effectLst>
                <a:outerShdw dist="107763" dir="18900000" algn="ctr" rotWithShape="0">
                  <a:srgbClr val="D8D8D8">
                    <a:alpha val="50000"/>
                  </a:srgbClr>
                </a:outerShdw>
              </a:effectLst>
              <a:latin typeface="Arial Black"/>
            </a:endParaRPr>
          </a:p>
        </p:txBody>
      </p:sp>
      <p:pic>
        <p:nvPicPr>
          <p:cNvPr id="7" name="Content Placeholder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96200" y="286356"/>
            <a:ext cx="685800" cy="1027488"/>
          </a:xfrm>
          <a:prstGeom prst="rect">
            <a:avLst/>
          </a:prstGeom>
        </p:spPr>
      </p:pic>
    </p:spTree>
    <p:extLst>
      <p:ext uri="{BB962C8B-B14F-4D97-AF65-F5344CB8AC3E}">
        <p14:creationId xmlns:p14="http://schemas.microsoft.com/office/powerpoint/2010/main" val="49254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28801" y="1145693"/>
            <a:ext cx="5686586" cy="5479937"/>
          </a:xfrm>
          <a:prstGeom prst="rect">
            <a:avLst/>
          </a:prstGeom>
        </p:spPr>
      </p:pic>
      <p:sp>
        <p:nvSpPr>
          <p:cNvPr id="3" name="Content Placeholder 2"/>
          <p:cNvSpPr>
            <a:spLocks noGrp="1"/>
          </p:cNvSpPr>
          <p:nvPr>
            <p:ph idx="1"/>
          </p:nvPr>
        </p:nvSpPr>
        <p:spPr/>
        <p:txBody>
          <a:bodyPr>
            <a:normAutofit lnSpcReduction="10000"/>
          </a:bodyPr>
          <a:lstStyle/>
          <a:p>
            <a:pPr marL="0" indent="0">
              <a:buNone/>
            </a:pPr>
            <a:r>
              <a:rPr lang="en-US" dirty="0"/>
              <a:t>According to Peterson, Christian care is taking our </a:t>
            </a:r>
            <a:r>
              <a:rPr lang="en-US" b="1" u="sng" dirty="0" smtClean="0"/>
              <a:t>faith</a:t>
            </a:r>
            <a:r>
              <a:rPr lang="en-US" dirty="0" smtClean="0"/>
              <a:t> </a:t>
            </a:r>
            <a:r>
              <a:rPr lang="en-US" dirty="0"/>
              <a:t>in God and introducing it to our friends, neighbors and business associates.</a:t>
            </a:r>
          </a:p>
          <a:p>
            <a:pPr marL="0" indent="0">
              <a:buNone/>
            </a:pPr>
            <a:endParaRPr lang="en-US" dirty="0" smtClean="0"/>
          </a:p>
          <a:p>
            <a:pPr marL="0" indent="0" algn="ctr">
              <a:buNone/>
            </a:pPr>
            <a:r>
              <a:rPr lang="en-US" b="1" dirty="0"/>
              <a:t>Element #1: </a:t>
            </a:r>
            <a:r>
              <a:rPr lang="en-US" b="1" dirty="0" smtClean="0"/>
              <a:t>Praying</a:t>
            </a:r>
          </a:p>
          <a:p>
            <a:pPr marL="0" indent="0">
              <a:buNone/>
            </a:pPr>
            <a:r>
              <a:rPr lang="en-US" dirty="0"/>
              <a:t>The goal of Christian care is that of helping persons develop their everyday relationships in such a way that they </a:t>
            </a:r>
            <a:r>
              <a:rPr lang="en-US" b="1" u="sng" dirty="0" smtClean="0"/>
              <a:t>discover</a:t>
            </a:r>
            <a:r>
              <a:rPr lang="en-US" dirty="0" smtClean="0"/>
              <a:t> </a:t>
            </a:r>
            <a:r>
              <a:rPr lang="en-US" dirty="0"/>
              <a:t>God’s will and his love at the center of every encounter</a:t>
            </a:r>
            <a:r>
              <a:rPr lang="en-US" dirty="0" smtClean="0"/>
              <a:t>.</a:t>
            </a:r>
            <a:r>
              <a:rPr lang="en-US" dirty="0"/>
              <a:t> </a:t>
            </a:r>
          </a:p>
          <a:p>
            <a:pPr marL="0" indent="0">
              <a:buNone/>
            </a:pPr>
            <a:endParaRPr lang="en-US" dirty="0"/>
          </a:p>
          <a:p>
            <a:pPr marL="0" indent="0">
              <a:buNone/>
            </a:pPr>
            <a:endParaRPr lang="en-US" dirty="0"/>
          </a:p>
        </p:txBody>
      </p:sp>
      <p:pic>
        <p:nvPicPr>
          <p:cNvPr id="4" name="Content Placeholder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228600"/>
            <a:ext cx="685800" cy="1027488"/>
          </a:xfrm>
          <a:prstGeom prst="rect">
            <a:avLst/>
          </a:prstGeom>
        </p:spPr>
      </p:pic>
      <p:sp>
        <p:nvSpPr>
          <p:cNvPr id="5" name="WordArt 3"/>
          <p:cNvSpPr>
            <a:spLocks noChangeArrowheads="1" noChangeShapeType="1" noTextEdit="1"/>
          </p:cNvSpPr>
          <p:nvPr/>
        </p:nvSpPr>
        <p:spPr bwMode="auto">
          <a:xfrm>
            <a:off x="1600200" y="457200"/>
            <a:ext cx="5930685" cy="685800"/>
          </a:xfrm>
          <a:prstGeom prst="rect">
            <a:avLst/>
          </a:prstGeom>
        </p:spPr>
        <p:txBody>
          <a:bodyPr wrap="none" fromWordArt="1">
            <a:prstTxWarp prst="textPlain">
              <a:avLst>
                <a:gd name="adj" fmla="val 50000"/>
              </a:avLst>
            </a:prstTxWarp>
          </a:bodyPr>
          <a:lstStyle/>
          <a:p>
            <a:pPr algn="ctr" rtl="0">
              <a:buNone/>
            </a:pPr>
            <a:r>
              <a:rPr lang="en-US" sz="3600" b="1" kern="10" spc="0" dirty="0" smtClean="0">
                <a:ln w="15875">
                  <a:solidFill>
                    <a:srgbClr val="000000"/>
                  </a:solidFill>
                  <a:round/>
                  <a:headEnd/>
                  <a:tailEnd/>
                </a:ln>
                <a:solidFill>
                  <a:srgbClr val="9E210E"/>
                </a:solidFill>
                <a:effectLst>
                  <a:outerShdw dist="107763" dir="18900000" algn="ctr" rotWithShape="0">
                    <a:srgbClr val="D8D8D8">
                      <a:alpha val="50000"/>
                    </a:srgbClr>
                  </a:outerShdw>
                </a:effectLst>
                <a:latin typeface="Arial Black"/>
              </a:rPr>
              <a:t>Providing Christian Care</a:t>
            </a:r>
            <a:endParaRPr lang="en-US" sz="3600" b="1" kern="10" spc="0" dirty="0">
              <a:ln w="15875">
                <a:solidFill>
                  <a:srgbClr val="000000"/>
                </a:solidFill>
                <a:round/>
                <a:headEnd/>
                <a:tailEnd/>
              </a:ln>
              <a:solidFill>
                <a:srgbClr val="9E210E"/>
              </a:solidFill>
              <a:effectLst>
                <a:outerShdw dist="107763" dir="18900000" algn="ctr" rotWithShape="0">
                  <a:srgbClr val="D8D8D8">
                    <a:alpha val="50000"/>
                  </a:srgbClr>
                </a:outerShdw>
              </a:effectLst>
              <a:latin typeface="Arial Black"/>
            </a:endParaRPr>
          </a:p>
        </p:txBody>
      </p:sp>
      <p:pic>
        <p:nvPicPr>
          <p:cNvPr id="6" name="Content Placeholder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96200" y="286356"/>
            <a:ext cx="685800" cy="1027488"/>
          </a:xfrm>
          <a:prstGeom prst="rect">
            <a:avLst/>
          </a:prstGeom>
        </p:spPr>
      </p:pic>
    </p:spTree>
    <p:extLst>
      <p:ext uri="{BB962C8B-B14F-4D97-AF65-F5344CB8AC3E}">
        <p14:creationId xmlns:p14="http://schemas.microsoft.com/office/powerpoint/2010/main" val="3721068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28801" y="1145693"/>
            <a:ext cx="5686586" cy="5479937"/>
          </a:xfrm>
          <a:prstGeom prst="rect">
            <a:avLst/>
          </a:prstGeom>
        </p:spPr>
      </p:pic>
      <p:sp>
        <p:nvSpPr>
          <p:cNvPr id="3" name="Content Placeholder 2"/>
          <p:cNvSpPr>
            <a:spLocks noGrp="1"/>
          </p:cNvSpPr>
          <p:nvPr>
            <p:ph idx="1"/>
          </p:nvPr>
        </p:nvSpPr>
        <p:spPr/>
        <p:txBody>
          <a:bodyPr>
            <a:normAutofit lnSpcReduction="10000"/>
          </a:bodyPr>
          <a:lstStyle/>
          <a:p>
            <a:pPr marL="0" indent="0" algn="ctr">
              <a:buNone/>
            </a:pPr>
            <a:r>
              <a:rPr lang="en-US" b="1" dirty="0"/>
              <a:t>Element #2: Making </a:t>
            </a:r>
            <a:r>
              <a:rPr lang="en-US" b="1" dirty="0" smtClean="0"/>
              <a:t>History</a:t>
            </a:r>
          </a:p>
          <a:p>
            <a:pPr marL="0" indent="0">
              <a:buNone/>
            </a:pPr>
            <a:r>
              <a:rPr lang="en-US" dirty="0"/>
              <a:t>Every individual to whom you give Christian care has a </a:t>
            </a:r>
            <a:r>
              <a:rPr lang="en-US" b="1" u="sng" dirty="0" smtClean="0"/>
              <a:t>unique</a:t>
            </a:r>
            <a:r>
              <a:rPr lang="en-US" dirty="0" smtClean="0"/>
              <a:t> </a:t>
            </a:r>
            <a:r>
              <a:rPr lang="en-US" dirty="0"/>
              <a:t>story and giving attention to that person and that story is often the most helpful part of Christian care giving.</a:t>
            </a:r>
          </a:p>
          <a:p>
            <a:pPr marL="0" indent="0">
              <a:buNone/>
            </a:pPr>
            <a:endParaRPr lang="en-US" sz="1050" dirty="0" smtClean="0"/>
          </a:p>
          <a:p>
            <a:pPr marL="0" indent="0">
              <a:buNone/>
            </a:pPr>
            <a:r>
              <a:rPr lang="en-US" dirty="0" smtClean="0"/>
              <a:t>You must </a:t>
            </a:r>
            <a:r>
              <a:rPr lang="en-US" b="1" u="sng" dirty="0" smtClean="0"/>
              <a:t>listen</a:t>
            </a:r>
            <a:r>
              <a:rPr lang="en-US" dirty="0" smtClean="0"/>
              <a:t> </a:t>
            </a:r>
            <a:r>
              <a:rPr lang="en-US" dirty="0"/>
              <a:t>intently to recognize the pain and the places of receptivity. If you have instant answers they will disqualify you from giving care.</a:t>
            </a:r>
          </a:p>
          <a:p>
            <a:pPr marL="0" indent="0">
              <a:buNone/>
            </a:pPr>
            <a:endParaRPr lang="en-US" dirty="0"/>
          </a:p>
          <a:p>
            <a:pPr marL="0" indent="0">
              <a:buNone/>
            </a:pPr>
            <a:endParaRPr lang="en-US" dirty="0"/>
          </a:p>
          <a:p>
            <a:pPr marL="0" indent="0">
              <a:buNone/>
            </a:pPr>
            <a:endParaRPr lang="en-US" b="1" dirty="0" smtClean="0"/>
          </a:p>
          <a:p>
            <a:pPr marL="0" indent="0" algn="ctr">
              <a:buNone/>
            </a:pPr>
            <a:endParaRPr lang="en-US" dirty="0"/>
          </a:p>
          <a:p>
            <a:pPr marL="0" indent="0">
              <a:buNone/>
            </a:pPr>
            <a:endParaRPr lang="en-US" dirty="0"/>
          </a:p>
        </p:txBody>
      </p:sp>
      <p:pic>
        <p:nvPicPr>
          <p:cNvPr id="4" name="Content Placeholder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228600"/>
            <a:ext cx="685800" cy="1027488"/>
          </a:xfrm>
          <a:prstGeom prst="rect">
            <a:avLst/>
          </a:prstGeom>
        </p:spPr>
      </p:pic>
      <p:sp>
        <p:nvSpPr>
          <p:cNvPr id="5" name="WordArt 3"/>
          <p:cNvSpPr>
            <a:spLocks noChangeArrowheads="1" noChangeShapeType="1" noTextEdit="1"/>
          </p:cNvSpPr>
          <p:nvPr/>
        </p:nvSpPr>
        <p:spPr bwMode="auto">
          <a:xfrm>
            <a:off x="1600200" y="457200"/>
            <a:ext cx="5930685" cy="685800"/>
          </a:xfrm>
          <a:prstGeom prst="rect">
            <a:avLst/>
          </a:prstGeom>
        </p:spPr>
        <p:txBody>
          <a:bodyPr wrap="none" fromWordArt="1">
            <a:prstTxWarp prst="textPlain">
              <a:avLst>
                <a:gd name="adj" fmla="val 50000"/>
              </a:avLst>
            </a:prstTxWarp>
          </a:bodyPr>
          <a:lstStyle/>
          <a:p>
            <a:pPr algn="ctr" rtl="0">
              <a:buNone/>
            </a:pPr>
            <a:r>
              <a:rPr lang="en-US" sz="3600" b="1" kern="10" spc="0" dirty="0" smtClean="0">
                <a:ln w="15875">
                  <a:solidFill>
                    <a:srgbClr val="000000"/>
                  </a:solidFill>
                  <a:round/>
                  <a:headEnd/>
                  <a:tailEnd/>
                </a:ln>
                <a:solidFill>
                  <a:srgbClr val="9E210E"/>
                </a:solidFill>
                <a:effectLst>
                  <a:outerShdw dist="107763" dir="18900000" algn="ctr" rotWithShape="0">
                    <a:srgbClr val="D8D8D8">
                      <a:alpha val="50000"/>
                    </a:srgbClr>
                  </a:outerShdw>
                </a:effectLst>
                <a:latin typeface="Arial Black"/>
              </a:rPr>
              <a:t>Providing Christian Care</a:t>
            </a:r>
            <a:endParaRPr lang="en-US" sz="3600" b="1" kern="10" spc="0" dirty="0">
              <a:ln w="15875">
                <a:solidFill>
                  <a:srgbClr val="000000"/>
                </a:solidFill>
                <a:round/>
                <a:headEnd/>
                <a:tailEnd/>
              </a:ln>
              <a:solidFill>
                <a:srgbClr val="9E210E"/>
              </a:solidFill>
              <a:effectLst>
                <a:outerShdw dist="107763" dir="18900000" algn="ctr" rotWithShape="0">
                  <a:srgbClr val="D8D8D8">
                    <a:alpha val="50000"/>
                  </a:srgbClr>
                </a:outerShdw>
              </a:effectLst>
              <a:latin typeface="Arial Black"/>
            </a:endParaRPr>
          </a:p>
        </p:txBody>
      </p:sp>
      <p:pic>
        <p:nvPicPr>
          <p:cNvPr id="6" name="Content Placeholder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96200" y="286356"/>
            <a:ext cx="685800" cy="1027488"/>
          </a:xfrm>
          <a:prstGeom prst="rect">
            <a:avLst/>
          </a:prstGeom>
        </p:spPr>
      </p:pic>
    </p:spTree>
    <p:extLst>
      <p:ext uri="{BB962C8B-B14F-4D97-AF65-F5344CB8AC3E}">
        <p14:creationId xmlns:p14="http://schemas.microsoft.com/office/powerpoint/2010/main" val="420875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28801" y="1145693"/>
            <a:ext cx="5686586" cy="5479937"/>
          </a:xfrm>
          <a:prstGeom prst="rect">
            <a:avLst/>
          </a:prstGeom>
        </p:spPr>
      </p:pic>
      <p:sp>
        <p:nvSpPr>
          <p:cNvPr id="3" name="Content Placeholder 2"/>
          <p:cNvSpPr>
            <a:spLocks noGrp="1"/>
          </p:cNvSpPr>
          <p:nvPr>
            <p:ph idx="1"/>
          </p:nvPr>
        </p:nvSpPr>
        <p:spPr/>
        <p:txBody>
          <a:bodyPr>
            <a:normAutofit/>
          </a:bodyPr>
          <a:lstStyle/>
          <a:p>
            <a:pPr marL="0" indent="0">
              <a:buNone/>
            </a:pPr>
            <a:r>
              <a:rPr lang="en-US" dirty="0"/>
              <a:t>The Christian act of listening requires a certain degree of leisure and </a:t>
            </a:r>
            <a:r>
              <a:rPr lang="en-US" b="1" u="sng" dirty="0" smtClean="0"/>
              <a:t>privacy</a:t>
            </a:r>
            <a:r>
              <a:rPr lang="en-US" b="1" dirty="0" smtClean="0"/>
              <a:t> </a:t>
            </a:r>
            <a:r>
              <a:rPr lang="en-US" dirty="0"/>
              <a:t>— time to pay attention and a place free from interruption. It will not happen in a hurry and it will not happen unless care is taken to make the necessary arrangements</a:t>
            </a:r>
            <a:r>
              <a:rPr lang="en-US" dirty="0" smtClean="0"/>
              <a:t>.</a:t>
            </a:r>
            <a:r>
              <a:rPr lang="en-US" dirty="0"/>
              <a:t> </a:t>
            </a:r>
            <a:endParaRPr lang="en-US" dirty="0" smtClean="0"/>
          </a:p>
          <a:p>
            <a:pPr marL="0" indent="0">
              <a:buNone/>
            </a:pPr>
            <a:endParaRPr lang="en-US" sz="1200" dirty="0"/>
          </a:p>
          <a:p>
            <a:pPr marL="0" indent="0">
              <a:buNone/>
            </a:pPr>
            <a:r>
              <a:rPr lang="en-US" dirty="0"/>
              <a:t>And the story is always </a:t>
            </a:r>
            <a:r>
              <a:rPr lang="en-US" b="1" u="sng" dirty="0" smtClean="0"/>
              <a:t>confidential</a:t>
            </a:r>
            <a:r>
              <a:rPr lang="en-US" dirty="0" smtClean="0"/>
              <a:t>! </a:t>
            </a:r>
            <a:r>
              <a:rPr lang="en-US" dirty="0"/>
              <a:t>It can only be told by the original teller</a:t>
            </a:r>
            <a:r>
              <a:rPr lang="en-US" dirty="0" smtClean="0"/>
              <a:t>!</a:t>
            </a:r>
            <a:r>
              <a:rPr lang="en-US" dirty="0"/>
              <a:t> </a:t>
            </a:r>
          </a:p>
          <a:p>
            <a:pPr marL="0" indent="0">
              <a:buNone/>
            </a:pPr>
            <a:endParaRPr lang="en-US" dirty="0"/>
          </a:p>
        </p:txBody>
      </p:sp>
      <p:pic>
        <p:nvPicPr>
          <p:cNvPr id="4" name="Content Placeholder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228600"/>
            <a:ext cx="685800" cy="1027488"/>
          </a:xfrm>
          <a:prstGeom prst="rect">
            <a:avLst/>
          </a:prstGeom>
        </p:spPr>
      </p:pic>
      <p:sp>
        <p:nvSpPr>
          <p:cNvPr id="5" name="WordArt 3"/>
          <p:cNvSpPr>
            <a:spLocks noChangeArrowheads="1" noChangeShapeType="1" noTextEdit="1"/>
          </p:cNvSpPr>
          <p:nvPr/>
        </p:nvSpPr>
        <p:spPr bwMode="auto">
          <a:xfrm>
            <a:off x="1600200" y="457200"/>
            <a:ext cx="5930685" cy="685800"/>
          </a:xfrm>
          <a:prstGeom prst="rect">
            <a:avLst/>
          </a:prstGeom>
        </p:spPr>
        <p:txBody>
          <a:bodyPr wrap="none" fromWordArt="1">
            <a:prstTxWarp prst="textPlain">
              <a:avLst>
                <a:gd name="adj" fmla="val 50000"/>
              </a:avLst>
            </a:prstTxWarp>
          </a:bodyPr>
          <a:lstStyle/>
          <a:p>
            <a:pPr algn="ctr" rtl="0">
              <a:buNone/>
            </a:pPr>
            <a:r>
              <a:rPr lang="en-US" sz="3600" b="1" kern="10" spc="0" dirty="0" smtClean="0">
                <a:ln w="15875">
                  <a:solidFill>
                    <a:srgbClr val="000000"/>
                  </a:solidFill>
                  <a:round/>
                  <a:headEnd/>
                  <a:tailEnd/>
                </a:ln>
                <a:solidFill>
                  <a:srgbClr val="9E210E"/>
                </a:solidFill>
                <a:effectLst>
                  <a:outerShdw dist="107763" dir="18900000" algn="ctr" rotWithShape="0">
                    <a:srgbClr val="D8D8D8">
                      <a:alpha val="50000"/>
                    </a:srgbClr>
                  </a:outerShdw>
                </a:effectLst>
                <a:latin typeface="Arial Black"/>
              </a:rPr>
              <a:t>Providing Christian Care</a:t>
            </a:r>
            <a:endParaRPr lang="en-US" sz="3600" b="1" kern="10" spc="0" dirty="0">
              <a:ln w="15875">
                <a:solidFill>
                  <a:srgbClr val="000000"/>
                </a:solidFill>
                <a:round/>
                <a:headEnd/>
                <a:tailEnd/>
              </a:ln>
              <a:solidFill>
                <a:srgbClr val="9E210E"/>
              </a:solidFill>
              <a:effectLst>
                <a:outerShdw dist="107763" dir="18900000" algn="ctr" rotWithShape="0">
                  <a:srgbClr val="D8D8D8">
                    <a:alpha val="50000"/>
                  </a:srgbClr>
                </a:outerShdw>
              </a:effectLst>
              <a:latin typeface="Arial Black"/>
            </a:endParaRPr>
          </a:p>
        </p:txBody>
      </p:sp>
      <p:pic>
        <p:nvPicPr>
          <p:cNvPr id="6" name="Content Placeholder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96200" y="286356"/>
            <a:ext cx="685800" cy="1027488"/>
          </a:xfrm>
          <a:prstGeom prst="rect">
            <a:avLst/>
          </a:prstGeom>
        </p:spPr>
      </p:pic>
    </p:spTree>
    <p:extLst>
      <p:ext uri="{BB962C8B-B14F-4D97-AF65-F5344CB8AC3E}">
        <p14:creationId xmlns:p14="http://schemas.microsoft.com/office/powerpoint/2010/main" val="2546160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28801" y="1145693"/>
            <a:ext cx="5686586" cy="5479937"/>
          </a:xfrm>
          <a:prstGeom prst="rect">
            <a:avLst/>
          </a:prstGeom>
        </p:spPr>
      </p:pic>
      <p:sp>
        <p:nvSpPr>
          <p:cNvPr id="3" name="Content Placeholder 2"/>
          <p:cNvSpPr>
            <a:spLocks noGrp="1"/>
          </p:cNvSpPr>
          <p:nvPr>
            <p:ph idx="1"/>
          </p:nvPr>
        </p:nvSpPr>
        <p:spPr/>
        <p:txBody>
          <a:bodyPr>
            <a:normAutofit fontScale="92500" lnSpcReduction="20000"/>
          </a:bodyPr>
          <a:lstStyle/>
          <a:p>
            <a:pPr marL="0" indent="0">
              <a:buNone/>
            </a:pPr>
            <a:r>
              <a:rPr lang="en-US" b="1" dirty="0"/>
              <a:t>ELEMENT #3 Sharing Pain and Identifying with the Suffering</a:t>
            </a:r>
            <a:endParaRPr lang="en-US" dirty="0"/>
          </a:p>
          <a:p>
            <a:pPr marL="0" indent="0">
              <a:buNone/>
            </a:pPr>
            <a:r>
              <a:rPr lang="en-US" dirty="0"/>
              <a:t>Christian care is, among other things, a decision to </a:t>
            </a:r>
            <a:r>
              <a:rPr lang="en-US" b="1" u="sng" dirty="0" smtClean="0"/>
              <a:t>deal</a:t>
            </a:r>
            <a:r>
              <a:rPr lang="en-US" dirty="0" smtClean="0"/>
              <a:t> </a:t>
            </a:r>
            <a:r>
              <a:rPr lang="en-US" dirty="0"/>
              <a:t>with suffering on the most personal and intimate terms. True Christian care does not:</a:t>
            </a:r>
          </a:p>
          <a:p>
            <a:pPr marL="400050" lvl="1" indent="0">
              <a:buNone/>
            </a:pPr>
            <a:r>
              <a:rPr lang="en-US" dirty="0"/>
              <a:t>· Seek ways to minimize suffering or ways to </a:t>
            </a:r>
            <a:r>
              <a:rPr lang="en-US" b="1" u="sng" dirty="0" smtClean="0"/>
              <a:t>avoid</a:t>
            </a:r>
            <a:r>
              <a:rPr lang="en-US" dirty="0" smtClean="0"/>
              <a:t> </a:t>
            </a:r>
            <a:r>
              <a:rPr lang="en-US" dirty="0"/>
              <a:t>it.</a:t>
            </a:r>
          </a:p>
          <a:p>
            <a:pPr marL="400050" lvl="1" indent="0">
              <a:buNone/>
            </a:pPr>
            <a:r>
              <a:rPr lang="en-US" dirty="0"/>
              <a:t>· </a:t>
            </a:r>
            <a:r>
              <a:rPr lang="en-US" b="1" u="sng" dirty="0" smtClean="0"/>
              <a:t>Focus</a:t>
            </a:r>
            <a:r>
              <a:rPr lang="en-US" dirty="0" smtClean="0"/>
              <a:t> </a:t>
            </a:r>
            <a:r>
              <a:rPr lang="en-US" dirty="0"/>
              <a:t>on finding explanations for suffering. </a:t>
            </a:r>
          </a:p>
          <a:p>
            <a:pPr marL="400050" lvl="1" indent="0">
              <a:buNone/>
            </a:pPr>
            <a:r>
              <a:rPr lang="en-US" dirty="0"/>
              <a:t>· </a:t>
            </a:r>
            <a:r>
              <a:rPr lang="en-US" b="1" u="sng" dirty="0" smtClean="0"/>
              <a:t>Search</a:t>
            </a:r>
            <a:r>
              <a:rPr lang="en-US" dirty="0" smtClean="0"/>
              <a:t> </a:t>
            </a:r>
            <a:r>
              <a:rPr lang="en-US" dirty="0"/>
              <a:t>for a cure for suffering.</a:t>
            </a:r>
          </a:p>
          <a:p>
            <a:pPr marL="0" indent="0">
              <a:buNone/>
            </a:pPr>
            <a:r>
              <a:rPr lang="en-US" dirty="0"/>
              <a:t> </a:t>
            </a:r>
          </a:p>
          <a:p>
            <a:pPr marL="0" indent="0">
              <a:buNone/>
            </a:pPr>
            <a:r>
              <a:rPr lang="en-US" dirty="0"/>
              <a:t>True Christian </a:t>
            </a:r>
            <a:r>
              <a:rPr lang="en-US" dirty="0" smtClean="0"/>
              <a:t>care</a:t>
            </a:r>
            <a:r>
              <a:rPr lang="en-US" b="1" dirty="0" smtClean="0"/>
              <a:t> </a:t>
            </a:r>
            <a:r>
              <a:rPr lang="en-US" b="1" u="sng" dirty="0" smtClean="0"/>
              <a:t>engages</a:t>
            </a:r>
            <a:r>
              <a:rPr lang="en-US" dirty="0" smtClean="0"/>
              <a:t> </a:t>
            </a:r>
            <a:r>
              <a:rPr lang="en-US" dirty="0"/>
              <a:t>suffering.</a:t>
            </a:r>
          </a:p>
          <a:p>
            <a:pPr marL="0" indent="0">
              <a:buNone/>
            </a:pPr>
            <a:endParaRPr lang="en-US" dirty="0"/>
          </a:p>
          <a:p>
            <a:pPr marL="0" indent="0">
              <a:buNone/>
            </a:pPr>
            <a:endParaRPr lang="en-US" dirty="0"/>
          </a:p>
          <a:p>
            <a:endParaRPr lang="en-US" dirty="0"/>
          </a:p>
        </p:txBody>
      </p:sp>
      <p:pic>
        <p:nvPicPr>
          <p:cNvPr id="4" name="Content Placeholder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228600"/>
            <a:ext cx="685800" cy="1027488"/>
          </a:xfrm>
          <a:prstGeom prst="rect">
            <a:avLst/>
          </a:prstGeom>
        </p:spPr>
      </p:pic>
      <p:sp>
        <p:nvSpPr>
          <p:cNvPr id="5" name="WordArt 3"/>
          <p:cNvSpPr>
            <a:spLocks noChangeArrowheads="1" noChangeShapeType="1" noTextEdit="1"/>
          </p:cNvSpPr>
          <p:nvPr/>
        </p:nvSpPr>
        <p:spPr bwMode="auto">
          <a:xfrm>
            <a:off x="1600200" y="457200"/>
            <a:ext cx="5930685" cy="685800"/>
          </a:xfrm>
          <a:prstGeom prst="rect">
            <a:avLst/>
          </a:prstGeom>
        </p:spPr>
        <p:txBody>
          <a:bodyPr wrap="none" fromWordArt="1">
            <a:prstTxWarp prst="textPlain">
              <a:avLst>
                <a:gd name="adj" fmla="val 50000"/>
              </a:avLst>
            </a:prstTxWarp>
          </a:bodyPr>
          <a:lstStyle/>
          <a:p>
            <a:pPr algn="ctr" rtl="0">
              <a:buNone/>
            </a:pPr>
            <a:r>
              <a:rPr lang="en-US" sz="3600" b="1" kern="10" spc="0" dirty="0" smtClean="0">
                <a:ln w="15875">
                  <a:solidFill>
                    <a:srgbClr val="000000"/>
                  </a:solidFill>
                  <a:round/>
                  <a:headEnd/>
                  <a:tailEnd/>
                </a:ln>
                <a:solidFill>
                  <a:srgbClr val="9E210E"/>
                </a:solidFill>
                <a:effectLst>
                  <a:outerShdw dist="107763" dir="18900000" algn="ctr" rotWithShape="0">
                    <a:srgbClr val="D8D8D8">
                      <a:alpha val="50000"/>
                    </a:srgbClr>
                  </a:outerShdw>
                </a:effectLst>
                <a:latin typeface="Arial Black"/>
              </a:rPr>
              <a:t>Providing Christian Care</a:t>
            </a:r>
            <a:endParaRPr lang="en-US" sz="3600" b="1" kern="10" spc="0" dirty="0">
              <a:ln w="15875">
                <a:solidFill>
                  <a:srgbClr val="000000"/>
                </a:solidFill>
                <a:round/>
                <a:headEnd/>
                <a:tailEnd/>
              </a:ln>
              <a:solidFill>
                <a:srgbClr val="9E210E"/>
              </a:solidFill>
              <a:effectLst>
                <a:outerShdw dist="107763" dir="18900000" algn="ctr" rotWithShape="0">
                  <a:srgbClr val="D8D8D8">
                    <a:alpha val="50000"/>
                  </a:srgbClr>
                </a:outerShdw>
              </a:effectLst>
              <a:latin typeface="Arial Black"/>
            </a:endParaRPr>
          </a:p>
        </p:txBody>
      </p:sp>
      <p:pic>
        <p:nvPicPr>
          <p:cNvPr id="6" name="Content Placeholder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96200" y="286356"/>
            <a:ext cx="685800" cy="1027488"/>
          </a:xfrm>
          <a:prstGeom prst="rect">
            <a:avLst/>
          </a:prstGeom>
        </p:spPr>
      </p:pic>
    </p:spTree>
    <p:extLst>
      <p:ext uri="{BB962C8B-B14F-4D97-AF65-F5344CB8AC3E}">
        <p14:creationId xmlns:p14="http://schemas.microsoft.com/office/powerpoint/2010/main" val="1175145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28801" y="1145693"/>
            <a:ext cx="5686586" cy="5479937"/>
          </a:xfrm>
          <a:prstGeom prst="rect">
            <a:avLst/>
          </a:prstGeom>
        </p:spPr>
      </p:pic>
      <p:sp>
        <p:nvSpPr>
          <p:cNvPr id="3" name="Content Placeholder 2"/>
          <p:cNvSpPr>
            <a:spLocks noGrp="1"/>
          </p:cNvSpPr>
          <p:nvPr>
            <p:ph idx="1"/>
          </p:nvPr>
        </p:nvSpPr>
        <p:spPr>
          <a:xfrm>
            <a:off x="336442" y="1600200"/>
            <a:ext cx="8458200" cy="4525963"/>
          </a:xfrm>
        </p:spPr>
        <p:txBody>
          <a:bodyPr>
            <a:normAutofit fontScale="85000" lnSpcReduction="10000"/>
          </a:bodyPr>
          <a:lstStyle/>
          <a:p>
            <a:pPr marL="0" indent="0">
              <a:buNone/>
            </a:pPr>
            <a:r>
              <a:rPr lang="en-US" b="1" dirty="0"/>
              <a:t>ELEMENT #4: Guiding the Spiritual Expectations of </a:t>
            </a:r>
            <a:r>
              <a:rPr lang="en-US" b="1" dirty="0" smtClean="0"/>
              <a:t>People</a:t>
            </a:r>
          </a:p>
          <a:p>
            <a:pPr marL="0" indent="0">
              <a:buNone/>
            </a:pPr>
            <a:endParaRPr lang="en-US" b="1" dirty="0" smtClean="0"/>
          </a:p>
          <a:p>
            <a:pPr marL="0" indent="0">
              <a:buNone/>
            </a:pPr>
            <a:r>
              <a:rPr lang="en-US" dirty="0"/>
              <a:t>People who come under our care as “pastors” expect to receive something that they could not otherwise get on their own and to learn something they could not discover by themselves.</a:t>
            </a:r>
          </a:p>
          <a:p>
            <a:pPr marL="0" indent="0">
              <a:buNone/>
            </a:pPr>
            <a:r>
              <a:rPr lang="en-US" dirty="0" smtClean="0"/>
              <a:t>From </a:t>
            </a:r>
            <a:r>
              <a:rPr lang="en-US" dirty="0"/>
              <a:t>their relationship to God they expect to get in on something that transcends the natural and exceeds the ordinary. They expect the “pastor” to give them </a:t>
            </a:r>
            <a:r>
              <a:rPr lang="en-US" b="1" u="sng" dirty="0" smtClean="0"/>
              <a:t>God</a:t>
            </a:r>
            <a:r>
              <a:rPr lang="en-US" b="1" dirty="0" smtClean="0"/>
              <a:t>.</a:t>
            </a:r>
            <a:endParaRPr lang="en-US" dirty="0"/>
          </a:p>
          <a:p>
            <a:pPr marL="0" indent="0">
              <a:buNone/>
            </a:pPr>
            <a:r>
              <a:rPr lang="en-US" dirty="0"/>
              <a:t> </a:t>
            </a:r>
          </a:p>
          <a:p>
            <a:pPr marL="0" indent="0">
              <a:buNone/>
            </a:pPr>
            <a:endParaRPr lang="en-US" dirty="0"/>
          </a:p>
        </p:txBody>
      </p:sp>
      <p:pic>
        <p:nvPicPr>
          <p:cNvPr id="4" name="Content Placeholder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228600"/>
            <a:ext cx="685800" cy="1027488"/>
          </a:xfrm>
          <a:prstGeom prst="rect">
            <a:avLst/>
          </a:prstGeom>
        </p:spPr>
      </p:pic>
      <p:sp>
        <p:nvSpPr>
          <p:cNvPr id="5" name="WordArt 3"/>
          <p:cNvSpPr>
            <a:spLocks noChangeArrowheads="1" noChangeShapeType="1" noTextEdit="1"/>
          </p:cNvSpPr>
          <p:nvPr/>
        </p:nvSpPr>
        <p:spPr bwMode="auto">
          <a:xfrm>
            <a:off x="1600200" y="457200"/>
            <a:ext cx="5930685" cy="685800"/>
          </a:xfrm>
          <a:prstGeom prst="rect">
            <a:avLst/>
          </a:prstGeom>
        </p:spPr>
        <p:txBody>
          <a:bodyPr wrap="none" fromWordArt="1">
            <a:prstTxWarp prst="textPlain">
              <a:avLst>
                <a:gd name="adj" fmla="val 50000"/>
              </a:avLst>
            </a:prstTxWarp>
          </a:bodyPr>
          <a:lstStyle/>
          <a:p>
            <a:pPr algn="ctr" rtl="0">
              <a:buNone/>
            </a:pPr>
            <a:r>
              <a:rPr lang="en-US" sz="3600" b="1" kern="10" spc="0" dirty="0" smtClean="0">
                <a:ln w="15875">
                  <a:solidFill>
                    <a:srgbClr val="000000"/>
                  </a:solidFill>
                  <a:round/>
                  <a:headEnd/>
                  <a:tailEnd/>
                </a:ln>
                <a:solidFill>
                  <a:srgbClr val="9E210E"/>
                </a:solidFill>
                <a:effectLst>
                  <a:outerShdw dist="107763" dir="18900000" algn="ctr" rotWithShape="0">
                    <a:srgbClr val="D8D8D8">
                      <a:alpha val="50000"/>
                    </a:srgbClr>
                  </a:outerShdw>
                </a:effectLst>
                <a:latin typeface="Arial Black"/>
              </a:rPr>
              <a:t>Providing Christian Care</a:t>
            </a:r>
            <a:endParaRPr lang="en-US" sz="3600" b="1" kern="10" spc="0" dirty="0">
              <a:ln w="15875">
                <a:solidFill>
                  <a:srgbClr val="000000"/>
                </a:solidFill>
                <a:round/>
                <a:headEnd/>
                <a:tailEnd/>
              </a:ln>
              <a:solidFill>
                <a:srgbClr val="9E210E"/>
              </a:solidFill>
              <a:effectLst>
                <a:outerShdw dist="107763" dir="18900000" algn="ctr" rotWithShape="0">
                  <a:srgbClr val="D8D8D8">
                    <a:alpha val="50000"/>
                  </a:srgbClr>
                </a:outerShdw>
              </a:effectLst>
              <a:latin typeface="Arial Black"/>
            </a:endParaRPr>
          </a:p>
        </p:txBody>
      </p:sp>
      <p:pic>
        <p:nvPicPr>
          <p:cNvPr id="6" name="Content Placeholder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96200" y="286356"/>
            <a:ext cx="685800" cy="1027488"/>
          </a:xfrm>
          <a:prstGeom prst="rect">
            <a:avLst/>
          </a:prstGeom>
        </p:spPr>
      </p:pic>
    </p:spTree>
    <p:extLst>
      <p:ext uri="{BB962C8B-B14F-4D97-AF65-F5344CB8AC3E}">
        <p14:creationId xmlns:p14="http://schemas.microsoft.com/office/powerpoint/2010/main" val="3064502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28801" y="1145693"/>
            <a:ext cx="5686586" cy="5479937"/>
          </a:xfrm>
          <a:prstGeom prst="rect">
            <a:avLst/>
          </a:prstGeom>
        </p:spPr>
      </p:pic>
      <p:sp>
        <p:nvSpPr>
          <p:cNvPr id="3" name="Content Placeholder 2"/>
          <p:cNvSpPr>
            <a:spLocks noGrp="1"/>
          </p:cNvSpPr>
          <p:nvPr>
            <p:ph idx="1"/>
          </p:nvPr>
        </p:nvSpPr>
        <p:spPr/>
        <p:txBody>
          <a:bodyPr>
            <a:normAutofit fontScale="92500" lnSpcReduction="20000"/>
          </a:bodyPr>
          <a:lstStyle/>
          <a:p>
            <a:pPr marL="0" indent="0" algn="ctr">
              <a:buNone/>
            </a:pPr>
            <a:r>
              <a:rPr lang="en-US" b="1" dirty="0"/>
              <a:t>ELEMENT #5: Building Community </a:t>
            </a:r>
            <a:endParaRPr lang="en-US" dirty="0"/>
          </a:p>
          <a:p>
            <a:pPr marL="0" indent="0">
              <a:buNone/>
            </a:pPr>
            <a:r>
              <a:rPr lang="en-US" dirty="0"/>
              <a:t>All Christian care takes place in the setting of a community of faith: </a:t>
            </a:r>
            <a:r>
              <a:rPr lang="en-US" b="1" u="sng" dirty="0" smtClean="0"/>
              <a:t>The church</a:t>
            </a:r>
            <a:r>
              <a:rPr lang="en-US" dirty="0" smtClean="0"/>
              <a:t>. </a:t>
            </a:r>
            <a:endParaRPr lang="en-US" dirty="0"/>
          </a:p>
          <a:p>
            <a:pPr marL="0" indent="0">
              <a:buNone/>
            </a:pPr>
            <a:r>
              <a:rPr lang="en-US" dirty="0"/>
              <a:t>Part of the problem is the American tradition of </a:t>
            </a:r>
            <a:r>
              <a:rPr lang="en-US" b="1" u="sng" dirty="0" smtClean="0"/>
              <a:t>individualism</a:t>
            </a:r>
            <a:r>
              <a:rPr lang="en-US" dirty="0" smtClean="0"/>
              <a:t>.</a:t>
            </a:r>
          </a:p>
          <a:p>
            <a:pPr marL="0" indent="0">
              <a:buNone/>
            </a:pPr>
            <a:endParaRPr lang="en-US" dirty="0"/>
          </a:p>
          <a:p>
            <a:pPr marL="0" indent="0">
              <a:buNone/>
            </a:pPr>
            <a:r>
              <a:rPr lang="en-US" dirty="0"/>
              <a:t>Similar events occur from time to time in history and where the community of faith remains community, it </a:t>
            </a:r>
            <a:r>
              <a:rPr lang="en-US" b="1" u="sng" dirty="0" smtClean="0"/>
              <a:t>survives</a:t>
            </a:r>
            <a:r>
              <a:rPr lang="en-US" dirty="0" smtClean="0"/>
              <a:t>. </a:t>
            </a:r>
            <a:r>
              <a:rPr lang="en-US" dirty="0"/>
              <a:t>Where it reverts to individuality, the faithful are </a:t>
            </a:r>
            <a:r>
              <a:rPr lang="en-US" b="1" u="sng" dirty="0" smtClean="0"/>
              <a:t>destroyed</a:t>
            </a:r>
            <a:r>
              <a:rPr lang="en-US" dirty="0" smtClean="0"/>
              <a:t>.</a:t>
            </a:r>
            <a:endParaRPr lang="en-US" dirty="0"/>
          </a:p>
          <a:p>
            <a:pPr marL="0" indent="0">
              <a:buNone/>
            </a:pPr>
            <a:endParaRPr lang="en-US" dirty="0"/>
          </a:p>
          <a:p>
            <a:endParaRPr lang="en-US" dirty="0"/>
          </a:p>
        </p:txBody>
      </p:sp>
      <p:pic>
        <p:nvPicPr>
          <p:cNvPr id="4" name="Content Placeholder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228600"/>
            <a:ext cx="685800" cy="1027488"/>
          </a:xfrm>
          <a:prstGeom prst="rect">
            <a:avLst/>
          </a:prstGeom>
        </p:spPr>
      </p:pic>
      <p:sp>
        <p:nvSpPr>
          <p:cNvPr id="5" name="WordArt 3"/>
          <p:cNvSpPr>
            <a:spLocks noChangeArrowheads="1" noChangeShapeType="1" noTextEdit="1"/>
          </p:cNvSpPr>
          <p:nvPr/>
        </p:nvSpPr>
        <p:spPr bwMode="auto">
          <a:xfrm>
            <a:off x="1600200" y="457200"/>
            <a:ext cx="5930685" cy="685800"/>
          </a:xfrm>
          <a:prstGeom prst="rect">
            <a:avLst/>
          </a:prstGeom>
        </p:spPr>
        <p:txBody>
          <a:bodyPr wrap="none" fromWordArt="1">
            <a:prstTxWarp prst="textPlain">
              <a:avLst>
                <a:gd name="adj" fmla="val 50000"/>
              </a:avLst>
            </a:prstTxWarp>
          </a:bodyPr>
          <a:lstStyle/>
          <a:p>
            <a:pPr algn="ctr" rtl="0">
              <a:buNone/>
            </a:pPr>
            <a:r>
              <a:rPr lang="en-US" sz="3600" b="1" kern="10" spc="0" dirty="0" smtClean="0">
                <a:ln w="15875">
                  <a:solidFill>
                    <a:srgbClr val="000000"/>
                  </a:solidFill>
                  <a:round/>
                  <a:headEnd/>
                  <a:tailEnd/>
                </a:ln>
                <a:solidFill>
                  <a:srgbClr val="9E210E"/>
                </a:solidFill>
                <a:effectLst>
                  <a:outerShdw dist="107763" dir="18900000" algn="ctr" rotWithShape="0">
                    <a:srgbClr val="D8D8D8">
                      <a:alpha val="50000"/>
                    </a:srgbClr>
                  </a:outerShdw>
                </a:effectLst>
                <a:latin typeface="Arial Black"/>
              </a:rPr>
              <a:t>Providing Christian Care</a:t>
            </a:r>
            <a:endParaRPr lang="en-US" sz="3600" b="1" kern="10" spc="0" dirty="0">
              <a:ln w="15875">
                <a:solidFill>
                  <a:srgbClr val="000000"/>
                </a:solidFill>
                <a:round/>
                <a:headEnd/>
                <a:tailEnd/>
              </a:ln>
              <a:solidFill>
                <a:srgbClr val="9E210E"/>
              </a:solidFill>
              <a:effectLst>
                <a:outerShdw dist="107763" dir="18900000" algn="ctr" rotWithShape="0">
                  <a:srgbClr val="D8D8D8">
                    <a:alpha val="50000"/>
                  </a:srgbClr>
                </a:outerShdw>
              </a:effectLst>
              <a:latin typeface="Arial Black"/>
            </a:endParaRPr>
          </a:p>
        </p:txBody>
      </p:sp>
      <p:pic>
        <p:nvPicPr>
          <p:cNvPr id="6" name="Content Placeholder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96200" y="286356"/>
            <a:ext cx="685800" cy="1027488"/>
          </a:xfrm>
          <a:prstGeom prst="rect">
            <a:avLst/>
          </a:prstGeom>
        </p:spPr>
      </p:pic>
    </p:spTree>
    <p:extLst>
      <p:ext uri="{BB962C8B-B14F-4D97-AF65-F5344CB8AC3E}">
        <p14:creationId xmlns:p14="http://schemas.microsoft.com/office/powerpoint/2010/main" val="3488164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28801" y="1145693"/>
            <a:ext cx="5686586" cy="5479937"/>
          </a:xfrm>
          <a:prstGeom prst="rect">
            <a:avLst/>
          </a:prstGeom>
        </p:spPr>
      </p:pic>
      <p:sp>
        <p:nvSpPr>
          <p:cNvPr id="3" name="Content Placeholder 2"/>
          <p:cNvSpPr>
            <a:spLocks noGrp="1"/>
          </p:cNvSpPr>
          <p:nvPr>
            <p:ph idx="1"/>
          </p:nvPr>
        </p:nvSpPr>
        <p:spPr>
          <a:xfrm>
            <a:off x="381000" y="1256088"/>
            <a:ext cx="8229600" cy="4525963"/>
          </a:xfrm>
        </p:spPr>
        <p:txBody>
          <a:bodyPr>
            <a:normAutofit fontScale="85000" lnSpcReduction="10000"/>
          </a:bodyPr>
          <a:lstStyle/>
          <a:p>
            <a:pPr marL="0" indent="0">
              <a:buNone/>
            </a:pPr>
            <a:r>
              <a:rPr lang="en-US" dirty="0"/>
              <a:t>Use the </a:t>
            </a:r>
            <a:r>
              <a:rPr lang="en-US" dirty="0" smtClean="0"/>
              <a:t>chart in your handout </a:t>
            </a:r>
            <a:r>
              <a:rPr lang="en-US" dirty="0"/>
              <a:t>to </a:t>
            </a:r>
            <a:endParaRPr lang="en-US" dirty="0" smtClean="0"/>
          </a:p>
          <a:p>
            <a:pPr marL="0" indent="0">
              <a:buNone/>
            </a:pPr>
            <a:endParaRPr lang="en-US" sz="1200" dirty="0" smtClean="0"/>
          </a:p>
          <a:p>
            <a:pPr marL="514350" indent="-514350">
              <a:buAutoNum type="arabicParenR"/>
            </a:pPr>
            <a:r>
              <a:rPr lang="en-US" dirty="0" smtClean="0"/>
              <a:t>Rank </a:t>
            </a:r>
            <a:r>
              <a:rPr lang="en-US" dirty="0"/>
              <a:t>your top three elements for providing Christian care and </a:t>
            </a:r>
            <a:endParaRPr lang="en-US" dirty="0" smtClean="0"/>
          </a:p>
          <a:p>
            <a:pPr marL="514350" indent="-514350">
              <a:buAutoNum type="arabicParenR"/>
            </a:pPr>
            <a:r>
              <a:rPr lang="en-US" dirty="0" smtClean="0"/>
              <a:t>Rank </a:t>
            </a:r>
            <a:r>
              <a:rPr lang="en-US" dirty="0"/>
              <a:t>your team members’ top three elements. </a:t>
            </a:r>
            <a:endParaRPr lang="en-US" dirty="0" smtClean="0"/>
          </a:p>
          <a:p>
            <a:pPr marL="0" indent="0">
              <a:buNone/>
            </a:pPr>
            <a:endParaRPr lang="en-US" sz="1200" dirty="0"/>
          </a:p>
          <a:p>
            <a:pPr marL="0" indent="0">
              <a:buNone/>
            </a:pPr>
            <a:r>
              <a:rPr lang="en-US" dirty="0" smtClean="0"/>
              <a:t>Use </a:t>
            </a:r>
            <a:r>
              <a:rPr lang="en-US" dirty="0"/>
              <a:t>the “actions” column to note specific actions that you do or your team members do which show an ability to provide the elements of Christian care. When all team members have completed the chart, take turns sharing how you see yourself and how you see your team members providing Christian care.</a:t>
            </a:r>
          </a:p>
          <a:p>
            <a:pPr marL="0" indent="0">
              <a:buNone/>
            </a:pPr>
            <a:endParaRPr lang="en-US" dirty="0"/>
          </a:p>
          <a:p>
            <a:pPr marL="0" indent="0">
              <a:buNone/>
            </a:pPr>
            <a:endParaRPr lang="en-US" dirty="0"/>
          </a:p>
        </p:txBody>
      </p:sp>
      <p:pic>
        <p:nvPicPr>
          <p:cNvPr id="4" name="Content Placeholder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228600"/>
            <a:ext cx="685800" cy="1027488"/>
          </a:xfrm>
          <a:prstGeom prst="rect">
            <a:avLst/>
          </a:prstGeom>
        </p:spPr>
      </p:pic>
      <p:sp>
        <p:nvSpPr>
          <p:cNvPr id="5" name="WordArt 3"/>
          <p:cNvSpPr>
            <a:spLocks noChangeArrowheads="1" noChangeShapeType="1" noTextEdit="1"/>
          </p:cNvSpPr>
          <p:nvPr/>
        </p:nvSpPr>
        <p:spPr bwMode="auto">
          <a:xfrm>
            <a:off x="1600200" y="457200"/>
            <a:ext cx="5930685" cy="685800"/>
          </a:xfrm>
          <a:prstGeom prst="rect">
            <a:avLst/>
          </a:prstGeom>
        </p:spPr>
        <p:txBody>
          <a:bodyPr wrap="none" fromWordArt="1">
            <a:prstTxWarp prst="textPlain">
              <a:avLst>
                <a:gd name="adj" fmla="val 50000"/>
              </a:avLst>
            </a:prstTxWarp>
          </a:bodyPr>
          <a:lstStyle/>
          <a:p>
            <a:pPr algn="ctr" rtl="0">
              <a:buNone/>
            </a:pPr>
            <a:r>
              <a:rPr lang="en-US" sz="3600" b="1" kern="10" spc="0" dirty="0" smtClean="0">
                <a:ln w="15875">
                  <a:solidFill>
                    <a:srgbClr val="000000"/>
                  </a:solidFill>
                  <a:round/>
                  <a:headEnd/>
                  <a:tailEnd/>
                </a:ln>
                <a:solidFill>
                  <a:srgbClr val="9E210E"/>
                </a:solidFill>
                <a:effectLst>
                  <a:outerShdw dist="107763" dir="18900000" algn="ctr" rotWithShape="0">
                    <a:srgbClr val="D8D8D8">
                      <a:alpha val="50000"/>
                    </a:srgbClr>
                  </a:outerShdw>
                </a:effectLst>
                <a:latin typeface="Arial Black"/>
              </a:rPr>
              <a:t>Providing Christian Care</a:t>
            </a:r>
            <a:endParaRPr lang="en-US" sz="3600" b="1" kern="10" spc="0" dirty="0">
              <a:ln w="15875">
                <a:solidFill>
                  <a:srgbClr val="000000"/>
                </a:solidFill>
                <a:round/>
                <a:headEnd/>
                <a:tailEnd/>
              </a:ln>
              <a:solidFill>
                <a:srgbClr val="9E210E"/>
              </a:solidFill>
              <a:effectLst>
                <a:outerShdw dist="107763" dir="18900000" algn="ctr" rotWithShape="0">
                  <a:srgbClr val="D8D8D8">
                    <a:alpha val="50000"/>
                  </a:srgbClr>
                </a:outerShdw>
              </a:effectLst>
              <a:latin typeface="Arial Black"/>
            </a:endParaRPr>
          </a:p>
        </p:txBody>
      </p:sp>
      <p:pic>
        <p:nvPicPr>
          <p:cNvPr id="6" name="Content Placeholder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96200" y="286356"/>
            <a:ext cx="685800" cy="1027488"/>
          </a:xfrm>
          <a:prstGeom prst="rect">
            <a:avLst/>
          </a:prstGeom>
        </p:spPr>
      </p:pic>
      <p:pic>
        <p:nvPicPr>
          <p:cNvPr id="7" name="Picture 2" descr="http://vator.tv/images/attachments/010611085517clipart_board_meeting.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15387" y="5638800"/>
            <a:ext cx="1405072" cy="1053804"/>
          </a:xfrm>
          <a:prstGeom prst="rect">
            <a:avLst/>
          </a:prstGeom>
          <a:ln>
            <a:noFill/>
          </a:ln>
          <a:effectLst>
            <a:outerShdw blurRad="292100" dist="139700" dir="2700000" algn="tl" rotWithShape="0">
              <a:srgbClr val="333333">
                <a:alpha val="65000"/>
              </a:srgbClr>
            </a:outerShdw>
          </a:effectLst>
          <a:extLst/>
        </p:spPr>
      </p:pic>
    </p:spTree>
    <p:extLst>
      <p:ext uri="{BB962C8B-B14F-4D97-AF65-F5344CB8AC3E}">
        <p14:creationId xmlns:p14="http://schemas.microsoft.com/office/powerpoint/2010/main" val="20316541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1481</TotalTime>
  <Words>571</Words>
  <Application>Microsoft Office PowerPoint</Application>
  <PresentationFormat>On-screen Show (4:3)</PresentationFormat>
  <Paragraphs>63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Church of the Nazarene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Jackie James</dc:creator>
  <cp:lastModifiedBy>wmckain</cp:lastModifiedBy>
  <cp:revision>12</cp:revision>
  <dcterms:created xsi:type="dcterms:W3CDTF">2012-04-30T14:28:33Z</dcterms:created>
  <dcterms:modified xsi:type="dcterms:W3CDTF">2012-09-06T20:03:24Z</dcterms:modified>
</cp:coreProperties>
</file>