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489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4" d="100"/>
          <a:sy n="64" d="100"/>
        </p:scale>
        <p:origin x="-1344" y="-9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3A76785-6423-4CEB-B9C0-508D7138E059}" type="datetimeFigureOut">
              <a:rPr lang="en-US" smtClean="0"/>
              <a:t>2/15/2013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72E2E2-D83C-4FA3-B830-A5239CCDAF02}" type="slidenum">
              <a:rPr lang="en-US" smtClean="0"/>
              <a:t>‹#›</a:t>
            </a:fld>
            <a:endParaRPr lang="en-US"/>
          </a:p>
        </p:txBody>
      </p:sp>
    </p:spTree>
    <p:extLst>
      <p:ext uri="{BB962C8B-B14F-4D97-AF65-F5344CB8AC3E}">
        <p14:creationId xmlns:p14="http://schemas.microsoft.com/office/powerpoint/2010/main" val="35595086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A76785-6423-4CEB-B9C0-508D7138E059}" type="datetimeFigureOut">
              <a:rPr lang="en-US" smtClean="0"/>
              <a:t>2/15/2013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72E2E2-D83C-4FA3-B830-A5239CCDAF02}" type="slidenum">
              <a:rPr lang="en-US" smtClean="0"/>
              <a:t>‹#›</a:t>
            </a:fld>
            <a:endParaRPr lang="en-US"/>
          </a:p>
        </p:txBody>
      </p:sp>
    </p:spTree>
    <p:extLst>
      <p:ext uri="{BB962C8B-B14F-4D97-AF65-F5344CB8AC3E}">
        <p14:creationId xmlns:p14="http://schemas.microsoft.com/office/powerpoint/2010/main" val="6724681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A76785-6423-4CEB-B9C0-508D7138E059}" type="datetimeFigureOut">
              <a:rPr lang="en-US" smtClean="0"/>
              <a:t>2/15/2013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72E2E2-D83C-4FA3-B830-A5239CCDAF02}" type="slidenum">
              <a:rPr lang="en-US" smtClean="0"/>
              <a:t>‹#›</a:t>
            </a:fld>
            <a:endParaRPr lang="en-US"/>
          </a:p>
        </p:txBody>
      </p:sp>
    </p:spTree>
    <p:extLst>
      <p:ext uri="{BB962C8B-B14F-4D97-AF65-F5344CB8AC3E}">
        <p14:creationId xmlns:p14="http://schemas.microsoft.com/office/powerpoint/2010/main" val="1725811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A76785-6423-4CEB-B9C0-508D7138E059}" type="datetimeFigureOut">
              <a:rPr lang="en-US" smtClean="0"/>
              <a:t>2/15/2013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72E2E2-D83C-4FA3-B830-A5239CCDAF02}" type="slidenum">
              <a:rPr lang="en-US" smtClean="0"/>
              <a:t>‹#›</a:t>
            </a:fld>
            <a:endParaRPr lang="en-US"/>
          </a:p>
        </p:txBody>
      </p:sp>
    </p:spTree>
    <p:extLst>
      <p:ext uri="{BB962C8B-B14F-4D97-AF65-F5344CB8AC3E}">
        <p14:creationId xmlns:p14="http://schemas.microsoft.com/office/powerpoint/2010/main" val="20070448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3A76785-6423-4CEB-B9C0-508D7138E059}" type="datetimeFigureOut">
              <a:rPr lang="en-US" smtClean="0"/>
              <a:t>2/15/2013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72E2E2-D83C-4FA3-B830-A5239CCDAF02}" type="slidenum">
              <a:rPr lang="en-US" smtClean="0"/>
              <a:t>‹#›</a:t>
            </a:fld>
            <a:endParaRPr lang="en-US"/>
          </a:p>
        </p:txBody>
      </p:sp>
    </p:spTree>
    <p:extLst>
      <p:ext uri="{BB962C8B-B14F-4D97-AF65-F5344CB8AC3E}">
        <p14:creationId xmlns:p14="http://schemas.microsoft.com/office/powerpoint/2010/main" val="32158527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3A76785-6423-4CEB-B9C0-508D7138E059}" type="datetimeFigureOut">
              <a:rPr lang="en-US" smtClean="0"/>
              <a:t>2/15/2013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72E2E2-D83C-4FA3-B830-A5239CCDAF02}" type="slidenum">
              <a:rPr lang="en-US" smtClean="0"/>
              <a:t>‹#›</a:t>
            </a:fld>
            <a:endParaRPr lang="en-US"/>
          </a:p>
        </p:txBody>
      </p:sp>
    </p:spTree>
    <p:extLst>
      <p:ext uri="{BB962C8B-B14F-4D97-AF65-F5344CB8AC3E}">
        <p14:creationId xmlns:p14="http://schemas.microsoft.com/office/powerpoint/2010/main" val="2728878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3A76785-6423-4CEB-B9C0-508D7138E059}" type="datetimeFigureOut">
              <a:rPr lang="en-US" smtClean="0"/>
              <a:t>2/15/2013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72E2E2-D83C-4FA3-B830-A5239CCDAF02}" type="slidenum">
              <a:rPr lang="en-US" smtClean="0"/>
              <a:t>‹#›</a:t>
            </a:fld>
            <a:endParaRPr lang="en-US"/>
          </a:p>
        </p:txBody>
      </p:sp>
    </p:spTree>
    <p:extLst>
      <p:ext uri="{BB962C8B-B14F-4D97-AF65-F5344CB8AC3E}">
        <p14:creationId xmlns:p14="http://schemas.microsoft.com/office/powerpoint/2010/main" val="8090486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3A76785-6423-4CEB-B9C0-508D7138E059}" type="datetimeFigureOut">
              <a:rPr lang="en-US" smtClean="0"/>
              <a:t>2/15/2013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72E2E2-D83C-4FA3-B830-A5239CCDAF02}" type="slidenum">
              <a:rPr lang="en-US" smtClean="0"/>
              <a:t>‹#›</a:t>
            </a:fld>
            <a:endParaRPr lang="en-US"/>
          </a:p>
        </p:txBody>
      </p:sp>
    </p:spTree>
    <p:extLst>
      <p:ext uri="{BB962C8B-B14F-4D97-AF65-F5344CB8AC3E}">
        <p14:creationId xmlns:p14="http://schemas.microsoft.com/office/powerpoint/2010/main" val="35097400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A76785-6423-4CEB-B9C0-508D7138E059}" type="datetimeFigureOut">
              <a:rPr lang="en-US" smtClean="0"/>
              <a:t>2/15/2013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72E2E2-D83C-4FA3-B830-A5239CCDAF02}" type="slidenum">
              <a:rPr lang="en-US" smtClean="0"/>
              <a:t>‹#›</a:t>
            </a:fld>
            <a:endParaRPr lang="en-US"/>
          </a:p>
        </p:txBody>
      </p:sp>
    </p:spTree>
    <p:extLst>
      <p:ext uri="{BB962C8B-B14F-4D97-AF65-F5344CB8AC3E}">
        <p14:creationId xmlns:p14="http://schemas.microsoft.com/office/powerpoint/2010/main" val="3965533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A76785-6423-4CEB-B9C0-508D7138E059}" type="datetimeFigureOut">
              <a:rPr lang="en-US" smtClean="0"/>
              <a:t>2/15/2013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72E2E2-D83C-4FA3-B830-A5239CCDAF02}" type="slidenum">
              <a:rPr lang="en-US" smtClean="0"/>
              <a:t>‹#›</a:t>
            </a:fld>
            <a:endParaRPr lang="en-US"/>
          </a:p>
        </p:txBody>
      </p:sp>
    </p:spTree>
    <p:extLst>
      <p:ext uri="{BB962C8B-B14F-4D97-AF65-F5344CB8AC3E}">
        <p14:creationId xmlns:p14="http://schemas.microsoft.com/office/powerpoint/2010/main" val="8370697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A76785-6423-4CEB-B9C0-508D7138E059}" type="datetimeFigureOut">
              <a:rPr lang="en-US" smtClean="0"/>
              <a:t>2/15/2013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72E2E2-D83C-4FA3-B830-A5239CCDAF02}" type="slidenum">
              <a:rPr lang="en-US" smtClean="0"/>
              <a:t>‹#›</a:t>
            </a:fld>
            <a:endParaRPr lang="en-US"/>
          </a:p>
        </p:txBody>
      </p:sp>
    </p:spTree>
    <p:extLst>
      <p:ext uri="{BB962C8B-B14F-4D97-AF65-F5344CB8AC3E}">
        <p14:creationId xmlns:p14="http://schemas.microsoft.com/office/powerpoint/2010/main" val="18042989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A76785-6423-4CEB-B9C0-508D7138E059}" type="datetimeFigureOut">
              <a:rPr lang="en-US" smtClean="0"/>
              <a:t>2/15/2013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72E2E2-D83C-4FA3-B830-A5239CCDAF02}" type="slidenum">
              <a:rPr lang="en-US" smtClean="0"/>
              <a:t>‹#›</a:t>
            </a:fld>
            <a:endParaRPr lang="en-US"/>
          </a:p>
        </p:txBody>
      </p:sp>
    </p:spTree>
    <p:extLst>
      <p:ext uri="{BB962C8B-B14F-4D97-AF65-F5344CB8AC3E}">
        <p14:creationId xmlns:p14="http://schemas.microsoft.com/office/powerpoint/2010/main" val="26833620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jjames\Desktop\iStock_000021077393Small.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583"/>
            <a:ext cx="9144000" cy="6855417"/>
          </a:xfrm>
          <a:prstGeom prst="rect">
            <a:avLst/>
          </a:prstGeom>
          <a:noFill/>
          <a:extLst>
            <a:ext uri="{909E8E84-426E-40DD-AFC4-6F175D3DCCD1}">
              <a14:hiddenFill xmlns:a14="http://schemas.microsoft.com/office/drawing/2010/main">
                <a:solidFill>
                  <a:srgbClr val="FFFFFF"/>
                </a:solidFill>
              </a14:hiddenFill>
            </a:ext>
          </a:extLst>
        </p:spPr>
      </p:pic>
      <p:sp>
        <p:nvSpPr>
          <p:cNvPr id="4" name="Text Box 3"/>
          <p:cNvSpPr txBox="1">
            <a:spLocks noChangeArrowheads="1"/>
          </p:cNvSpPr>
          <p:nvPr/>
        </p:nvSpPr>
        <p:spPr bwMode="auto">
          <a:xfrm>
            <a:off x="3348038" y="4495800"/>
            <a:ext cx="5795962" cy="647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4800" b="0" i="0" u="none" strike="noStrike" cap="none" normalizeH="0" baseline="0" dirty="0" smtClean="0">
                <a:ln>
                  <a:noFill/>
                </a:ln>
                <a:solidFill>
                  <a:srgbClr val="0D489D"/>
                </a:solidFill>
                <a:effectLst/>
                <a:latin typeface="Calibri" pitchFamily="34" charset="0"/>
                <a:cs typeface="Arial" pitchFamily="34" charset="0"/>
              </a:rPr>
              <a:t>Instructor’s Guide</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 name="Title 1"/>
          <p:cNvSpPr>
            <a:spLocks noGrp="1"/>
          </p:cNvSpPr>
          <p:nvPr>
            <p:ph type="ctrTitle"/>
          </p:nvPr>
        </p:nvSpPr>
        <p:spPr>
          <a:xfrm>
            <a:off x="1905000" y="2583"/>
            <a:ext cx="7772400" cy="2209800"/>
          </a:xfrm>
        </p:spPr>
        <p:txBody>
          <a:bodyPr>
            <a:normAutofit/>
          </a:bodyPr>
          <a:lstStyle/>
          <a:p>
            <a:r>
              <a:rPr lang="en-US" sz="5400" b="1" dirty="0" smtClean="0">
                <a:solidFill>
                  <a:srgbClr val="0D489D"/>
                </a:solidFill>
                <a:latin typeface="Chaparral Pro Light" pitchFamily="18" charset="0"/>
              </a:rPr>
              <a:t>Organizing to Meet </a:t>
            </a:r>
            <a:br>
              <a:rPr lang="en-US" sz="5400" b="1" dirty="0" smtClean="0">
                <a:solidFill>
                  <a:srgbClr val="0D489D"/>
                </a:solidFill>
                <a:latin typeface="Chaparral Pro Light" pitchFamily="18" charset="0"/>
              </a:rPr>
            </a:br>
            <a:r>
              <a:rPr lang="en-US" sz="5400" b="1" dirty="0" smtClean="0">
                <a:solidFill>
                  <a:srgbClr val="0D489D"/>
                </a:solidFill>
                <a:latin typeface="Chaparral Pro Light" pitchFamily="18" charset="0"/>
              </a:rPr>
              <a:t>Multiple Needs</a:t>
            </a:r>
            <a:endParaRPr lang="en-US" sz="5400" b="1" dirty="0">
              <a:solidFill>
                <a:srgbClr val="0D489D"/>
              </a:solidFill>
              <a:latin typeface="Chaparral Pro Light" pitchFamily="18" charset="0"/>
            </a:endParaRPr>
          </a:p>
        </p:txBody>
      </p:sp>
      <p:sp>
        <p:nvSpPr>
          <p:cNvPr id="5" name="Text Box 4"/>
          <p:cNvSpPr txBox="1">
            <a:spLocks noChangeArrowheads="1"/>
          </p:cNvSpPr>
          <p:nvPr/>
        </p:nvSpPr>
        <p:spPr bwMode="auto">
          <a:xfrm>
            <a:off x="2796880" y="5143500"/>
            <a:ext cx="6348412" cy="10731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rgbClr val="0D489D"/>
                </a:solidFill>
                <a:effectLst/>
                <a:latin typeface="Calibri" pitchFamily="34" charset="0"/>
                <a:cs typeface="Arial" pitchFamily="34" charset="0"/>
              </a:rPr>
              <a:t>Church Renewal Resource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rgbClr val="0D489D"/>
                </a:solidFill>
                <a:effectLst/>
                <a:latin typeface="Calibri" pitchFamily="34" charset="0"/>
                <a:cs typeface="Arial" pitchFamily="34" charset="0"/>
              </a:rPr>
              <a:t>Evangelism Ministries USA/Canada Region</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rgbClr val="0D489D"/>
                </a:solidFill>
                <a:effectLst/>
                <a:latin typeface="Calibri" pitchFamily="34" charset="0"/>
                <a:cs typeface="Arial" pitchFamily="34" charset="0"/>
              </a:rPr>
              <a:t>Church of the Nazarene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5452499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solidFill>
                  <a:srgbClr val="0D489D"/>
                </a:solidFill>
                <a:latin typeface="Chaparral Pro Light" pitchFamily="18" charset="0"/>
              </a:rPr>
              <a:t>Organizing to Meet Multiple Needs</a:t>
            </a:r>
            <a:endParaRPr lang="en-US" dirty="0"/>
          </a:p>
        </p:txBody>
      </p:sp>
      <p:pic>
        <p:nvPicPr>
          <p:cNvPr id="6" name="Picture 2" descr="Rope See throug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600200"/>
            <a:ext cx="8229600" cy="466545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graphicFrame>
        <p:nvGraphicFramePr>
          <p:cNvPr id="4" name="Content Placeholder 3"/>
          <p:cNvGraphicFramePr>
            <a:graphicFrameLocks noGrp="1"/>
          </p:cNvGraphicFramePr>
          <p:nvPr>
            <p:ph idx="1"/>
            <p:extLst>
              <p:ext uri="{D42A27DB-BD31-4B8C-83A1-F6EECF244321}">
                <p14:modId xmlns:p14="http://schemas.microsoft.com/office/powerpoint/2010/main" val="3328169146"/>
              </p:ext>
            </p:extLst>
          </p:nvPr>
        </p:nvGraphicFramePr>
        <p:xfrm>
          <a:off x="381001" y="1447800"/>
          <a:ext cx="8305798" cy="4953000"/>
        </p:xfrm>
        <a:graphic>
          <a:graphicData uri="http://schemas.openxmlformats.org/drawingml/2006/table">
            <a:tbl>
              <a:tblPr/>
              <a:tblGrid>
                <a:gridCol w="1219199"/>
                <a:gridCol w="1626347"/>
                <a:gridCol w="1965878"/>
                <a:gridCol w="1747187"/>
                <a:gridCol w="1747187"/>
              </a:tblGrid>
              <a:tr h="389721">
                <a:tc>
                  <a:txBody>
                    <a:bodyPr/>
                    <a:lstStyle/>
                    <a:p>
                      <a:pPr marR="0" indent="0" algn="l" rtl="0">
                        <a:lnSpc>
                          <a:spcPct val="119000"/>
                        </a:lnSpc>
                        <a:spcBef>
                          <a:spcPts val="0"/>
                        </a:spcBef>
                        <a:spcAft>
                          <a:spcPts val="600"/>
                        </a:spcAft>
                      </a:pPr>
                      <a:r>
                        <a:rPr lang="en-US" sz="1600" b="1" kern="1400" dirty="0">
                          <a:solidFill>
                            <a:srgbClr val="000000"/>
                          </a:solidFill>
                          <a:effectLst/>
                          <a:latin typeface="Calibri"/>
                        </a:rPr>
                        <a:t> </a:t>
                      </a:r>
                      <a:endParaRPr lang="en-US" sz="1100" b="1" kern="1400" dirty="0">
                        <a:solidFill>
                          <a:srgbClr val="000000"/>
                        </a:solidFill>
                        <a:effectLst/>
                        <a:latin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64A2"/>
                    </a:solidFill>
                  </a:tcPr>
                </a:tc>
                <a:tc>
                  <a:txBody>
                    <a:bodyPr/>
                    <a:lstStyle/>
                    <a:p>
                      <a:pPr marR="0" indent="0" algn="l" rtl="0">
                        <a:lnSpc>
                          <a:spcPts val="550"/>
                        </a:lnSpc>
                        <a:spcBef>
                          <a:spcPts val="45"/>
                        </a:spcBef>
                        <a:spcAft>
                          <a:spcPts val="0"/>
                        </a:spcAft>
                      </a:pPr>
                      <a:r>
                        <a:rPr lang="en-US" sz="1600" b="1" kern="1400" dirty="0">
                          <a:solidFill>
                            <a:srgbClr val="000000"/>
                          </a:solidFill>
                          <a:effectLst/>
                          <a:latin typeface="Calibri"/>
                        </a:rPr>
                        <a:t> </a:t>
                      </a:r>
                      <a:endParaRPr lang="en-US" sz="1100" b="1" kern="1400" dirty="0">
                        <a:solidFill>
                          <a:srgbClr val="000000"/>
                        </a:solidFill>
                        <a:effectLst/>
                        <a:latin typeface="Calibri"/>
                      </a:endParaRPr>
                    </a:p>
                    <a:p>
                      <a:pPr marL="62230" marR="0" indent="0" algn="ctr" rtl="0">
                        <a:lnSpc>
                          <a:spcPct val="119000"/>
                        </a:lnSpc>
                        <a:spcBef>
                          <a:spcPts val="0"/>
                        </a:spcBef>
                        <a:spcAft>
                          <a:spcPts val="0"/>
                        </a:spcAft>
                      </a:pPr>
                      <a:r>
                        <a:rPr lang="en-US" sz="1600" b="1" kern="1400" dirty="0">
                          <a:solidFill>
                            <a:srgbClr val="000000"/>
                          </a:solidFill>
                          <a:effectLst/>
                          <a:latin typeface="Calibri"/>
                        </a:rPr>
                        <a:t>Ce</a:t>
                      </a:r>
                      <a:r>
                        <a:rPr lang="en-US" sz="1600" b="1" kern="1400" spc="5" dirty="0">
                          <a:solidFill>
                            <a:srgbClr val="000000"/>
                          </a:solidFill>
                          <a:effectLst/>
                          <a:latin typeface="Calibri"/>
                        </a:rPr>
                        <a:t>l</a:t>
                      </a:r>
                      <a:r>
                        <a:rPr lang="en-US" sz="1600" b="1" kern="1400" dirty="0">
                          <a:solidFill>
                            <a:srgbClr val="000000"/>
                          </a:solidFill>
                          <a:effectLst/>
                          <a:latin typeface="Calibri"/>
                        </a:rPr>
                        <a:t>l</a:t>
                      </a:r>
                      <a:endParaRPr lang="en-US" sz="1100" b="1" kern="1400" dirty="0">
                        <a:solidFill>
                          <a:srgbClr val="000000"/>
                        </a:solidFill>
                        <a:effectLst/>
                        <a:latin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64A2"/>
                    </a:solidFill>
                  </a:tcPr>
                </a:tc>
                <a:tc>
                  <a:txBody>
                    <a:bodyPr/>
                    <a:lstStyle/>
                    <a:p>
                      <a:pPr marR="0" indent="0" algn="l" rtl="0">
                        <a:lnSpc>
                          <a:spcPts val="550"/>
                        </a:lnSpc>
                        <a:spcBef>
                          <a:spcPts val="45"/>
                        </a:spcBef>
                        <a:spcAft>
                          <a:spcPts val="0"/>
                        </a:spcAft>
                      </a:pPr>
                      <a:r>
                        <a:rPr lang="en-US" sz="1600" b="1" kern="1400">
                          <a:solidFill>
                            <a:srgbClr val="000000"/>
                          </a:solidFill>
                          <a:effectLst/>
                          <a:latin typeface="Calibri"/>
                        </a:rPr>
                        <a:t> </a:t>
                      </a:r>
                      <a:endParaRPr lang="en-US" sz="1100" b="1" kern="1400">
                        <a:solidFill>
                          <a:srgbClr val="000000"/>
                        </a:solidFill>
                        <a:effectLst/>
                        <a:latin typeface="Calibri"/>
                      </a:endParaRPr>
                    </a:p>
                    <a:p>
                      <a:pPr marL="5080" marR="0" indent="0" algn="ctr" rtl="0">
                        <a:lnSpc>
                          <a:spcPct val="119000"/>
                        </a:lnSpc>
                        <a:spcBef>
                          <a:spcPts val="0"/>
                        </a:spcBef>
                        <a:spcAft>
                          <a:spcPts val="0"/>
                        </a:spcAft>
                      </a:pPr>
                      <a:r>
                        <a:rPr lang="en-US" sz="1600" b="1" kern="1400">
                          <a:solidFill>
                            <a:srgbClr val="000000"/>
                          </a:solidFill>
                          <a:effectLst/>
                          <a:latin typeface="Calibri"/>
                        </a:rPr>
                        <a:t>Cl</a:t>
                      </a:r>
                      <a:r>
                        <a:rPr lang="en-US" sz="1600" b="1" kern="1400" spc="5">
                          <a:solidFill>
                            <a:srgbClr val="000000"/>
                          </a:solidFill>
                          <a:effectLst/>
                          <a:latin typeface="Calibri"/>
                        </a:rPr>
                        <a:t>a</a:t>
                      </a:r>
                      <a:r>
                        <a:rPr lang="en-US" sz="1600" b="1" kern="1400">
                          <a:solidFill>
                            <a:srgbClr val="000000"/>
                          </a:solidFill>
                          <a:effectLst/>
                          <a:latin typeface="Calibri"/>
                        </a:rPr>
                        <a:t>ss</a:t>
                      </a:r>
                      <a:endParaRPr lang="en-US" sz="1100" b="1" kern="1400">
                        <a:solidFill>
                          <a:srgbClr val="000000"/>
                        </a:solidFill>
                        <a:effectLst/>
                        <a:latin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64A2"/>
                    </a:solidFill>
                  </a:tcPr>
                </a:tc>
                <a:tc>
                  <a:txBody>
                    <a:bodyPr/>
                    <a:lstStyle/>
                    <a:p>
                      <a:pPr marR="0" indent="0" algn="l" rtl="0">
                        <a:lnSpc>
                          <a:spcPts val="550"/>
                        </a:lnSpc>
                        <a:spcBef>
                          <a:spcPts val="45"/>
                        </a:spcBef>
                        <a:spcAft>
                          <a:spcPts val="0"/>
                        </a:spcAft>
                      </a:pPr>
                      <a:r>
                        <a:rPr lang="en-US" sz="1600" b="1" kern="1400">
                          <a:solidFill>
                            <a:srgbClr val="000000"/>
                          </a:solidFill>
                          <a:effectLst/>
                          <a:latin typeface="Calibri"/>
                        </a:rPr>
                        <a:t> </a:t>
                      </a:r>
                      <a:endParaRPr lang="en-US" sz="1100" b="1" kern="1400">
                        <a:solidFill>
                          <a:srgbClr val="000000"/>
                        </a:solidFill>
                        <a:effectLst/>
                        <a:latin typeface="Calibri"/>
                      </a:endParaRPr>
                    </a:p>
                    <a:p>
                      <a:pPr marL="227965" marR="0" indent="0" algn="l" rtl="0">
                        <a:lnSpc>
                          <a:spcPct val="119000"/>
                        </a:lnSpc>
                        <a:spcBef>
                          <a:spcPts val="0"/>
                        </a:spcBef>
                        <a:spcAft>
                          <a:spcPts val="0"/>
                        </a:spcAft>
                      </a:pPr>
                      <a:r>
                        <a:rPr lang="en-US" sz="1600" b="1" kern="1400">
                          <a:solidFill>
                            <a:srgbClr val="000000"/>
                          </a:solidFill>
                          <a:effectLst/>
                          <a:latin typeface="Calibri"/>
                        </a:rPr>
                        <a:t>Congreg</a:t>
                      </a:r>
                      <a:r>
                        <a:rPr lang="en-US" sz="1600" b="1" kern="1400" spc="5">
                          <a:solidFill>
                            <a:srgbClr val="000000"/>
                          </a:solidFill>
                          <a:effectLst/>
                          <a:latin typeface="Calibri"/>
                        </a:rPr>
                        <a:t>a</a:t>
                      </a:r>
                      <a:r>
                        <a:rPr lang="en-US" sz="1600" b="1" kern="1400">
                          <a:solidFill>
                            <a:srgbClr val="000000"/>
                          </a:solidFill>
                          <a:effectLst/>
                          <a:latin typeface="Calibri"/>
                        </a:rPr>
                        <a:t>t</a:t>
                      </a:r>
                      <a:r>
                        <a:rPr lang="en-US" sz="1600" b="1" kern="1400" spc="5">
                          <a:solidFill>
                            <a:srgbClr val="000000"/>
                          </a:solidFill>
                          <a:effectLst/>
                          <a:latin typeface="Calibri"/>
                        </a:rPr>
                        <a:t>i</a:t>
                      </a:r>
                      <a:r>
                        <a:rPr lang="en-US" sz="1600" b="1" kern="1400">
                          <a:solidFill>
                            <a:srgbClr val="000000"/>
                          </a:solidFill>
                          <a:effectLst/>
                          <a:latin typeface="Calibri"/>
                        </a:rPr>
                        <a:t>on</a:t>
                      </a:r>
                      <a:endParaRPr lang="en-US" sz="1100" b="1" kern="1400">
                        <a:solidFill>
                          <a:srgbClr val="000000"/>
                        </a:solidFill>
                        <a:effectLst/>
                        <a:latin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64A2"/>
                    </a:solidFill>
                  </a:tcPr>
                </a:tc>
                <a:tc>
                  <a:txBody>
                    <a:bodyPr/>
                    <a:lstStyle/>
                    <a:p>
                      <a:pPr marR="0" indent="0" algn="l" rtl="0">
                        <a:lnSpc>
                          <a:spcPts val="550"/>
                        </a:lnSpc>
                        <a:spcBef>
                          <a:spcPts val="45"/>
                        </a:spcBef>
                        <a:spcAft>
                          <a:spcPts val="0"/>
                        </a:spcAft>
                      </a:pPr>
                      <a:r>
                        <a:rPr lang="en-US" sz="1600" b="1" kern="1400" dirty="0">
                          <a:solidFill>
                            <a:srgbClr val="000000"/>
                          </a:solidFill>
                          <a:effectLst/>
                          <a:latin typeface="Calibri"/>
                        </a:rPr>
                        <a:t> </a:t>
                      </a:r>
                      <a:endParaRPr lang="en-US" sz="1100" b="1" kern="1400" dirty="0">
                        <a:solidFill>
                          <a:srgbClr val="000000"/>
                        </a:solidFill>
                        <a:effectLst/>
                        <a:latin typeface="Calibri"/>
                      </a:endParaRPr>
                    </a:p>
                    <a:p>
                      <a:pPr marL="288925" marR="0" indent="0" algn="l" rtl="0">
                        <a:lnSpc>
                          <a:spcPct val="119000"/>
                        </a:lnSpc>
                        <a:spcBef>
                          <a:spcPts val="0"/>
                        </a:spcBef>
                        <a:spcAft>
                          <a:spcPts val="0"/>
                        </a:spcAft>
                      </a:pPr>
                      <a:r>
                        <a:rPr lang="en-US" sz="1600" b="1" kern="1400" dirty="0">
                          <a:solidFill>
                            <a:srgbClr val="000000"/>
                          </a:solidFill>
                          <a:effectLst/>
                          <a:latin typeface="Calibri"/>
                        </a:rPr>
                        <a:t>Ce</a:t>
                      </a:r>
                      <a:r>
                        <a:rPr lang="en-US" sz="1600" b="1" kern="1400" spc="5" dirty="0">
                          <a:solidFill>
                            <a:srgbClr val="000000"/>
                          </a:solidFill>
                          <a:effectLst/>
                          <a:latin typeface="Calibri"/>
                        </a:rPr>
                        <a:t>l</a:t>
                      </a:r>
                      <a:r>
                        <a:rPr lang="en-US" sz="1600" b="1" kern="1400" dirty="0">
                          <a:solidFill>
                            <a:srgbClr val="000000"/>
                          </a:solidFill>
                          <a:effectLst/>
                          <a:latin typeface="Calibri"/>
                        </a:rPr>
                        <a:t>eb</a:t>
                      </a:r>
                      <a:r>
                        <a:rPr lang="en-US" sz="1600" b="1" kern="1400" spc="5" dirty="0">
                          <a:solidFill>
                            <a:srgbClr val="000000"/>
                          </a:solidFill>
                          <a:effectLst/>
                          <a:latin typeface="Calibri"/>
                        </a:rPr>
                        <a:t>r</a:t>
                      </a:r>
                      <a:r>
                        <a:rPr lang="en-US" sz="1600" b="1" kern="1400" dirty="0">
                          <a:solidFill>
                            <a:srgbClr val="000000"/>
                          </a:solidFill>
                          <a:effectLst/>
                          <a:latin typeface="Calibri"/>
                        </a:rPr>
                        <a:t>a</a:t>
                      </a:r>
                      <a:r>
                        <a:rPr lang="en-US" sz="1600" b="1" kern="1400" spc="5" dirty="0">
                          <a:solidFill>
                            <a:srgbClr val="000000"/>
                          </a:solidFill>
                          <a:effectLst/>
                          <a:latin typeface="Calibri"/>
                        </a:rPr>
                        <a:t>t</a:t>
                      </a:r>
                      <a:r>
                        <a:rPr lang="en-US" sz="1600" b="1" kern="1400" dirty="0">
                          <a:solidFill>
                            <a:srgbClr val="000000"/>
                          </a:solidFill>
                          <a:effectLst/>
                          <a:latin typeface="Calibri"/>
                        </a:rPr>
                        <a:t>ion</a:t>
                      </a:r>
                      <a:endParaRPr lang="en-US" sz="1100" b="1" kern="1400" dirty="0">
                        <a:solidFill>
                          <a:srgbClr val="000000"/>
                        </a:solidFill>
                        <a:effectLst/>
                        <a:latin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64A2"/>
                    </a:solidFill>
                  </a:tcPr>
                </a:tc>
              </a:tr>
              <a:tr h="406567">
                <a:tc>
                  <a:txBody>
                    <a:bodyPr/>
                    <a:lstStyle/>
                    <a:p>
                      <a:pPr marR="0" indent="0" algn="l" rtl="0">
                        <a:lnSpc>
                          <a:spcPts val="650"/>
                        </a:lnSpc>
                        <a:spcBef>
                          <a:spcPts val="30"/>
                        </a:spcBef>
                        <a:spcAft>
                          <a:spcPts val="0"/>
                        </a:spcAft>
                      </a:pPr>
                      <a:r>
                        <a:rPr lang="en-US" sz="1600" b="1" kern="1400">
                          <a:solidFill>
                            <a:srgbClr val="000000"/>
                          </a:solidFill>
                          <a:effectLst/>
                          <a:latin typeface="Calibri"/>
                        </a:rPr>
                        <a:t> </a:t>
                      </a:r>
                      <a:endParaRPr lang="en-US" sz="1100" b="1" kern="1400">
                        <a:solidFill>
                          <a:srgbClr val="000000"/>
                        </a:solidFill>
                        <a:effectLst/>
                        <a:latin typeface="Calibri"/>
                      </a:endParaRPr>
                    </a:p>
                    <a:p>
                      <a:pPr marL="71107" marR="0" indent="0" algn="l" rtl="0">
                        <a:lnSpc>
                          <a:spcPct val="119000"/>
                        </a:lnSpc>
                        <a:spcBef>
                          <a:spcPts val="0"/>
                        </a:spcBef>
                        <a:spcAft>
                          <a:spcPts val="0"/>
                        </a:spcAft>
                      </a:pPr>
                      <a:r>
                        <a:rPr lang="en-US" sz="1600" b="1" kern="1400">
                          <a:solidFill>
                            <a:srgbClr val="000000"/>
                          </a:solidFill>
                          <a:effectLst/>
                          <a:latin typeface="Calibri"/>
                        </a:rPr>
                        <a:t>Group Si</a:t>
                      </a:r>
                      <a:r>
                        <a:rPr lang="en-US" sz="1600" b="1" kern="1400" spc="5">
                          <a:solidFill>
                            <a:srgbClr val="000000"/>
                          </a:solidFill>
                          <a:effectLst/>
                          <a:latin typeface="Calibri"/>
                        </a:rPr>
                        <a:t>z</a:t>
                      </a:r>
                      <a:r>
                        <a:rPr lang="en-US" sz="1600" b="1" kern="1400">
                          <a:solidFill>
                            <a:srgbClr val="000000"/>
                          </a:solidFill>
                          <a:effectLst/>
                          <a:latin typeface="Calibri"/>
                        </a:rPr>
                        <a:t>e</a:t>
                      </a:r>
                      <a:endParaRPr lang="en-US" sz="1100" b="1" kern="1400">
                        <a:solidFill>
                          <a:srgbClr val="000000"/>
                        </a:solidFill>
                        <a:effectLst/>
                        <a:latin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64A2"/>
                    </a:solidFill>
                  </a:tcPr>
                </a:tc>
                <a:tc>
                  <a:txBody>
                    <a:bodyPr/>
                    <a:lstStyle/>
                    <a:p>
                      <a:pPr marL="118745" marR="0" indent="0" algn="l" rtl="0">
                        <a:lnSpc>
                          <a:spcPct val="119000"/>
                        </a:lnSpc>
                        <a:spcBef>
                          <a:spcPts val="600"/>
                        </a:spcBef>
                        <a:spcAft>
                          <a:spcPts val="600"/>
                        </a:spcAft>
                      </a:pPr>
                      <a:r>
                        <a:rPr lang="en-US" sz="1600" kern="1400" dirty="0">
                          <a:solidFill>
                            <a:srgbClr val="000000"/>
                          </a:solidFill>
                          <a:effectLst/>
                          <a:latin typeface="Calibri"/>
                        </a:rPr>
                        <a:t>3-15</a:t>
                      </a:r>
                      <a:endParaRPr lang="en-US" sz="1100" kern="1400" dirty="0">
                        <a:solidFill>
                          <a:srgbClr val="000000"/>
                        </a:solidFill>
                        <a:effectLst/>
                        <a:latin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18745" marR="0" indent="0" algn="l" rtl="0">
                        <a:lnSpc>
                          <a:spcPct val="119000"/>
                        </a:lnSpc>
                        <a:spcBef>
                          <a:spcPts val="600"/>
                        </a:spcBef>
                        <a:spcAft>
                          <a:spcPts val="600"/>
                        </a:spcAft>
                      </a:pPr>
                      <a:r>
                        <a:rPr lang="en-US" sz="1600" kern="1400" dirty="0">
                          <a:solidFill>
                            <a:srgbClr val="000000"/>
                          </a:solidFill>
                          <a:effectLst/>
                          <a:latin typeface="Calibri"/>
                        </a:rPr>
                        <a:t>15-40</a:t>
                      </a:r>
                      <a:endParaRPr lang="en-US" sz="1100" kern="1400" dirty="0">
                        <a:solidFill>
                          <a:srgbClr val="000000"/>
                        </a:solidFill>
                        <a:effectLst/>
                        <a:latin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18745" marR="0" indent="0" algn="l" rtl="0">
                        <a:lnSpc>
                          <a:spcPct val="119000"/>
                        </a:lnSpc>
                        <a:spcBef>
                          <a:spcPts val="600"/>
                        </a:spcBef>
                        <a:spcAft>
                          <a:spcPts val="600"/>
                        </a:spcAft>
                      </a:pPr>
                      <a:r>
                        <a:rPr lang="en-US" sz="1600" kern="1400">
                          <a:solidFill>
                            <a:srgbClr val="000000"/>
                          </a:solidFill>
                          <a:effectLst/>
                          <a:latin typeface="Calibri"/>
                        </a:rPr>
                        <a:t>40-120</a:t>
                      </a:r>
                      <a:endParaRPr lang="en-US" sz="1100" kern="1400">
                        <a:solidFill>
                          <a:srgbClr val="000000"/>
                        </a:solidFill>
                        <a:effectLst/>
                        <a:latin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18745" marR="57150" indent="0" algn="l" rtl="0">
                        <a:lnSpc>
                          <a:spcPct val="119000"/>
                        </a:lnSpc>
                        <a:spcBef>
                          <a:spcPts val="600"/>
                        </a:spcBef>
                        <a:spcAft>
                          <a:spcPts val="600"/>
                        </a:spcAft>
                      </a:pPr>
                      <a:r>
                        <a:rPr lang="en-US" sz="1600" kern="1400">
                          <a:solidFill>
                            <a:srgbClr val="000000"/>
                          </a:solidFill>
                          <a:effectLst/>
                          <a:latin typeface="Calibri"/>
                        </a:rPr>
                        <a:t>120+</a:t>
                      </a:r>
                      <a:endParaRPr lang="en-US" sz="1100" kern="1400">
                        <a:solidFill>
                          <a:srgbClr val="000000"/>
                        </a:solidFill>
                        <a:effectLst/>
                        <a:latin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78369">
                <a:tc>
                  <a:txBody>
                    <a:bodyPr/>
                    <a:lstStyle/>
                    <a:p>
                      <a:pPr marR="0" indent="0" algn="l" rtl="0">
                        <a:lnSpc>
                          <a:spcPts val="550"/>
                        </a:lnSpc>
                        <a:spcBef>
                          <a:spcPts val="45"/>
                        </a:spcBef>
                        <a:spcAft>
                          <a:spcPts val="0"/>
                        </a:spcAft>
                      </a:pPr>
                      <a:r>
                        <a:rPr lang="en-US" sz="1600" b="1" kern="1400">
                          <a:solidFill>
                            <a:srgbClr val="000000"/>
                          </a:solidFill>
                          <a:effectLst/>
                          <a:latin typeface="Calibri"/>
                        </a:rPr>
                        <a:t> </a:t>
                      </a:r>
                      <a:endParaRPr lang="en-US" sz="1100" b="1" kern="1400">
                        <a:solidFill>
                          <a:srgbClr val="000000"/>
                        </a:solidFill>
                        <a:effectLst/>
                        <a:latin typeface="Calibri"/>
                      </a:endParaRPr>
                    </a:p>
                    <a:p>
                      <a:pPr marL="71107" marR="0" indent="0" algn="l" rtl="0">
                        <a:lnSpc>
                          <a:spcPct val="119000"/>
                        </a:lnSpc>
                        <a:spcBef>
                          <a:spcPts val="0"/>
                        </a:spcBef>
                        <a:spcAft>
                          <a:spcPts val="0"/>
                        </a:spcAft>
                      </a:pPr>
                      <a:r>
                        <a:rPr lang="en-US" sz="1600" b="1" kern="1400">
                          <a:solidFill>
                            <a:srgbClr val="000000"/>
                          </a:solidFill>
                          <a:effectLst/>
                          <a:latin typeface="Calibri"/>
                        </a:rPr>
                        <a:t>Ne</a:t>
                      </a:r>
                      <a:r>
                        <a:rPr lang="en-US" sz="1600" b="1" kern="1400" spc="5">
                          <a:solidFill>
                            <a:srgbClr val="000000"/>
                          </a:solidFill>
                          <a:effectLst/>
                          <a:latin typeface="Calibri"/>
                        </a:rPr>
                        <a:t>e</a:t>
                      </a:r>
                      <a:r>
                        <a:rPr lang="en-US" sz="1600" b="1" kern="1400">
                          <a:solidFill>
                            <a:srgbClr val="000000"/>
                          </a:solidFill>
                          <a:effectLst/>
                          <a:latin typeface="Calibri"/>
                        </a:rPr>
                        <a:t>ds</a:t>
                      </a:r>
                      <a:endParaRPr lang="en-US" sz="1100" b="1" kern="1400">
                        <a:solidFill>
                          <a:srgbClr val="000000"/>
                        </a:solidFill>
                        <a:effectLst/>
                        <a:latin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64A2"/>
                    </a:solidFill>
                  </a:tcPr>
                </a:tc>
                <a:tc>
                  <a:txBody>
                    <a:bodyPr/>
                    <a:lstStyle/>
                    <a:p>
                      <a:pPr marR="0" indent="0" algn="l" rtl="0">
                        <a:lnSpc>
                          <a:spcPts val="550"/>
                        </a:lnSpc>
                        <a:spcBef>
                          <a:spcPts val="45"/>
                        </a:spcBef>
                        <a:spcAft>
                          <a:spcPts val="0"/>
                        </a:spcAft>
                      </a:pPr>
                      <a:r>
                        <a:rPr lang="en-US" sz="1600" kern="1400" dirty="0">
                          <a:solidFill>
                            <a:srgbClr val="000000"/>
                          </a:solidFill>
                          <a:effectLst/>
                          <a:latin typeface="Calibri"/>
                        </a:rPr>
                        <a:t> </a:t>
                      </a:r>
                      <a:endParaRPr lang="en-US" sz="1100" kern="1400" dirty="0">
                        <a:solidFill>
                          <a:srgbClr val="000000"/>
                        </a:solidFill>
                        <a:effectLst/>
                        <a:latin typeface="Calibri"/>
                      </a:endParaRPr>
                    </a:p>
                    <a:p>
                      <a:pPr marL="71107" marR="0" indent="0" algn="l" rtl="0">
                        <a:lnSpc>
                          <a:spcPct val="119000"/>
                        </a:lnSpc>
                        <a:spcBef>
                          <a:spcPts val="0"/>
                        </a:spcBef>
                        <a:spcAft>
                          <a:spcPts val="0"/>
                        </a:spcAft>
                      </a:pPr>
                      <a:r>
                        <a:rPr lang="en-US" sz="1600" kern="1400" dirty="0">
                          <a:solidFill>
                            <a:srgbClr val="000000"/>
                          </a:solidFill>
                          <a:effectLst/>
                          <a:latin typeface="Calibri"/>
                        </a:rPr>
                        <a:t>Int</a:t>
                      </a:r>
                      <a:r>
                        <a:rPr lang="en-US" sz="1600" kern="1400" spc="5" dirty="0">
                          <a:solidFill>
                            <a:srgbClr val="000000"/>
                          </a:solidFill>
                          <a:effectLst/>
                          <a:latin typeface="Calibri"/>
                        </a:rPr>
                        <a:t>i</a:t>
                      </a:r>
                      <a:r>
                        <a:rPr lang="en-US" sz="1600" kern="1400" spc="-10" dirty="0">
                          <a:solidFill>
                            <a:srgbClr val="000000"/>
                          </a:solidFill>
                          <a:effectLst/>
                          <a:latin typeface="Calibri"/>
                        </a:rPr>
                        <a:t>m</a:t>
                      </a:r>
                      <a:r>
                        <a:rPr lang="en-US" sz="1600" kern="1400" dirty="0">
                          <a:solidFill>
                            <a:srgbClr val="000000"/>
                          </a:solidFill>
                          <a:effectLst/>
                          <a:latin typeface="Calibri"/>
                        </a:rPr>
                        <a:t>a</a:t>
                      </a:r>
                      <a:r>
                        <a:rPr lang="en-US" sz="1600" kern="1400" spc="5" dirty="0">
                          <a:solidFill>
                            <a:srgbClr val="000000"/>
                          </a:solidFill>
                          <a:effectLst/>
                          <a:latin typeface="Calibri"/>
                        </a:rPr>
                        <a:t>t</a:t>
                      </a:r>
                      <a:r>
                        <a:rPr lang="en-US" sz="1600" kern="1400" dirty="0">
                          <a:solidFill>
                            <a:srgbClr val="000000"/>
                          </a:solidFill>
                          <a:effectLst/>
                          <a:latin typeface="Calibri"/>
                        </a:rPr>
                        <a:t>e sharing</a:t>
                      </a:r>
                      <a:endParaRPr lang="en-US" sz="1100" kern="1400" dirty="0">
                        <a:solidFill>
                          <a:srgbClr val="000000"/>
                        </a:solidFill>
                        <a:effectLst/>
                        <a:latin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0" indent="0" algn="l" rtl="0">
                        <a:lnSpc>
                          <a:spcPts val="550"/>
                        </a:lnSpc>
                        <a:spcBef>
                          <a:spcPts val="45"/>
                        </a:spcBef>
                        <a:spcAft>
                          <a:spcPts val="0"/>
                        </a:spcAft>
                      </a:pPr>
                      <a:r>
                        <a:rPr lang="en-US" sz="1600" kern="1400" dirty="0">
                          <a:solidFill>
                            <a:srgbClr val="000000"/>
                          </a:solidFill>
                          <a:effectLst/>
                          <a:latin typeface="Calibri"/>
                        </a:rPr>
                        <a:t> </a:t>
                      </a:r>
                      <a:endParaRPr lang="en-US" sz="1100" kern="1400" dirty="0">
                        <a:solidFill>
                          <a:srgbClr val="000000"/>
                        </a:solidFill>
                        <a:effectLst/>
                        <a:latin typeface="Calibri"/>
                      </a:endParaRPr>
                    </a:p>
                    <a:p>
                      <a:pPr marL="71107" marR="0" indent="0" algn="l" rtl="0">
                        <a:lnSpc>
                          <a:spcPct val="119000"/>
                        </a:lnSpc>
                        <a:spcBef>
                          <a:spcPts val="0"/>
                        </a:spcBef>
                        <a:spcAft>
                          <a:spcPts val="0"/>
                        </a:spcAft>
                      </a:pPr>
                      <a:r>
                        <a:rPr lang="en-US" sz="1600" kern="1400" dirty="0">
                          <a:solidFill>
                            <a:srgbClr val="000000"/>
                          </a:solidFill>
                          <a:effectLst/>
                          <a:latin typeface="Calibri"/>
                        </a:rPr>
                        <a:t>L</a:t>
                      </a:r>
                      <a:r>
                        <a:rPr lang="en-US" sz="1600" kern="1400" spc="5" dirty="0">
                          <a:solidFill>
                            <a:srgbClr val="000000"/>
                          </a:solidFill>
                          <a:effectLst/>
                          <a:latin typeface="Calibri"/>
                        </a:rPr>
                        <a:t>e</a:t>
                      </a:r>
                      <a:r>
                        <a:rPr lang="en-US" sz="1600" kern="1400" dirty="0">
                          <a:solidFill>
                            <a:srgbClr val="000000"/>
                          </a:solidFill>
                          <a:effectLst/>
                          <a:latin typeface="Calibri"/>
                        </a:rPr>
                        <a:t>arn</a:t>
                      </a:r>
                      <a:endParaRPr lang="en-US" sz="1100" kern="1400" dirty="0">
                        <a:solidFill>
                          <a:srgbClr val="000000"/>
                        </a:solidFill>
                        <a:effectLst/>
                        <a:latin typeface="Calibri"/>
                      </a:endParaRPr>
                    </a:p>
                    <a:p>
                      <a:pPr marL="71107" marR="0" indent="0" algn="l" rtl="0">
                        <a:lnSpc>
                          <a:spcPct val="119000"/>
                        </a:lnSpc>
                        <a:spcBef>
                          <a:spcPts val="40"/>
                        </a:spcBef>
                        <a:spcAft>
                          <a:spcPts val="0"/>
                        </a:spcAft>
                      </a:pPr>
                      <a:r>
                        <a:rPr lang="en-US" sz="1600" kern="1400" dirty="0">
                          <a:solidFill>
                            <a:srgbClr val="000000"/>
                          </a:solidFill>
                          <a:effectLst/>
                          <a:latin typeface="Calibri"/>
                        </a:rPr>
                        <a:t>Fun f</a:t>
                      </a:r>
                      <a:r>
                        <a:rPr lang="en-US" sz="1600" kern="1400" spc="5" dirty="0">
                          <a:solidFill>
                            <a:srgbClr val="000000"/>
                          </a:solidFill>
                          <a:effectLst/>
                          <a:latin typeface="Calibri"/>
                        </a:rPr>
                        <a:t>e</a:t>
                      </a:r>
                      <a:r>
                        <a:rPr lang="en-US" sz="1600" kern="1400" dirty="0">
                          <a:solidFill>
                            <a:srgbClr val="000000"/>
                          </a:solidFill>
                          <a:effectLst/>
                          <a:latin typeface="Calibri"/>
                        </a:rPr>
                        <a:t>l</a:t>
                      </a:r>
                      <a:r>
                        <a:rPr lang="en-US" sz="1600" kern="1400" spc="5" dirty="0">
                          <a:solidFill>
                            <a:srgbClr val="000000"/>
                          </a:solidFill>
                          <a:effectLst/>
                          <a:latin typeface="Calibri"/>
                        </a:rPr>
                        <a:t>l</a:t>
                      </a:r>
                      <a:r>
                        <a:rPr lang="en-US" sz="1600" kern="1400" dirty="0">
                          <a:solidFill>
                            <a:srgbClr val="000000"/>
                          </a:solidFill>
                          <a:effectLst/>
                          <a:latin typeface="Calibri"/>
                        </a:rPr>
                        <a:t>ow</a:t>
                      </a:r>
                      <a:r>
                        <a:rPr lang="en-US" sz="1600" kern="1400" spc="-5" dirty="0">
                          <a:solidFill>
                            <a:srgbClr val="000000"/>
                          </a:solidFill>
                          <a:effectLst/>
                          <a:latin typeface="Calibri"/>
                        </a:rPr>
                        <a:t>s</a:t>
                      </a:r>
                      <a:r>
                        <a:rPr lang="en-US" sz="1600" kern="1400" dirty="0">
                          <a:solidFill>
                            <a:srgbClr val="000000"/>
                          </a:solidFill>
                          <a:effectLst/>
                          <a:latin typeface="Calibri"/>
                        </a:rPr>
                        <a:t>hip</a:t>
                      </a:r>
                      <a:endParaRPr lang="en-US" sz="1100" kern="1400" dirty="0">
                        <a:solidFill>
                          <a:srgbClr val="000000"/>
                        </a:solidFill>
                        <a:effectLst/>
                        <a:latin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0" indent="0" algn="l" rtl="0">
                        <a:lnSpc>
                          <a:spcPts val="550"/>
                        </a:lnSpc>
                        <a:spcBef>
                          <a:spcPts val="45"/>
                        </a:spcBef>
                        <a:spcAft>
                          <a:spcPts val="0"/>
                        </a:spcAft>
                      </a:pPr>
                      <a:r>
                        <a:rPr lang="en-US" sz="1600" kern="1400" dirty="0">
                          <a:solidFill>
                            <a:srgbClr val="000000"/>
                          </a:solidFill>
                          <a:effectLst/>
                          <a:latin typeface="Calibri"/>
                        </a:rPr>
                        <a:t> </a:t>
                      </a:r>
                      <a:endParaRPr lang="en-US" sz="1100" kern="1400" dirty="0">
                        <a:solidFill>
                          <a:srgbClr val="000000"/>
                        </a:solidFill>
                        <a:effectLst/>
                        <a:latin typeface="Calibri"/>
                      </a:endParaRPr>
                    </a:p>
                    <a:p>
                      <a:pPr marL="71107" marR="0" indent="0" algn="l" rtl="0">
                        <a:lnSpc>
                          <a:spcPct val="119000"/>
                        </a:lnSpc>
                        <a:spcBef>
                          <a:spcPts val="0"/>
                        </a:spcBef>
                        <a:spcAft>
                          <a:spcPts val="0"/>
                        </a:spcAft>
                      </a:pPr>
                      <a:r>
                        <a:rPr lang="en-US" sz="1600" kern="1400" dirty="0">
                          <a:solidFill>
                            <a:srgbClr val="000000"/>
                          </a:solidFill>
                          <a:effectLst/>
                          <a:latin typeface="Calibri"/>
                        </a:rPr>
                        <a:t>L</a:t>
                      </a:r>
                      <a:r>
                        <a:rPr lang="en-US" sz="1600" kern="1400" spc="5" dirty="0">
                          <a:solidFill>
                            <a:srgbClr val="000000"/>
                          </a:solidFill>
                          <a:effectLst/>
                          <a:latin typeface="Calibri"/>
                        </a:rPr>
                        <a:t>e</a:t>
                      </a:r>
                      <a:r>
                        <a:rPr lang="en-US" sz="1600" kern="1400" dirty="0">
                          <a:solidFill>
                            <a:srgbClr val="000000"/>
                          </a:solidFill>
                          <a:effectLst/>
                          <a:latin typeface="Calibri"/>
                        </a:rPr>
                        <a:t>arn</a:t>
                      </a:r>
                      <a:endParaRPr lang="en-US" sz="1100" kern="1400" dirty="0">
                        <a:solidFill>
                          <a:srgbClr val="000000"/>
                        </a:solidFill>
                        <a:effectLst/>
                        <a:latin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57150" indent="0" algn="l" rtl="0">
                        <a:lnSpc>
                          <a:spcPts val="550"/>
                        </a:lnSpc>
                        <a:spcBef>
                          <a:spcPts val="45"/>
                        </a:spcBef>
                        <a:spcAft>
                          <a:spcPts val="0"/>
                        </a:spcAft>
                      </a:pPr>
                      <a:r>
                        <a:rPr lang="en-US" sz="1600" kern="1400">
                          <a:solidFill>
                            <a:srgbClr val="000000"/>
                          </a:solidFill>
                          <a:effectLst/>
                          <a:latin typeface="Calibri"/>
                        </a:rPr>
                        <a:t> </a:t>
                      </a:r>
                      <a:endParaRPr lang="en-US" sz="1100" kern="1400">
                        <a:solidFill>
                          <a:srgbClr val="000000"/>
                        </a:solidFill>
                        <a:effectLst/>
                        <a:latin typeface="Calibri"/>
                      </a:endParaRPr>
                    </a:p>
                    <a:p>
                      <a:pPr marL="71107" marR="57150" indent="0" algn="l" rtl="0">
                        <a:lnSpc>
                          <a:spcPct val="119000"/>
                        </a:lnSpc>
                        <a:spcBef>
                          <a:spcPts val="0"/>
                        </a:spcBef>
                        <a:spcAft>
                          <a:spcPts val="0"/>
                        </a:spcAft>
                      </a:pPr>
                      <a:r>
                        <a:rPr lang="en-US" sz="1600" kern="1400">
                          <a:solidFill>
                            <a:srgbClr val="000000"/>
                          </a:solidFill>
                          <a:effectLst/>
                          <a:latin typeface="Calibri"/>
                        </a:rPr>
                        <a:t>Praise </a:t>
                      </a:r>
                      <a:r>
                        <a:rPr lang="en-US" sz="1600" kern="1400" spc="-5">
                          <a:solidFill>
                            <a:srgbClr val="000000"/>
                          </a:solidFill>
                          <a:effectLst/>
                          <a:latin typeface="Calibri"/>
                        </a:rPr>
                        <a:t>W</a:t>
                      </a:r>
                      <a:r>
                        <a:rPr lang="en-US" sz="1600" kern="1400">
                          <a:solidFill>
                            <a:srgbClr val="000000"/>
                          </a:solidFill>
                          <a:effectLst/>
                          <a:latin typeface="Calibri"/>
                        </a:rPr>
                        <a:t>orship Pra</a:t>
                      </a:r>
                      <a:r>
                        <a:rPr lang="en-US" sz="1600" kern="1400" spc="25">
                          <a:solidFill>
                            <a:srgbClr val="000000"/>
                          </a:solidFill>
                          <a:effectLst/>
                          <a:latin typeface="Calibri"/>
                        </a:rPr>
                        <a:t>y</a:t>
                      </a:r>
                      <a:r>
                        <a:rPr lang="en-US" sz="1600" kern="1400">
                          <a:solidFill>
                            <a:srgbClr val="000000"/>
                          </a:solidFill>
                          <a:effectLst/>
                          <a:latin typeface="Calibri"/>
                        </a:rPr>
                        <a:t>er</a:t>
                      </a:r>
                      <a:endParaRPr lang="en-US" sz="1100" kern="1400">
                        <a:solidFill>
                          <a:srgbClr val="000000"/>
                        </a:solidFill>
                        <a:effectLst/>
                        <a:latin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55663">
                <a:tc>
                  <a:txBody>
                    <a:bodyPr/>
                    <a:lstStyle/>
                    <a:p>
                      <a:pPr marR="0" indent="0" algn="l" rtl="0">
                        <a:lnSpc>
                          <a:spcPts val="550"/>
                        </a:lnSpc>
                        <a:spcBef>
                          <a:spcPts val="45"/>
                        </a:spcBef>
                        <a:spcAft>
                          <a:spcPts val="0"/>
                        </a:spcAft>
                      </a:pPr>
                      <a:r>
                        <a:rPr lang="en-US" sz="1600" b="1" kern="1400">
                          <a:solidFill>
                            <a:srgbClr val="000000"/>
                          </a:solidFill>
                          <a:effectLst/>
                          <a:latin typeface="Calibri"/>
                        </a:rPr>
                        <a:t> </a:t>
                      </a:r>
                      <a:endParaRPr lang="en-US" sz="1100" b="1" kern="1400">
                        <a:solidFill>
                          <a:srgbClr val="000000"/>
                        </a:solidFill>
                        <a:effectLst/>
                        <a:latin typeface="Calibri"/>
                      </a:endParaRPr>
                    </a:p>
                    <a:p>
                      <a:pPr marL="71107" marR="0" indent="0" algn="l" rtl="0">
                        <a:lnSpc>
                          <a:spcPct val="119000"/>
                        </a:lnSpc>
                        <a:spcBef>
                          <a:spcPts val="0"/>
                        </a:spcBef>
                        <a:spcAft>
                          <a:spcPts val="0"/>
                        </a:spcAft>
                      </a:pPr>
                      <a:r>
                        <a:rPr lang="en-US" sz="1600" b="1" kern="1400">
                          <a:solidFill>
                            <a:srgbClr val="000000"/>
                          </a:solidFill>
                          <a:effectLst/>
                          <a:latin typeface="Calibri"/>
                        </a:rPr>
                        <a:t>Re</a:t>
                      </a:r>
                      <a:r>
                        <a:rPr lang="en-US" sz="1600" b="1" kern="1400" spc="5">
                          <a:solidFill>
                            <a:srgbClr val="000000"/>
                          </a:solidFill>
                          <a:effectLst/>
                          <a:latin typeface="Calibri"/>
                        </a:rPr>
                        <a:t>l</a:t>
                      </a:r>
                      <a:r>
                        <a:rPr lang="en-US" sz="1600" b="1" kern="1400">
                          <a:solidFill>
                            <a:srgbClr val="000000"/>
                          </a:solidFill>
                          <a:effectLst/>
                          <a:latin typeface="Calibri"/>
                        </a:rPr>
                        <a:t>a</a:t>
                      </a:r>
                      <a:r>
                        <a:rPr lang="en-US" sz="1600" b="1" kern="1400" spc="5">
                          <a:solidFill>
                            <a:srgbClr val="000000"/>
                          </a:solidFill>
                          <a:effectLst/>
                          <a:latin typeface="Calibri"/>
                        </a:rPr>
                        <a:t>t</a:t>
                      </a:r>
                      <a:r>
                        <a:rPr lang="en-US" sz="1600" b="1" kern="1400">
                          <a:solidFill>
                            <a:srgbClr val="000000"/>
                          </a:solidFill>
                          <a:effectLst/>
                          <a:latin typeface="Calibri"/>
                        </a:rPr>
                        <a:t>ionships</a:t>
                      </a:r>
                      <a:endParaRPr lang="en-US" sz="1100" b="1" kern="1400">
                        <a:solidFill>
                          <a:srgbClr val="000000"/>
                        </a:solidFill>
                        <a:effectLst/>
                        <a:latin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64A2"/>
                    </a:solidFill>
                  </a:tcPr>
                </a:tc>
                <a:tc>
                  <a:txBody>
                    <a:bodyPr/>
                    <a:lstStyle/>
                    <a:p>
                      <a:pPr marR="0" indent="0" algn="l" rtl="0">
                        <a:lnSpc>
                          <a:spcPts val="550"/>
                        </a:lnSpc>
                        <a:spcBef>
                          <a:spcPts val="45"/>
                        </a:spcBef>
                        <a:spcAft>
                          <a:spcPts val="0"/>
                        </a:spcAft>
                      </a:pPr>
                      <a:r>
                        <a:rPr lang="en-US" sz="1600" kern="1400" dirty="0">
                          <a:solidFill>
                            <a:srgbClr val="000000"/>
                          </a:solidFill>
                          <a:effectLst/>
                          <a:latin typeface="Calibri"/>
                        </a:rPr>
                        <a:t> </a:t>
                      </a:r>
                      <a:endParaRPr lang="en-US" sz="1100" kern="1400" dirty="0">
                        <a:solidFill>
                          <a:srgbClr val="000000"/>
                        </a:solidFill>
                        <a:effectLst/>
                        <a:latin typeface="Calibri"/>
                      </a:endParaRPr>
                    </a:p>
                    <a:p>
                      <a:pPr marL="71107" marR="0" indent="0" algn="just" rtl="0">
                        <a:lnSpc>
                          <a:spcPct val="101000"/>
                        </a:lnSpc>
                        <a:spcBef>
                          <a:spcPts val="0"/>
                        </a:spcBef>
                        <a:spcAft>
                          <a:spcPts val="0"/>
                        </a:spcAft>
                      </a:pPr>
                      <a:r>
                        <a:rPr lang="en-US" sz="1600" kern="1400" dirty="0">
                          <a:solidFill>
                            <a:srgbClr val="000000"/>
                          </a:solidFill>
                          <a:effectLst/>
                          <a:latin typeface="Calibri"/>
                        </a:rPr>
                        <a:t>Close</a:t>
                      </a:r>
                      <a:endParaRPr lang="en-US" sz="1100" kern="1400" dirty="0">
                        <a:solidFill>
                          <a:srgbClr val="000000"/>
                        </a:solidFill>
                        <a:effectLst/>
                        <a:latin typeface="Calibri"/>
                      </a:endParaRPr>
                    </a:p>
                    <a:p>
                      <a:pPr marL="71107" marR="0" indent="0" algn="just" rtl="0">
                        <a:lnSpc>
                          <a:spcPct val="101000"/>
                        </a:lnSpc>
                        <a:spcBef>
                          <a:spcPts val="0"/>
                        </a:spcBef>
                        <a:spcAft>
                          <a:spcPts val="0"/>
                        </a:spcAft>
                      </a:pPr>
                      <a:r>
                        <a:rPr lang="en-US" sz="1600" kern="1400" dirty="0">
                          <a:solidFill>
                            <a:srgbClr val="000000"/>
                          </a:solidFill>
                          <a:effectLst/>
                          <a:latin typeface="Calibri"/>
                        </a:rPr>
                        <a:t>De</a:t>
                      </a:r>
                      <a:r>
                        <a:rPr lang="en-US" sz="1600" kern="1400" spc="5" dirty="0">
                          <a:solidFill>
                            <a:srgbClr val="000000"/>
                          </a:solidFill>
                          <a:effectLst/>
                          <a:latin typeface="Calibri"/>
                        </a:rPr>
                        <a:t>e</a:t>
                      </a:r>
                      <a:r>
                        <a:rPr lang="en-US" sz="1600" kern="1400" dirty="0">
                          <a:solidFill>
                            <a:srgbClr val="000000"/>
                          </a:solidFill>
                          <a:effectLst/>
                          <a:latin typeface="Calibri"/>
                        </a:rPr>
                        <a:t>p</a:t>
                      </a:r>
                      <a:endParaRPr lang="en-US" sz="1100" kern="1400" dirty="0">
                        <a:solidFill>
                          <a:srgbClr val="000000"/>
                        </a:solidFill>
                        <a:effectLst/>
                        <a:latin typeface="Calibri"/>
                      </a:endParaRPr>
                    </a:p>
                    <a:p>
                      <a:pPr marL="71107" marR="0" indent="0" algn="just" rtl="0">
                        <a:lnSpc>
                          <a:spcPct val="101000"/>
                        </a:lnSpc>
                        <a:spcBef>
                          <a:spcPts val="0"/>
                        </a:spcBef>
                        <a:spcAft>
                          <a:spcPts val="0"/>
                        </a:spcAft>
                      </a:pPr>
                      <a:r>
                        <a:rPr lang="en-US" sz="1600" kern="1400" dirty="0">
                          <a:solidFill>
                            <a:srgbClr val="000000"/>
                          </a:solidFill>
                          <a:effectLst/>
                          <a:latin typeface="Calibri"/>
                        </a:rPr>
                        <a:t>Strong</a:t>
                      </a:r>
                      <a:endParaRPr lang="en-US" sz="1100" kern="1400" dirty="0">
                        <a:solidFill>
                          <a:srgbClr val="000000"/>
                        </a:solidFill>
                        <a:effectLst/>
                        <a:latin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0" indent="0" algn="l" rtl="0">
                        <a:lnSpc>
                          <a:spcPts val="550"/>
                        </a:lnSpc>
                        <a:spcBef>
                          <a:spcPts val="45"/>
                        </a:spcBef>
                        <a:spcAft>
                          <a:spcPts val="0"/>
                        </a:spcAft>
                      </a:pPr>
                      <a:r>
                        <a:rPr lang="en-US" sz="1600" kern="1400" dirty="0">
                          <a:solidFill>
                            <a:srgbClr val="000000"/>
                          </a:solidFill>
                          <a:effectLst/>
                          <a:latin typeface="Calibri"/>
                        </a:rPr>
                        <a:t> </a:t>
                      </a:r>
                      <a:endParaRPr lang="en-US" sz="1100" kern="1400" dirty="0">
                        <a:solidFill>
                          <a:srgbClr val="000000"/>
                        </a:solidFill>
                        <a:effectLst/>
                        <a:latin typeface="Calibri"/>
                      </a:endParaRPr>
                    </a:p>
                    <a:p>
                      <a:pPr marL="71107" marR="0" indent="0" algn="l" rtl="0">
                        <a:lnSpc>
                          <a:spcPct val="119000"/>
                        </a:lnSpc>
                        <a:spcBef>
                          <a:spcPts val="0"/>
                        </a:spcBef>
                        <a:spcAft>
                          <a:spcPts val="0"/>
                        </a:spcAft>
                      </a:pPr>
                      <a:r>
                        <a:rPr lang="en-US" sz="1600" kern="1400" dirty="0">
                          <a:solidFill>
                            <a:srgbClr val="000000"/>
                          </a:solidFill>
                          <a:effectLst/>
                          <a:latin typeface="Calibri"/>
                        </a:rPr>
                        <a:t>Ev</a:t>
                      </a:r>
                      <a:r>
                        <a:rPr lang="en-US" sz="1600" kern="1400" spc="5" dirty="0">
                          <a:solidFill>
                            <a:srgbClr val="000000"/>
                          </a:solidFill>
                          <a:effectLst/>
                          <a:latin typeface="Calibri"/>
                        </a:rPr>
                        <a:t>e</a:t>
                      </a:r>
                      <a:r>
                        <a:rPr lang="en-US" sz="1600" kern="1400" dirty="0">
                          <a:solidFill>
                            <a:srgbClr val="000000"/>
                          </a:solidFill>
                          <a:effectLst/>
                          <a:latin typeface="Calibri"/>
                        </a:rPr>
                        <a:t>r</a:t>
                      </a:r>
                      <a:r>
                        <a:rPr lang="en-US" sz="1600" kern="1400" spc="25" dirty="0">
                          <a:solidFill>
                            <a:srgbClr val="000000"/>
                          </a:solidFill>
                          <a:effectLst/>
                          <a:latin typeface="Calibri"/>
                        </a:rPr>
                        <a:t>y</a:t>
                      </a:r>
                      <a:r>
                        <a:rPr lang="en-US" sz="1600" kern="1400" dirty="0">
                          <a:solidFill>
                            <a:srgbClr val="000000"/>
                          </a:solidFill>
                          <a:effectLst/>
                          <a:latin typeface="Calibri"/>
                        </a:rPr>
                        <a:t>one</a:t>
                      </a:r>
                      <a:r>
                        <a:rPr lang="en-US" sz="1600" kern="1400" spc="10" dirty="0">
                          <a:solidFill>
                            <a:srgbClr val="000000"/>
                          </a:solidFill>
                          <a:effectLst/>
                          <a:latin typeface="Calibri"/>
                        </a:rPr>
                        <a:t> </a:t>
                      </a:r>
                      <a:r>
                        <a:rPr lang="en-US" sz="1600" kern="1400" dirty="0">
                          <a:solidFill>
                            <a:srgbClr val="000000"/>
                          </a:solidFill>
                          <a:effectLst/>
                          <a:latin typeface="Calibri"/>
                        </a:rPr>
                        <a:t>knows</a:t>
                      </a:r>
                      <a:r>
                        <a:rPr lang="en-US" sz="1600" kern="1400" spc="5" dirty="0">
                          <a:solidFill>
                            <a:srgbClr val="000000"/>
                          </a:solidFill>
                          <a:effectLst/>
                          <a:latin typeface="Calibri"/>
                        </a:rPr>
                        <a:t> </a:t>
                      </a:r>
                      <a:r>
                        <a:rPr lang="en-US" sz="1600" kern="1400" spc="-10" dirty="0">
                          <a:solidFill>
                            <a:srgbClr val="000000"/>
                          </a:solidFill>
                          <a:effectLst/>
                          <a:latin typeface="Calibri"/>
                        </a:rPr>
                        <a:t>m</a:t>
                      </a:r>
                      <a:r>
                        <a:rPr lang="en-US" sz="1600" kern="1400" dirty="0">
                          <a:solidFill>
                            <a:srgbClr val="000000"/>
                          </a:solidFill>
                          <a:effectLst/>
                          <a:latin typeface="Calibri"/>
                        </a:rPr>
                        <a:t>y name</a:t>
                      </a:r>
                      <a:endParaRPr lang="en-US" sz="1100" kern="1400" dirty="0">
                        <a:solidFill>
                          <a:srgbClr val="000000"/>
                        </a:solidFill>
                        <a:effectLst/>
                        <a:latin typeface="Calibri"/>
                      </a:endParaRPr>
                    </a:p>
                    <a:p>
                      <a:pPr marL="71107" marR="0" indent="0" algn="l" rtl="0">
                        <a:lnSpc>
                          <a:spcPct val="119000"/>
                        </a:lnSpc>
                        <a:spcBef>
                          <a:spcPts val="5"/>
                        </a:spcBef>
                        <a:spcAft>
                          <a:spcPts val="0"/>
                        </a:spcAft>
                      </a:pPr>
                      <a:r>
                        <a:rPr lang="en-US" sz="1600" kern="1400" dirty="0">
                          <a:solidFill>
                            <a:srgbClr val="000000"/>
                          </a:solidFill>
                          <a:effectLst/>
                          <a:latin typeface="Calibri"/>
                        </a:rPr>
                        <a:t>I’m </a:t>
                      </a:r>
                      <a:r>
                        <a:rPr lang="en-US" sz="1600" kern="1400" spc="-10" dirty="0">
                          <a:solidFill>
                            <a:srgbClr val="000000"/>
                          </a:solidFill>
                          <a:effectLst/>
                          <a:latin typeface="Calibri"/>
                        </a:rPr>
                        <a:t>m</a:t>
                      </a:r>
                      <a:r>
                        <a:rPr lang="en-US" sz="1600" kern="1400" dirty="0">
                          <a:solidFill>
                            <a:srgbClr val="000000"/>
                          </a:solidFill>
                          <a:effectLst/>
                          <a:latin typeface="Calibri"/>
                        </a:rPr>
                        <a:t>issed when</a:t>
                      </a:r>
                      <a:r>
                        <a:rPr lang="en-US" sz="1600" kern="1400" spc="5" dirty="0">
                          <a:solidFill>
                            <a:srgbClr val="000000"/>
                          </a:solidFill>
                          <a:effectLst/>
                          <a:latin typeface="Calibri"/>
                        </a:rPr>
                        <a:t> </a:t>
                      </a:r>
                      <a:r>
                        <a:rPr lang="en-US" sz="1600" kern="1400" dirty="0">
                          <a:solidFill>
                            <a:srgbClr val="000000"/>
                          </a:solidFill>
                          <a:effectLst/>
                          <a:latin typeface="Calibri"/>
                        </a:rPr>
                        <a:t>I’m</a:t>
                      </a:r>
                      <a:endParaRPr lang="en-US" sz="1100" kern="1400" dirty="0">
                        <a:solidFill>
                          <a:srgbClr val="000000"/>
                        </a:solidFill>
                        <a:effectLst/>
                        <a:latin typeface="Calibri"/>
                      </a:endParaRPr>
                    </a:p>
                    <a:p>
                      <a:pPr marL="71107" marR="0" indent="0" algn="l" rtl="0">
                        <a:lnSpc>
                          <a:spcPct val="119000"/>
                        </a:lnSpc>
                        <a:spcBef>
                          <a:spcPts val="40"/>
                        </a:spcBef>
                        <a:spcAft>
                          <a:spcPts val="0"/>
                        </a:spcAft>
                      </a:pPr>
                      <a:r>
                        <a:rPr lang="en-US" sz="1600" kern="1400" dirty="0">
                          <a:solidFill>
                            <a:srgbClr val="000000"/>
                          </a:solidFill>
                          <a:effectLst/>
                          <a:latin typeface="Calibri"/>
                        </a:rPr>
                        <a:t>abs</a:t>
                      </a:r>
                      <a:r>
                        <a:rPr lang="en-US" sz="1600" kern="1400" spc="5" dirty="0">
                          <a:solidFill>
                            <a:srgbClr val="000000"/>
                          </a:solidFill>
                          <a:effectLst/>
                          <a:latin typeface="Calibri"/>
                        </a:rPr>
                        <a:t>e</a:t>
                      </a:r>
                      <a:r>
                        <a:rPr lang="en-US" sz="1600" kern="1400" dirty="0">
                          <a:solidFill>
                            <a:srgbClr val="000000"/>
                          </a:solidFill>
                          <a:effectLst/>
                          <a:latin typeface="Calibri"/>
                        </a:rPr>
                        <a:t>nt</a:t>
                      </a:r>
                      <a:endParaRPr lang="en-US" sz="1100" kern="1400" dirty="0">
                        <a:solidFill>
                          <a:srgbClr val="000000"/>
                        </a:solidFill>
                        <a:effectLst/>
                        <a:latin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0" indent="0" algn="l" rtl="0">
                        <a:lnSpc>
                          <a:spcPts val="550"/>
                        </a:lnSpc>
                        <a:spcBef>
                          <a:spcPts val="45"/>
                        </a:spcBef>
                        <a:spcAft>
                          <a:spcPts val="0"/>
                        </a:spcAft>
                      </a:pPr>
                      <a:r>
                        <a:rPr lang="en-US" sz="1600" kern="1400" dirty="0">
                          <a:solidFill>
                            <a:srgbClr val="000000"/>
                          </a:solidFill>
                          <a:effectLst/>
                          <a:latin typeface="Calibri"/>
                        </a:rPr>
                        <a:t> </a:t>
                      </a:r>
                      <a:endParaRPr lang="en-US" sz="1100" kern="1400" dirty="0">
                        <a:solidFill>
                          <a:srgbClr val="000000"/>
                        </a:solidFill>
                        <a:effectLst/>
                        <a:latin typeface="Calibri"/>
                      </a:endParaRPr>
                    </a:p>
                    <a:p>
                      <a:pPr marL="71107" marR="0" indent="0" algn="l" rtl="0">
                        <a:lnSpc>
                          <a:spcPct val="101000"/>
                        </a:lnSpc>
                        <a:spcBef>
                          <a:spcPts val="0"/>
                        </a:spcBef>
                        <a:spcAft>
                          <a:spcPts val="0"/>
                        </a:spcAft>
                      </a:pPr>
                      <a:r>
                        <a:rPr lang="en-US" sz="1600" kern="1400" dirty="0">
                          <a:solidFill>
                            <a:srgbClr val="000000"/>
                          </a:solidFill>
                          <a:effectLst/>
                          <a:latin typeface="Calibri"/>
                        </a:rPr>
                        <a:t>Sense</a:t>
                      </a:r>
                      <a:r>
                        <a:rPr lang="en-US" sz="1600" kern="1400" spc="5" dirty="0">
                          <a:solidFill>
                            <a:srgbClr val="000000"/>
                          </a:solidFill>
                          <a:effectLst/>
                          <a:latin typeface="Calibri"/>
                        </a:rPr>
                        <a:t> </a:t>
                      </a:r>
                      <a:r>
                        <a:rPr lang="en-US" sz="1600" kern="1400" dirty="0">
                          <a:solidFill>
                            <a:srgbClr val="000000"/>
                          </a:solidFill>
                          <a:effectLst/>
                          <a:latin typeface="Calibri"/>
                        </a:rPr>
                        <a:t>of be</a:t>
                      </a:r>
                      <a:r>
                        <a:rPr lang="en-US" sz="1600" kern="1400" spc="5" dirty="0">
                          <a:solidFill>
                            <a:srgbClr val="000000"/>
                          </a:solidFill>
                          <a:effectLst/>
                          <a:latin typeface="Calibri"/>
                        </a:rPr>
                        <a:t>l</a:t>
                      </a:r>
                      <a:r>
                        <a:rPr lang="en-US" sz="1600" kern="1400" dirty="0">
                          <a:solidFill>
                            <a:srgbClr val="000000"/>
                          </a:solidFill>
                          <a:effectLst/>
                          <a:latin typeface="Calibri"/>
                        </a:rPr>
                        <a:t>onging A</a:t>
                      </a:r>
                      <a:r>
                        <a:rPr lang="en-US" sz="1600" kern="1400" spc="-5" dirty="0">
                          <a:solidFill>
                            <a:srgbClr val="000000"/>
                          </a:solidFill>
                          <a:effectLst/>
                          <a:latin typeface="Calibri"/>
                        </a:rPr>
                        <a:t>s</a:t>
                      </a:r>
                      <a:r>
                        <a:rPr lang="en-US" sz="1600" kern="1400" dirty="0">
                          <a:solidFill>
                            <a:srgbClr val="000000"/>
                          </a:solidFill>
                          <a:effectLst/>
                          <a:latin typeface="Calibri"/>
                        </a:rPr>
                        <a:t>soci</a:t>
                      </a:r>
                      <a:r>
                        <a:rPr lang="en-US" sz="1600" kern="1400" spc="5" dirty="0">
                          <a:solidFill>
                            <a:srgbClr val="000000"/>
                          </a:solidFill>
                          <a:effectLst/>
                          <a:latin typeface="Calibri"/>
                        </a:rPr>
                        <a:t>a</a:t>
                      </a:r>
                      <a:r>
                        <a:rPr lang="en-US" sz="1600" kern="1400" dirty="0">
                          <a:solidFill>
                            <a:srgbClr val="000000"/>
                          </a:solidFill>
                          <a:effectLst/>
                          <a:latin typeface="Calibri"/>
                        </a:rPr>
                        <a:t>t</a:t>
                      </a:r>
                      <a:r>
                        <a:rPr lang="en-US" sz="1600" kern="1400" spc="5" dirty="0">
                          <a:solidFill>
                            <a:srgbClr val="000000"/>
                          </a:solidFill>
                          <a:effectLst/>
                          <a:latin typeface="Calibri"/>
                        </a:rPr>
                        <a:t>i</a:t>
                      </a:r>
                      <a:r>
                        <a:rPr lang="en-US" sz="1600" kern="1400" dirty="0">
                          <a:solidFill>
                            <a:srgbClr val="000000"/>
                          </a:solidFill>
                          <a:effectLst/>
                          <a:latin typeface="Calibri"/>
                        </a:rPr>
                        <a:t>on Spec</a:t>
                      </a:r>
                      <a:r>
                        <a:rPr lang="en-US" sz="1600" kern="1400" spc="5" dirty="0">
                          <a:solidFill>
                            <a:srgbClr val="000000"/>
                          </a:solidFill>
                          <a:effectLst/>
                          <a:latin typeface="Calibri"/>
                        </a:rPr>
                        <a:t>t</a:t>
                      </a:r>
                      <a:r>
                        <a:rPr lang="en-US" sz="1600" kern="1400" dirty="0">
                          <a:solidFill>
                            <a:srgbClr val="000000"/>
                          </a:solidFill>
                          <a:effectLst/>
                          <a:latin typeface="Calibri"/>
                        </a:rPr>
                        <a:t>a</a:t>
                      </a:r>
                      <a:r>
                        <a:rPr lang="en-US" sz="1600" kern="1400" spc="5" dirty="0">
                          <a:solidFill>
                            <a:srgbClr val="000000"/>
                          </a:solidFill>
                          <a:effectLst/>
                          <a:latin typeface="Calibri"/>
                        </a:rPr>
                        <a:t>t</a:t>
                      </a:r>
                      <a:r>
                        <a:rPr lang="en-US" sz="1600" kern="1400" dirty="0">
                          <a:solidFill>
                            <a:srgbClr val="000000"/>
                          </a:solidFill>
                          <a:effectLst/>
                          <a:latin typeface="Calibri"/>
                        </a:rPr>
                        <a:t>or</a:t>
                      </a:r>
                      <a:endParaRPr lang="en-US" sz="1100" kern="1400" dirty="0">
                        <a:solidFill>
                          <a:srgbClr val="000000"/>
                        </a:solidFill>
                        <a:effectLst/>
                        <a:latin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57150" indent="0" algn="l" rtl="0">
                        <a:lnSpc>
                          <a:spcPts val="550"/>
                        </a:lnSpc>
                        <a:spcBef>
                          <a:spcPts val="45"/>
                        </a:spcBef>
                        <a:spcAft>
                          <a:spcPts val="0"/>
                        </a:spcAft>
                      </a:pPr>
                      <a:r>
                        <a:rPr lang="en-US" sz="1600" kern="1400">
                          <a:solidFill>
                            <a:srgbClr val="000000"/>
                          </a:solidFill>
                          <a:effectLst/>
                          <a:latin typeface="Calibri"/>
                        </a:rPr>
                        <a:t> </a:t>
                      </a:r>
                      <a:endParaRPr lang="en-US" sz="1100" kern="1400">
                        <a:solidFill>
                          <a:srgbClr val="000000"/>
                        </a:solidFill>
                        <a:effectLst/>
                        <a:latin typeface="Calibri"/>
                      </a:endParaRPr>
                    </a:p>
                    <a:p>
                      <a:pPr marL="71107" marR="57150" indent="0" algn="l" rtl="0">
                        <a:lnSpc>
                          <a:spcPct val="119000"/>
                        </a:lnSpc>
                        <a:spcBef>
                          <a:spcPts val="0"/>
                        </a:spcBef>
                        <a:spcAft>
                          <a:spcPts val="0"/>
                        </a:spcAft>
                      </a:pPr>
                      <a:r>
                        <a:rPr lang="en-US" sz="1600" kern="1400">
                          <a:solidFill>
                            <a:srgbClr val="000000"/>
                          </a:solidFill>
                          <a:effectLst/>
                          <a:latin typeface="Calibri"/>
                        </a:rPr>
                        <a:t>Part</a:t>
                      </a:r>
                      <a:r>
                        <a:rPr lang="en-US" sz="1600" kern="1400" spc="5">
                          <a:solidFill>
                            <a:srgbClr val="000000"/>
                          </a:solidFill>
                          <a:effectLst/>
                          <a:latin typeface="Calibri"/>
                        </a:rPr>
                        <a:t>i</a:t>
                      </a:r>
                      <a:r>
                        <a:rPr lang="en-US" sz="1600" kern="1400">
                          <a:solidFill>
                            <a:srgbClr val="000000"/>
                          </a:solidFill>
                          <a:effectLst/>
                          <a:latin typeface="Calibri"/>
                        </a:rPr>
                        <a:t>c</a:t>
                      </a:r>
                      <a:r>
                        <a:rPr lang="en-US" sz="1600" kern="1400" spc="5">
                          <a:solidFill>
                            <a:srgbClr val="000000"/>
                          </a:solidFill>
                          <a:effectLst/>
                          <a:latin typeface="Calibri"/>
                        </a:rPr>
                        <a:t>i</a:t>
                      </a:r>
                      <a:r>
                        <a:rPr lang="en-US" sz="1600" kern="1400">
                          <a:solidFill>
                            <a:srgbClr val="000000"/>
                          </a:solidFill>
                          <a:effectLst/>
                          <a:latin typeface="Calibri"/>
                        </a:rPr>
                        <a:t>pant</a:t>
                      </a:r>
                      <a:endParaRPr lang="en-US" sz="1100" kern="1400">
                        <a:solidFill>
                          <a:srgbClr val="000000"/>
                        </a:solidFill>
                        <a:effectLst/>
                        <a:latin typeface="Calibri"/>
                      </a:endParaRPr>
                    </a:p>
                    <a:p>
                      <a:pPr marL="71107" marR="57150" indent="0" algn="l" rtl="0">
                        <a:lnSpc>
                          <a:spcPct val="119000"/>
                        </a:lnSpc>
                        <a:spcBef>
                          <a:spcPts val="40"/>
                        </a:spcBef>
                        <a:spcAft>
                          <a:spcPts val="0"/>
                        </a:spcAft>
                      </a:pPr>
                      <a:r>
                        <a:rPr lang="en-US" sz="1600" kern="1400" spc="-5">
                          <a:solidFill>
                            <a:srgbClr val="000000"/>
                          </a:solidFill>
                          <a:effectLst/>
                          <a:latin typeface="Calibri"/>
                        </a:rPr>
                        <a:t>W</a:t>
                      </a:r>
                      <a:r>
                        <a:rPr lang="en-US" sz="1600" kern="1400">
                          <a:solidFill>
                            <a:srgbClr val="000000"/>
                          </a:solidFill>
                          <a:effectLst/>
                          <a:latin typeface="Calibri"/>
                        </a:rPr>
                        <a:t>orshiper</a:t>
                      </a:r>
                      <a:endParaRPr lang="en-US" sz="1100" kern="1400">
                        <a:solidFill>
                          <a:srgbClr val="000000"/>
                        </a:solidFill>
                        <a:effectLst/>
                        <a:latin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67017">
                <a:tc>
                  <a:txBody>
                    <a:bodyPr/>
                    <a:lstStyle/>
                    <a:p>
                      <a:pPr marR="0" indent="0" algn="l" rtl="0">
                        <a:lnSpc>
                          <a:spcPts val="550"/>
                        </a:lnSpc>
                        <a:spcBef>
                          <a:spcPts val="45"/>
                        </a:spcBef>
                        <a:spcAft>
                          <a:spcPts val="0"/>
                        </a:spcAft>
                      </a:pPr>
                      <a:r>
                        <a:rPr lang="en-US" sz="1600" b="1" kern="1400">
                          <a:solidFill>
                            <a:srgbClr val="000000"/>
                          </a:solidFill>
                          <a:effectLst/>
                          <a:latin typeface="Calibri"/>
                        </a:rPr>
                        <a:t> </a:t>
                      </a:r>
                      <a:endParaRPr lang="en-US" sz="1100" b="1" kern="1400">
                        <a:solidFill>
                          <a:srgbClr val="000000"/>
                        </a:solidFill>
                        <a:effectLst/>
                        <a:latin typeface="Calibri"/>
                      </a:endParaRPr>
                    </a:p>
                    <a:p>
                      <a:pPr marL="71107" marR="0" indent="0" algn="l" rtl="0">
                        <a:lnSpc>
                          <a:spcPct val="119000"/>
                        </a:lnSpc>
                        <a:spcBef>
                          <a:spcPts val="0"/>
                        </a:spcBef>
                        <a:spcAft>
                          <a:spcPts val="0"/>
                        </a:spcAft>
                      </a:pPr>
                      <a:r>
                        <a:rPr lang="en-US" sz="1600" b="1" kern="1400">
                          <a:solidFill>
                            <a:srgbClr val="000000"/>
                          </a:solidFill>
                          <a:effectLst/>
                          <a:latin typeface="Calibri"/>
                        </a:rPr>
                        <a:t>T</a:t>
                      </a:r>
                      <a:r>
                        <a:rPr lang="en-US" sz="1600" b="1" kern="1400" spc="25">
                          <a:solidFill>
                            <a:srgbClr val="000000"/>
                          </a:solidFill>
                          <a:effectLst/>
                          <a:latin typeface="Calibri"/>
                        </a:rPr>
                        <a:t>y</a:t>
                      </a:r>
                      <a:r>
                        <a:rPr lang="en-US" sz="1600" b="1" kern="1400">
                          <a:solidFill>
                            <a:srgbClr val="000000"/>
                          </a:solidFill>
                          <a:effectLst/>
                          <a:latin typeface="Calibri"/>
                        </a:rPr>
                        <a:t>pi</a:t>
                      </a:r>
                      <a:r>
                        <a:rPr lang="en-US" sz="1600" b="1" kern="1400" spc="5">
                          <a:solidFill>
                            <a:srgbClr val="000000"/>
                          </a:solidFill>
                          <a:effectLst/>
                          <a:latin typeface="Calibri"/>
                        </a:rPr>
                        <a:t>c</a:t>
                      </a:r>
                      <a:r>
                        <a:rPr lang="en-US" sz="1600" b="1" kern="1400">
                          <a:solidFill>
                            <a:srgbClr val="000000"/>
                          </a:solidFill>
                          <a:effectLst/>
                          <a:latin typeface="Calibri"/>
                        </a:rPr>
                        <a:t>al</a:t>
                      </a:r>
                      <a:endParaRPr lang="en-US" sz="1100" b="1" kern="1400">
                        <a:solidFill>
                          <a:srgbClr val="000000"/>
                        </a:solidFill>
                        <a:effectLst/>
                        <a:latin typeface="Calibri"/>
                      </a:endParaRPr>
                    </a:p>
                    <a:p>
                      <a:pPr marL="71107" marR="0" indent="0" algn="l" rtl="0">
                        <a:lnSpc>
                          <a:spcPct val="119000"/>
                        </a:lnSpc>
                        <a:spcBef>
                          <a:spcPts val="40"/>
                        </a:spcBef>
                        <a:spcAft>
                          <a:spcPts val="0"/>
                        </a:spcAft>
                      </a:pPr>
                      <a:r>
                        <a:rPr lang="en-US" sz="1600" b="1" kern="1400">
                          <a:solidFill>
                            <a:srgbClr val="000000"/>
                          </a:solidFill>
                          <a:effectLst/>
                          <a:latin typeface="Calibri"/>
                        </a:rPr>
                        <a:t>Struc</a:t>
                      </a:r>
                      <a:r>
                        <a:rPr lang="en-US" sz="1600" b="1" kern="1400" spc="5">
                          <a:solidFill>
                            <a:srgbClr val="000000"/>
                          </a:solidFill>
                          <a:effectLst/>
                          <a:latin typeface="Calibri"/>
                        </a:rPr>
                        <a:t>t</a:t>
                      </a:r>
                      <a:r>
                        <a:rPr lang="en-US" sz="1600" b="1" kern="1400">
                          <a:solidFill>
                            <a:srgbClr val="000000"/>
                          </a:solidFill>
                          <a:effectLst/>
                          <a:latin typeface="Calibri"/>
                        </a:rPr>
                        <a:t>ure</a:t>
                      </a:r>
                      <a:endParaRPr lang="en-US" sz="1100" b="1" kern="1400">
                        <a:solidFill>
                          <a:srgbClr val="000000"/>
                        </a:solidFill>
                        <a:effectLst/>
                        <a:latin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64A2"/>
                    </a:solidFill>
                  </a:tcPr>
                </a:tc>
                <a:tc>
                  <a:txBody>
                    <a:bodyPr/>
                    <a:lstStyle/>
                    <a:p>
                      <a:pPr marR="0" indent="0" algn="l" rtl="0">
                        <a:lnSpc>
                          <a:spcPts val="550"/>
                        </a:lnSpc>
                        <a:spcBef>
                          <a:spcPts val="45"/>
                        </a:spcBef>
                        <a:spcAft>
                          <a:spcPts val="0"/>
                        </a:spcAft>
                      </a:pPr>
                      <a:r>
                        <a:rPr lang="en-US" sz="1600" kern="1400">
                          <a:solidFill>
                            <a:srgbClr val="000000"/>
                          </a:solidFill>
                          <a:effectLst/>
                          <a:latin typeface="Calibri"/>
                        </a:rPr>
                        <a:t> </a:t>
                      </a:r>
                      <a:endParaRPr lang="en-US" sz="1100" kern="1400">
                        <a:solidFill>
                          <a:srgbClr val="000000"/>
                        </a:solidFill>
                        <a:effectLst/>
                        <a:latin typeface="Calibri"/>
                      </a:endParaRPr>
                    </a:p>
                    <a:p>
                      <a:pPr marL="71107" marR="0" indent="0" algn="l" rtl="0">
                        <a:lnSpc>
                          <a:spcPct val="119000"/>
                        </a:lnSpc>
                        <a:spcBef>
                          <a:spcPts val="0"/>
                        </a:spcBef>
                        <a:spcAft>
                          <a:spcPts val="0"/>
                        </a:spcAft>
                      </a:pPr>
                      <a:r>
                        <a:rPr lang="en-US" sz="1600" kern="1400">
                          <a:solidFill>
                            <a:srgbClr val="000000"/>
                          </a:solidFill>
                          <a:effectLst/>
                          <a:latin typeface="Calibri"/>
                        </a:rPr>
                        <a:t>Ho</a:t>
                      </a:r>
                      <a:r>
                        <a:rPr lang="en-US" sz="1600" kern="1400" spc="-15">
                          <a:solidFill>
                            <a:srgbClr val="000000"/>
                          </a:solidFill>
                          <a:effectLst/>
                          <a:latin typeface="Calibri"/>
                        </a:rPr>
                        <a:t>m</a:t>
                      </a:r>
                      <a:r>
                        <a:rPr lang="en-US" sz="1600" kern="1400">
                          <a:solidFill>
                            <a:srgbClr val="000000"/>
                          </a:solidFill>
                          <a:effectLst/>
                          <a:latin typeface="Calibri"/>
                        </a:rPr>
                        <a:t>e</a:t>
                      </a:r>
                      <a:r>
                        <a:rPr lang="en-US" sz="1600" kern="1400" spc="10">
                          <a:solidFill>
                            <a:srgbClr val="000000"/>
                          </a:solidFill>
                          <a:effectLst/>
                          <a:latin typeface="Calibri"/>
                        </a:rPr>
                        <a:t> </a:t>
                      </a:r>
                      <a:r>
                        <a:rPr lang="en-US" sz="1600" kern="1400">
                          <a:solidFill>
                            <a:srgbClr val="000000"/>
                          </a:solidFill>
                          <a:effectLst/>
                          <a:latin typeface="Calibri"/>
                        </a:rPr>
                        <a:t>pr</a:t>
                      </a:r>
                      <a:r>
                        <a:rPr lang="en-US" sz="1600" kern="1400" spc="5">
                          <a:solidFill>
                            <a:srgbClr val="000000"/>
                          </a:solidFill>
                          <a:effectLst/>
                          <a:latin typeface="Calibri"/>
                        </a:rPr>
                        <a:t>a</a:t>
                      </a:r>
                      <a:r>
                        <a:rPr lang="en-US" sz="1600" kern="1400" spc="20">
                          <a:solidFill>
                            <a:srgbClr val="000000"/>
                          </a:solidFill>
                          <a:effectLst/>
                          <a:latin typeface="Calibri"/>
                        </a:rPr>
                        <a:t>y</a:t>
                      </a:r>
                      <a:r>
                        <a:rPr lang="en-US" sz="1600" kern="1400">
                          <a:solidFill>
                            <a:srgbClr val="000000"/>
                          </a:solidFill>
                          <a:effectLst/>
                          <a:latin typeface="Calibri"/>
                        </a:rPr>
                        <a:t>er groups</a:t>
                      </a:r>
                      <a:endParaRPr lang="en-US" sz="1100" kern="1400">
                        <a:solidFill>
                          <a:srgbClr val="000000"/>
                        </a:solidFill>
                        <a:effectLst/>
                        <a:latin typeface="Calibri"/>
                      </a:endParaRPr>
                    </a:p>
                    <a:p>
                      <a:pPr marL="71107" marR="0" indent="0" algn="l" rtl="0">
                        <a:lnSpc>
                          <a:spcPct val="119000"/>
                        </a:lnSpc>
                        <a:spcBef>
                          <a:spcPts val="0"/>
                        </a:spcBef>
                        <a:spcAft>
                          <a:spcPts val="0"/>
                        </a:spcAft>
                      </a:pPr>
                      <a:r>
                        <a:rPr lang="en-US" sz="1600" kern="1400">
                          <a:solidFill>
                            <a:srgbClr val="000000"/>
                          </a:solidFill>
                          <a:effectLst/>
                          <a:latin typeface="Calibri"/>
                        </a:rPr>
                        <a:t>Study</a:t>
                      </a:r>
                      <a:r>
                        <a:rPr lang="en-US" sz="1600" kern="1400" spc="25">
                          <a:solidFill>
                            <a:srgbClr val="000000"/>
                          </a:solidFill>
                          <a:effectLst/>
                          <a:latin typeface="Calibri"/>
                        </a:rPr>
                        <a:t> </a:t>
                      </a:r>
                      <a:r>
                        <a:rPr lang="en-US" sz="1600" kern="1400">
                          <a:solidFill>
                            <a:srgbClr val="000000"/>
                          </a:solidFill>
                          <a:effectLst/>
                          <a:latin typeface="Calibri"/>
                        </a:rPr>
                        <a:t>groups</a:t>
                      </a:r>
                      <a:endParaRPr lang="en-US" sz="1100" kern="1400">
                        <a:solidFill>
                          <a:srgbClr val="000000"/>
                        </a:solidFill>
                        <a:effectLst/>
                        <a:latin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0" indent="0" algn="l" rtl="0">
                        <a:lnSpc>
                          <a:spcPts val="550"/>
                        </a:lnSpc>
                        <a:spcBef>
                          <a:spcPts val="45"/>
                        </a:spcBef>
                        <a:spcAft>
                          <a:spcPts val="0"/>
                        </a:spcAft>
                      </a:pPr>
                      <a:r>
                        <a:rPr lang="en-US" sz="1600" kern="1400">
                          <a:solidFill>
                            <a:srgbClr val="000000"/>
                          </a:solidFill>
                          <a:effectLst/>
                          <a:latin typeface="Calibri"/>
                        </a:rPr>
                        <a:t> </a:t>
                      </a:r>
                      <a:endParaRPr lang="en-US" sz="1100" kern="1400">
                        <a:solidFill>
                          <a:srgbClr val="000000"/>
                        </a:solidFill>
                        <a:effectLst/>
                        <a:latin typeface="Calibri"/>
                      </a:endParaRPr>
                    </a:p>
                    <a:p>
                      <a:pPr marL="71107" marR="0" indent="0" algn="l" rtl="0">
                        <a:lnSpc>
                          <a:spcPct val="119000"/>
                        </a:lnSpc>
                        <a:spcBef>
                          <a:spcPts val="0"/>
                        </a:spcBef>
                        <a:spcAft>
                          <a:spcPts val="0"/>
                        </a:spcAft>
                      </a:pPr>
                      <a:r>
                        <a:rPr lang="en-US" sz="1600" kern="1400">
                          <a:solidFill>
                            <a:srgbClr val="000000"/>
                          </a:solidFill>
                          <a:effectLst/>
                          <a:latin typeface="Calibri"/>
                        </a:rPr>
                        <a:t>Sunday</a:t>
                      </a:r>
                      <a:r>
                        <a:rPr lang="en-US" sz="1600" kern="1400" spc="25">
                          <a:solidFill>
                            <a:srgbClr val="000000"/>
                          </a:solidFill>
                          <a:effectLst/>
                          <a:latin typeface="Calibri"/>
                        </a:rPr>
                        <a:t> </a:t>
                      </a:r>
                      <a:r>
                        <a:rPr lang="en-US" sz="1600" kern="1400">
                          <a:solidFill>
                            <a:srgbClr val="000000"/>
                          </a:solidFill>
                          <a:effectLst/>
                          <a:latin typeface="Calibri"/>
                        </a:rPr>
                        <a:t>School</a:t>
                      </a:r>
                      <a:r>
                        <a:rPr lang="en-US" sz="1600" kern="1400" spc="5">
                          <a:solidFill>
                            <a:srgbClr val="000000"/>
                          </a:solidFill>
                          <a:effectLst/>
                          <a:latin typeface="Calibri"/>
                        </a:rPr>
                        <a:t> </a:t>
                      </a:r>
                      <a:r>
                        <a:rPr lang="en-US" sz="1600" kern="1400">
                          <a:solidFill>
                            <a:srgbClr val="000000"/>
                          </a:solidFill>
                          <a:effectLst/>
                          <a:latin typeface="Calibri"/>
                        </a:rPr>
                        <a:t>Cl</a:t>
                      </a:r>
                      <a:r>
                        <a:rPr lang="en-US" sz="1600" kern="1400" spc="5">
                          <a:solidFill>
                            <a:srgbClr val="000000"/>
                          </a:solidFill>
                          <a:effectLst/>
                          <a:latin typeface="Calibri"/>
                        </a:rPr>
                        <a:t>a</a:t>
                      </a:r>
                      <a:r>
                        <a:rPr lang="en-US" sz="1600" kern="1400">
                          <a:solidFill>
                            <a:srgbClr val="000000"/>
                          </a:solidFill>
                          <a:effectLst/>
                          <a:latin typeface="Calibri"/>
                        </a:rPr>
                        <a:t>ss</a:t>
                      </a:r>
                      <a:endParaRPr lang="en-US" sz="1100" kern="1400">
                        <a:solidFill>
                          <a:srgbClr val="000000"/>
                        </a:solidFill>
                        <a:effectLst/>
                        <a:latin typeface="Calibri"/>
                      </a:endParaRPr>
                    </a:p>
                    <a:p>
                      <a:pPr marL="71107" marR="0" indent="0" algn="l" rtl="0">
                        <a:lnSpc>
                          <a:spcPct val="119000"/>
                        </a:lnSpc>
                        <a:spcBef>
                          <a:spcPts val="40"/>
                        </a:spcBef>
                        <a:spcAft>
                          <a:spcPts val="0"/>
                        </a:spcAft>
                      </a:pPr>
                      <a:r>
                        <a:rPr lang="en-US" sz="1600" kern="1400">
                          <a:solidFill>
                            <a:srgbClr val="000000"/>
                          </a:solidFill>
                          <a:effectLst/>
                          <a:latin typeface="Calibri"/>
                        </a:rPr>
                        <a:t>Int</a:t>
                      </a:r>
                      <a:r>
                        <a:rPr lang="en-US" sz="1600" kern="1400" spc="5">
                          <a:solidFill>
                            <a:srgbClr val="000000"/>
                          </a:solidFill>
                          <a:effectLst/>
                          <a:latin typeface="Calibri"/>
                        </a:rPr>
                        <a:t>e</a:t>
                      </a:r>
                      <a:r>
                        <a:rPr lang="en-US" sz="1600" kern="1400">
                          <a:solidFill>
                            <a:srgbClr val="000000"/>
                          </a:solidFill>
                          <a:effectLst/>
                          <a:latin typeface="Calibri"/>
                        </a:rPr>
                        <a:t>r</a:t>
                      </a:r>
                      <a:r>
                        <a:rPr lang="en-US" sz="1600" kern="1400" spc="5">
                          <a:solidFill>
                            <a:srgbClr val="000000"/>
                          </a:solidFill>
                          <a:effectLst/>
                          <a:latin typeface="Calibri"/>
                        </a:rPr>
                        <a:t>e</a:t>
                      </a:r>
                      <a:r>
                        <a:rPr lang="en-US" sz="1600" kern="1400">
                          <a:solidFill>
                            <a:srgbClr val="000000"/>
                          </a:solidFill>
                          <a:effectLst/>
                          <a:latin typeface="Calibri"/>
                        </a:rPr>
                        <a:t>st Group</a:t>
                      </a:r>
                      <a:endParaRPr lang="en-US" sz="1100" kern="1400">
                        <a:solidFill>
                          <a:srgbClr val="000000"/>
                        </a:solidFill>
                        <a:effectLst/>
                        <a:latin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0" indent="0" algn="l" rtl="0">
                        <a:lnSpc>
                          <a:spcPts val="550"/>
                        </a:lnSpc>
                        <a:spcBef>
                          <a:spcPts val="45"/>
                        </a:spcBef>
                        <a:spcAft>
                          <a:spcPts val="0"/>
                        </a:spcAft>
                      </a:pPr>
                      <a:r>
                        <a:rPr lang="en-US" sz="1600" kern="1400" dirty="0">
                          <a:solidFill>
                            <a:srgbClr val="000000"/>
                          </a:solidFill>
                          <a:effectLst/>
                          <a:latin typeface="Calibri"/>
                        </a:rPr>
                        <a:t> </a:t>
                      </a:r>
                      <a:endParaRPr lang="en-US" sz="1100" kern="1400" dirty="0">
                        <a:solidFill>
                          <a:srgbClr val="000000"/>
                        </a:solidFill>
                        <a:effectLst/>
                        <a:latin typeface="Calibri"/>
                      </a:endParaRPr>
                    </a:p>
                    <a:p>
                      <a:pPr marL="71107" marR="0" indent="0" algn="l" rtl="0">
                        <a:lnSpc>
                          <a:spcPct val="119000"/>
                        </a:lnSpc>
                        <a:spcBef>
                          <a:spcPts val="0"/>
                        </a:spcBef>
                        <a:spcAft>
                          <a:spcPts val="0"/>
                        </a:spcAft>
                      </a:pPr>
                      <a:r>
                        <a:rPr lang="en-US" sz="1600" kern="1400" dirty="0">
                          <a:solidFill>
                            <a:srgbClr val="000000"/>
                          </a:solidFill>
                          <a:effectLst/>
                          <a:latin typeface="Calibri"/>
                        </a:rPr>
                        <a:t>Sunday</a:t>
                      </a:r>
                      <a:r>
                        <a:rPr lang="en-US" sz="1600" kern="1400" spc="25" dirty="0">
                          <a:solidFill>
                            <a:srgbClr val="000000"/>
                          </a:solidFill>
                          <a:effectLst/>
                          <a:latin typeface="Calibri"/>
                        </a:rPr>
                        <a:t> </a:t>
                      </a:r>
                      <a:r>
                        <a:rPr lang="en-US" sz="1600" kern="1400" spc="-10" dirty="0">
                          <a:solidFill>
                            <a:srgbClr val="000000"/>
                          </a:solidFill>
                          <a:effectLst/>
                          <a:latin typeface="Calibri"/>
                        </a:rPr>
                        <a:t>m</a:t>
                      </a:r>
                      <a:r>
                        <a:rPr lang="en-US" sz="1600" kern="1400" dirty="0">
                          <a:solidFill>
                            <a:srgbClr val="000000"/>
                          </a:solidFill>
                          <a:effectLst/>
                          <a:latin typeface="Calibri"/>
                        </a:rPr>
                        <a:t>orning servi</a:t>
                      </a:r>
                      <a:r>
                        <a:rPr lang="en-US" sz="1600" kern="1400" spc="5" dirty="0">
                          <a:solidFill>
                            <a:srgbClr val="000000"/>
                          </a:solidFill>
                          <a:effectLst/>
                          <a:latin typeface="Calibri"/>
                        </a:rPr>
                        <a:t>c</a:t>
                      </a:r>
                      <a:r>
                        <a:rPr lang="en-US" sz="1600" kern="1400" dirty="0">
                          <a:solidFill>
                            <a:srgbClr val="000000"/>
                          </a:solidFill>
                          <a:effectLst/>
                          <a:latin typeface="Calibri"/>
                        </a:rPr>
                        <a:t>e</a:t>
                      </a:r>
                      <a:endParaRPr lang="en-US" sz="1100" kern="1400" dirty="0">
                        <a:solidFill>
                          <a:srgbClr val="000000"/>
                        </a:solidFill>
                        <a:effectLst/>
                        <a:latin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57150" indent="0" algn="l" rtl="0">
                        <a:lnSpc>
                          <a:spcPts val="550"/>
                        </a:lnSpc>
                        <a:spcBef>
                          <a:spcPts val="45"/>
                        </a:spcBef>
                        <a:spcAft>
                          <a:spcPts val="0"/>
                        </a:spcAft>
                      </a:pPr>
                      <a:r>
                        <a:rPr lang="en-US" sz="1600" kern="1400" dirty="0">
                          <a:solidFill>
                            <a:srgbClr val="000000"/>
                          </a:solidFill>
                          <a:effectLst/>
                          <a:latin typeface="Calibri"/>
                        </a:rPr>
                        <a:t> </a:t>
                      </a:r>
                      <a:endParaRPr lang="en-US" sz="1100" kern="1400" dirty="0">
                        <a:solidFill>
                          <a:srgbClr val="000000"/>
                        </a:solidFill>
                        <a:effectLst/>
                        <a:latin typeface="Calibri"/>
                      </a:endParaRPr>
                    </a:p>
                    <a:p>
                      <a:pPr marL="71107" marR="57150" indent="0" algn="l" rtl="0">
                        <a:lnSpc>
                          <a:spcPct val="119000"/>
                        </a:lnSpc>
                        <a:spcBef>
                          <a:spcPts val="0"/>
                        </a:spcBef>
                        <a:spcAft>
                          <a:spcPts val="0"/>
                        </a:spcAft>
                      </a:pPr>
                      <a:r>
                        <a:rPr lang="en-US" sz="1600" kern="1400" dirty="0">
                          <a:solidFill>
                            <a:srgbClr val="000000"/>
                          </a:solidFill>
                          <a:effectLst/>
                          <a:latin typeface="Calibri"/>
                        </a:rPr>
                        <a:t>Any</a:t>
                      </a:r>
                      <a:r>
                        <a:rPr lang="en-US" sz="1600" kern="1400" spc="20" dirty="0">
                          <a:solidFill>
                            <a:srgbClr val="000000"/>
                          </a:solidFill>
                          <a:effectLst/>
                          <a:latin typeface="Calibri"/>
                        </a:rPr>
                        <a:t> </a:t>
                      </a:r>
                      <a:r>
                        <a:rPr lang="en-US" sz="1600" kern="1400" dirty="0">
                          <a:solidFill>
                            <a:srgbClr val="000000"/>
                          </a:solidFill>
                          <a:effectLst/>
                          <a:latin typeface="Calibri"/>
                        </a:rPr>
                        <a:t>servi</a:t>
                      </a:r>
                      <a:r>
                        <a:rPr lang="en-US" sz="1600" kern="1400" spc="5" dirty="0">
                          <a:solidFill>
                            <a:srgbClr val="000000"/>
                          </a:solidFill>
                          <a:effectLst/>
                          <a:latin typeface="Calibri"/>
                        </a:rPr>
                        <a:t>c</a:t>
                      </a:r>
                      <a:r>
                        <a:rPr lang="en-US" sz="1600" kern="1400" dirty="0">
                          <a:solidFill>
                            <a:srgbClr val="000000"/>
                          </a:solidFill>
                          <a:effectLst/>
                          <a:latin typeface="Calibri"/>
                        </a:rPr>
                        <a:t>e with an</a:t>
                      </a:r>
                      <a:r>
                        <a:rPr lang="en-US" sz="1600" kern="1400" spc="5" dirty="0">
                          <a:solidFill>
                            <a:srgbClr val="000000"/>
                          </a:solidFill>
                          <a:effectLst/>
                          <a:latin typeface="Calibri"/>
                        </a:rPr>
                        <a:t>t</a:t>
                      </a:r>
                      <a:r>
                        <a:rPr lang="en-US" sz="1600" kern="1400" dirty="0">
                          <a:solidFill>
                            <a:srgbClr val="000000"/>
                          </a:solidFill>
                          <a:effectLst/>
                          <a:latin typeface="Calibri"/>
                        </a:rPr>
                        <a:t>i</a:t>
                      </a:r>
                      <a:r>
                        <a:rPr lang="en-US" sz="1600" kern="1400" spc="5" dirty="0">
                          <a:solidFill>
                            <a:srgbClr val="000000"/>
                          </a:solidFill>
                          <a:effectLst/>
                          <a:latin typeface="Calibri"/>
                        </a:rPr>
                        <a:t>c</a:t>
                      </a:r>
                      <a:r>
                        <a:rPr lang="en-US" sz="1600" kern="1400" dirty="0">
                          <a:solidFill>
                            <a:srgbClr val="000000"/>
                          </a:solidFill>
                          <a:effectLst/>
                          <a:latin typeface="Calibri"/>
                        </a:rPr>
                        <a:t>ip</a:t>
                      </a:r>
                      <a:r>
                        <a:rPr lang="en-US" sz="1600" kern="1400" spc="5" dirty="0">
                          <a:solidFill>
                            <a:srgbClr val="000000"/>
                          </a:solidFill>
                          <a:effectLst/>
                          <a:latin typeface="Calibri"/>
                        </a:rPr>
                        <a:t>a</a:t>
                      </a:r>
                      <a:r>
                        <a:rPr lang="en-US" sz="1600" kern="1400" dirty="0">
                          <a:solidFill>
                            <a:srgbClr val="000000"/>
                          </a:solidFill>
                          <a:effectLst/>
                          <a:latin typeface="Calibri"/>
                        </a:rPr>
                        <a:t>t</a:t>
                      </a:r>
                      <a:r>
                        <a:rPr lang="en-US" sz="1600" kern="1400" spc="5" dirty="0">
                          <a:solidFill>
                            <a:srgbClr val="000000"/>
                          </a:solidFill>
                          <a:effectLst/>
                          <a:latin typeface="Calibri"/>
                        </a:rPr>
                        <a:t>i</a:t>
                      </a:r>
                      <a:r>
                        <a:rPr lang="en-US" sz="1600" kern="1400" dirty="0">
                          <a:solidFill>
                            <a:srgbClr val="000000"/>
                          </a:solidFill>
                          <a:effectLst/>
                          <a:latin typeface="Calibri"/>
                        </a:rPr>
                        <a:t>on</a:t>
                      </a:r>
                      <a:endParaRPr lang="en-US" sz="1100" kern="1400" dirty="0">
                        <a:solidFill>
                          <a:srgbClr val="000000"/>
                        </a:solidFill>
                        <a:effectLst/>
                        <a:latin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55663">
                <a:tc>
                  <a:txBody>
                    <a:bodyPr/>
                    <a:lstStyle/>
                    <a:p>
                      <a:pPr marR="0" indent="0" algn="l" rtl="0">
                        <a:lnSpc>
                          <a:spcPts val="550"/>
                        </a:lnSpc>
                        <a:spcBef>
                          <a:spcPts val="45"/>
                        </a:spcBef>
                        <a:spcAft>
                          <a:spcPts val="0"/>
                        </a:spcAft>
                      </a:pPr>
                      <a:r>
                        <a:rPr lang="en-US" sz="1600" b="1" kern="1400" dirty="0">
                          <a:solidFill>
                            <a:srgbClr val="000000"/>
                          </a:solidFill>
                          <a:effectLst/>
                          <a:latin typeface="Calibri"/>
                        </a:rPr>
                        <a:t> </a:t>
                      </a:r>
                      <a:endParaRPr lang="en-US" sz="1100" b="1" kern="1400" dirty="0">
                        <a:solidFill>
                          <a:srgbClr val="000000"/>
                        </a:solidFill>
                        <a:effectLst/>
                        <a:latin typeface="Calibri"/>
                      </a:endParaRPr>
                    </a:p>
                    <a:p>
                      <a:pPr marL="71107" marR="0" indent="0" algn="l" rtl="0">
                        <a:lnSpc>
                          <a:spcPct val="119000"/>
                        </a:lnSpc>
                        <a:spcBef>
                          <a:spcPts val="0"/>
                        </a:spcBef>
                        <a:spcAft>
                          <a:spcPts val="0"/>
                        </a:spcAft>
                      </a:pPr>
                      <a:r>
                        <a:rPr lang="en-US" sz="1600" b="1" kern="1400" dirty="0">
                          <a:solidFill>
                            <a:srgbClr val="000000"/>
                          </a:solidFill>
                          <a:effectLst/>
                          <a:latin typeface="Calibri"/>
                        </a:rPr>
                        <a:t>Pla</a:t>
                      </a:r>
                      <a:r>
                        <a:rPr lang="en-US" sz="1600" b="1" kern="1400" spc="5" dirty="0">
                          <a:solidFill>
                            <a:srgbClr val="000000"/>
                          </a:solidFill>
                          <a:effectLst/>
                          <a:latin typeface="Calibri"/>
                        </a:rPr>
                        <a:t>c</a:t>
                      </a:r>
                      <a:r>
                        <a:rPr lang="en-US" sz="1600" b="1" kern="1400" dirty="0">
                          <a:solidFill>
                            <a:srgbClr val="000000"/>
                          </a:solidFill>
                          <a:effectLst/>
                          <a:latin typeface="Calibri"/>
                        </a:rPr>
                        <a:t>e</a:t>
                      </a:r>
                      <a:r>
                        <a:rPr lang="en-US" sz="1600" b="1" kern="1400" spc="10" dirty="0">
                          <a:solidFill>
                            <a:srgbClr val="000000"/>
                          </a:solidFill>
                          <a:effectLst/>
                          <a:latin typeface="Calibri"/>
                        </a:rPr>
                        <a:t> </a:t>
                      </a:r>
                      <a:r>
                        <a:rPr lang="en-US" sz="1600" b="1" kern="1400" dirty="0">
                          <a:solidFill>
                            <a:srgbClr val="000000"/>
                          </a:solidFill>
                          <a:effectLst/>
                          <a:latin typeface="Calibri"/>
                        </a:rPr>
                        <a:t>of</a:t>
                      </a:r>
                      <a:endParaRPr lang="en-US" sz="1100" b="1" kern="1400" dirty="0">
                        <a:solidFill>
                          <a:srgbClr val="000000"/>
                        </a:solidFill>
                        <a:effectLst/>
                        <a:latin typeface="Calibri"/>
                      </a:endParaRPr>
                    </a:p>
                    <a:p>
                      <a:pPr marL="71107" marR="0" indent="0" algn="l" rtl="0">
                        <a:lnSpc>
                          <a:spcPct val="119000"/>
                        </a:lnSpc>
                        <a:spcBef>
                          <a:spcPts val="45"/>
                        </a:spcBef>
                        <a:spcAft>
                          <a:spcPts val="0"/>
                        </a:spcAft>
                      </a:pPr>
                      <a:r>
                        <a:rPr lang="en-US" sz="1600" b="1" kern="1400" dirty="0">
                          <a:solidFill>
                            <a:srgbClr val="000000"/>
                          </a:solidFill>
                          <a:effectLst/>
                          <a:latin typeface="Calibri"/>
                        </a:rPr>
                        <a:t>Me</a:t>
                      </a:r>
                      <a:r>
                        <a:rPr lang="en-US" sz="1600" b="1" kern="1400" spc="5" dirty="0">
                          <a:solidFill>
                            <a:srgbClr val="000000"/>
                          </a:solidFill>
                          <a:effectLst/>
                          <a:latin typeface="Calibri"/>
                        </a:rPr>
                        <a:t>e</a:t>
                      </a:r>
                      <a:r>
                        <a:rPr lang="en-US" sz="1600" b="1" kern="1400" dirty="0">
                          <a:solidFill>
                            <a:srgbClr val="000000"/>
                          </a:solidFill>
                          <a:effectLst/>
                          <a:latin typeface="Calibri"/>
                        </a:rPr>
                        <a:t>t</a:t>
                      </a:r>
                      <a:r>
                        <a:rPr lang="en-US" sz="1600" b="1" kern="1400" spc="5" dirty="0">
                          <a:solidFill>
                            <a:srgbClr val="000000"/>
                          </a:solidFill>
                          <a:effectLst/>
                          <a:latin typeface="Calibri"/>
                        </a:rPr>
                        <a:t>i</a:t>
                      </a:r>
                      <a:r>
                        <a:rPr lang="en-US" sz="1600" b="1" kern="1400" dirty="0">
                          <a:solidFill>
                            <a:srgbClr val="000000"/>
                          </a:solidFill>
                          <a:effectLst/>
                          <a:latin typeface="Calibri"/>
                        </a:rPr>
                        <a:t>ng</a:t>
                      </a:r>
                      <a:endParaRPr lang="en-US" sz="1100" b="1" kern="1400" dirty="0">
                        <a:solidFill>
                          <a:srgbClr val="000000"/>
                        </a:solidFill>
                        <a:effectLst/>
                        <a:latin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64A2"/>
                    </a:solidFill>
                  </a:tcPr>
                </a:tc>
                <a:tc>
                  <a:txBody>
                    <a:bodyPr/>
                    <a:lstStyle/>
                    <a:p>
                      <a:pPr marR="0" indent="0" algn="l" rtl="0">
                        <a:lnSpc>
                          <a:spcPts val="550"/>
                        </a:lnSpc>
                        <a:spcBef>
                          <a:spcPts val="45"/>
                        </a:spcBef>
                        <a:spcAft>
                          <a:spcPts val="0"/>
                        </a:spcAft>
                      </a:pPr>
                      <a:r>
                        <a:rPr lang="en-US" sz="1600" kern="1400">
                          <a:solidFill>
                            <a:srgbClr val="000000"/>
                          </a:solidFill>
                          <a:effectLst/>
                          <a:latin typeface="Calibri"/>
                        </a:rPr>
                        <a:t> </a:t>
                      </a:r>
                      <a:endParaRPr lang="en-US" sz="1100" kern="1400">
                        <a:solidFill>
                          <a:srgbClr val="000000"/>
                        </a:solidFill>
                        <a:effectLst/>
                        <a:latin typeface="Calibri"/>
                      </a:endParaRPr>
                    </a:p>
                    <a:p>
                      <a:pPr marL="71107" marR="0" indent="0" algn="l" rtl="0">
                        <a:lnSpc>
                          <a:spcPct val="119000"/>
                        </a:lnSpc>
                        <a:spcBef>
                          <a:spcPts val="0"/>
                        </a:spcBef>
                        <a:spcAft>
                          <a:spcPts val="0"/>
                        </a:spcAft>
                      </a:pPr>
                      <a:r>
                        <a:rPr lang="en-US" sz="1600" kern="1400">
                          <a:solidFill>
                            <a:srgbClr val="000000"/>
                          </a:solidFill>
                          <a:effectLst/>
                          <a:latin typeface="Calibri"/>
                        </a:rPr>
                        <a:t>Ho</a:t>
                      </a:r>
                      <a:r>
                        <a:rPr lang="en-US" sz="1600" kern="1400" spc="-15">
                          <a:solidFill>
                            <a:srgbClr val="000000"/>
                          </a:solidFill>
                          <a:effectLst/>
                          <a:latin typeface="Calibri"/>
                        </a:rPr>
                        <a:t>m</a:t>
                      </a:r>
                      <a:r>
                        <a:rPr lang="en-US" sz="1600" kern="1400">
                          <a:solidFill>
                            <a:srgbClr val="000000"/>
                          </a:solidFill>
                          <a:effectLst/>
                          <a:latin typeface="Calibri"/>
                        </a:rPr>
                        <a:t>es</a:t>
                      </a:r>
                      <a:endParaRPr lang="en-US" sz="1100" kern="1400">
                        <a:solidFill>
                          <a:srgbClr val="000000"/>
                        </a:solidFill>
                        <a:effectLst/>
                        <a:latin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0" indent="0" algn="l" rtl="0">
                        <a:lnSpc>
                          <a:spcPts val="550"/>
                        </a:lnSpc>
                        <a:spcBef>
                          <a:spcPts val="45"/>
                        </a:spcBef>
                        <a:spcAft>
                          <a:spcPts val="0"/>
                        </a:spcAft>
                      </a:pPr>
                      <a:r>
                        <a:rPr lang="en-US" sz="1600" kern="1400">
                          <a:solidFill>
                            <a:srgbClr val="000000"/>
                          </a:solidFill>
                          <a:effectLst/>
                          <a:latin typeface="Calibri"/>
                        </a:rPr>
                        <a:t> </a:t>
                      </a:r>
                      <a:endParaRPr lang="en-US" sz="1100" kern="1400">
                        <a:solidFill>
                          <a:srgbClr val="000000"/>
                        </a:solidFill>
                        <a:effectLst/>
                        <a:latin typeface="Calibri"/>
                      </a:endParaRPr>
                    </a:p>
                    <a:p>
                      <a:pPr marL="71107" marR="0" indent="0" algn="l" rtl="0">
                        <a:lnSpc>
                          <a:spcPct val="101000"/>
                        </a:lnSpc>
                        <a:spcBef>
                          <a:spcPts val="0"/>
                        </a:spcBef>
                        <a:spcAft>
                          <a:spcPts val="0"/>
                        </a:spcAft>
                        <a:tabLst>
                          <a:tab pos="1056132" algn="l"/>
                        </a:tabLst>
                      </a:pPr>
                      <a:r>
                        <a:rPr lang="en-US" sz="1600" kern="1400">
                          <a:solidFill>
                            <a:srgbClr val="000000"/>
                          </a:solidFill>
                          <a:effectLst/>
                          <a:latin typeface="Calibri"/>
                        </a:rPr>
                        <a:t>Sunday</a:t>
                      </a:r>
                      <a:r>
                        <a:rPr lang="en-US" sz="1600" kern="1400" spc="25">
                          <a:solidFill>
                            <a:srgbClr val="000000"/>
                          </a:solidFill>
                          <a:effectLst/>
                          <a:latin typeface="Calibri"/>
                        </a:rPr>
                        <a:t> </a:t>
                      </a:r>
                      <a:r>
                        <a:rPr lang="en-US" sz="1600" kern="1400">
                          <a:solidFill>
                            <a:srgbClr val="000000"/>
                          </a:solidFill>
                          <a:effectLst/>
                          <a:latin typeface="Calibri"/>
                        </a:rPr>
                        <a:t>School c</a:t>
                      </a:r>
                      <a:r>
                        <a:rPr lang="en-US" sz="1600" kern="1400" spc="5">
                          <a:solidFill>
                            <a:srgbClr val="000000"/>
                          </a:solidFill>
                          <a:effectLst/>
                          <a:latin typeface="Calibri"/>
                        </a:rPr>
                        <a:t>l</a:t>
                      </a:r>
                      <a:r>
                        <a:rPr lang="en-US" sz="1600" kern="1400">
                          <a:solidFill>
                            <a:srgbClr val="000000"/>
                          </a:solidFill>
                          <a:effectLst/>
                          <a:latin typeface="Calibri"/>
                        </a:rPr>
                        <a:t>assroom</a:t>
                      </a:r>
                      <a:endParaRPr lang="en-US" sz="1100" kern="1400">
                        <a:solidFill>
                          <a:srgbClr val="000000"/>
                        </a:solidFill>
                        <a:effectLst/>
                        <a:latin typeface="Calibri"/>
                      </a:endParaRPr>
                    </a:p>
                    <a:p>
                      <a:pPr marL="71107" marR="0" indent="0" algn="l" rtl="0">
                        <a:lnSpc>
                          <a:spcPts val="2070"/>
                        </a:lnSpc>
                        <a:spcBef>
                          <a:spcPts val="0"/>
                        </a:spcBef>
                        <a:spcAft>
                          <a:spcPts val="0"/>
                        </a:spcAft>
                      </a:pPr>
                      <a:r>
                        <a:rPr lang="en-US" sz="1600" kern="1400">
                          <a:solidFill>
                            <a:srgbClr val="000000"/>
                          </a:solidFill>
                          <a:effectLst/>
                          <a:latin typeface="Calibri"/>
                        </a:rPr>
                        <a:t>An</a:t>
                      </a:r>
                      <a:r>
                        <a:rPr lang="en-US" sz="1600" kern="1400" spc="20">
                          <a:solidFill>
                            <a:srgbClr val="000000"/>
                          </a:solidFill>
                          <a:effectLst/>
                          <a:latin typeface="Calibri"/>
                        </a:rPr>
                        <a:t>y</a:t>
                      </a:r>
                      <a:r>
                        <a:rPr lang="en-US" sz="1600" kern="1400">
                          <a:solidFill>
                            <a:srgbClr val="000000"/>
                          </a:solidFill>
                          <a:effectLst/>
                          <a:latin typeface="Calibri"/>
                        </a:rPr>
                        <a:t>where</a:t>
                      </a:r>
                      <a:r>
                        <a:rPr lang="en-US" sz="1600" kern="1400" spc="10">
                          <a:solidFill>
                            <a:srgbClr val="000000"/>
                          </a:solidFill>
                          <a:effectLst/>
                          <a:latin typeface="Calibri"/>
                        </a:rPr>
                        <a:t> </a:t>
                      </a:r>
                      <a:r>
                        <a:rPr lang="en-US" sz="1600" kern="1400">
                          <a:solidFill>
                            <a:srgbClr val="000000"/>
                          </a:solidFill>
                          <a:effectLst/>
                          <a:latin typeface="Calibri"/>
                        </a:rPr>
                        <a:t>the</a:t>
                      </a:r>
                      <a:r>
                        <a:rPr lang="en-US" sz="1600" kern="1400" spc="10">
                          <a:solidFill>
                            <a:srgbClr val="000000"/>
                          </a:solidFill>
                          <a:effectLst/>
                          <a:latin typeface="Calibri"/>
                        </a:rPr>
                        <a:t> </a:t>
                      </a:r>
                      <a:r>
                        <a:rPr lang="en-US" sz="1600" kern="1400">
                          <a:solidFill>
                            <a:srgbClr val="000000"/>
                          </a:solidFill>
                          <a:effectLst/>
                          <a:latin typeface="Calibri"/>
                        </a:rPr>
                        <a:t>group</a:t>
                      </a:r>
                      <a:endParaRPr lang="en-US" sz="1100" kern="1400">
                        <a:solidFill>
                          <a:srgbClr val="000000"/>
                        </a:solidFill>
                        <a:effectLst/>
                        <a:latin typeface="Calibri"/>
                      </a:endParaRPr>
                    </a:p>
                    <a:p>
                      <a:pPr marL="71107" marR="0" indent="0" algn="l" rtl="0">
                        <a:lnSpc>
                          <a:spcPct val="119000"/>
                        </a:lnSpc>
                        <a:spcBef>
                          <a:spcPts val="40"/>
                        </a:spcBef>
                        <a:spcAft>
                          <a:spcPts val="0"/>
                        </a:spcAft>
                      </a:pPr>
                      <a:r>
                        <a:rPr lang="en-US" sz="1600" kern="1400">
                          <a:solidFill>
                            <a:srgbClr val="000000"/>
                          </a:solidFill>
                          <a:effectLst/>
                          <a:latin typeface="Calibri"/>
                        </a:rPr>
                        <a:t>di</a:t>
                      </a:r>
                      <a:r>
                        <a:rPr lang="en-US" sz="1600" kern="1400" spc="5">
                          <a:solidFill>
                            <a:srgbClr val="000000"/>
                          </a:solidFill>
                          <a:effectLst/>
                          <a:latin typeface="Calibri"/>
                        </a:rPr>
                        <a:t>c</a:t>
                      </a:r>
                      <a:r>
                        <a:rPr lang="en-US" sz="1600" kern="1400">
                          <a:solidFill>
                            <a:srgbClr val="000000"/>
                          </a:solidFill>
                          <a:effectLst/>
                          <a:latin typeface="Calibri"/>
                        </a:rPr>
                        <a:t>t</a:t>
                      </a:r>
                      <a:r>
                        <a:rPr lang="en-US" sz="1600" kern="1400" spc="5">
                          <a:solidFill>
                            <a:srgbClr val="000000"/>
                          </a:solidFill>
                          <a:effectLst/>
                          <a:latin typeface="Calibri"/>
                        </a:rPr>
                        <a:t>a</a:t>
                      </a:r>
                      <a:r>
                        <a:rPr lang="en-US" sz="1600" kern="1400">
                          <a:solidFill>
                            <a:srgbClr val="000000"/>
                          </a:solidFill>
                          <a:effectLst/>
                          <a:latin typeface="Calibri"/>
                        </a:rPr>
                        <a:t>t</a:t>
                      </a:r>
                      <a:r>
                        <a:rPr lang="en-US" sz="1600" kern="1400" spc="5">
                          <a:solidFill>
                            <a:srgbClr val="000000"/>
                          </a:solidFill>
                          <a:effectLst/>
                          <a:latin typeface="Calibri"/>
                        </a:rPr>
                        <a:t>e</a:t>
                      </a:r>
                      <a:r>
                        <a:rPr lang="en-US" sz="1600" kern="1400">
                          <a:solidFill>
                            <a:srgbClr val="000000"/>
                          </a:solidFill>
                          <a:effectLst/>
                          <a:latin typeface="Calibri"/>
                        </a:rPr>
                        <a:t>s</a:t>
                      </a:r>
                      <a:endParaRPr lang="en-US" sz="1100" kern="1400">
                        <a:solidFill>
                          <a:srgbClr val="000000"/>
                        </a:solidFill>
                        <a:effectLst/>
                        <a:latin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0" indent="0" algn="l" rtl="0">
                        <a:lnSpc>
                          <a:spcPts val="550"/>
                        </a:lnSpc>
                        <a:spcBef>
                          <a:spcPts val="45"/>
                        </a:spcBef>
                        <a:spcAft>
                          <a:spcPts val="0"/>
                        </a:spcAft>
                      </a:pPr>
                      <a:r>
                        <a:rPr lang="en-US" sz="1600" kern="1400" dirty="0">
                          <a:solidFill>
                            <a:srgbClr val="000000"/>
                          </a:solidFill>
                          <a:effectLst/>
                          <a:latin typeface="Calibri"/>
                        </a:rPr>
                        <a:t> </a:t>
                      </a:r>
                      <a:endParaRPr lang="en-US" sz="1100" kern="1400" dirty="0">
                        <a:solidFill>
                          <a:srgbClr val="000000"/>
                        </a:solidFill>
                        <a:effectLst/>
                        <a:latin typeface="Calibri"/>
                      </a:endParaRPr>
                    </a:p>
                    <a:p>
                      <a:pPr marL="71107" marR="0" indent="0" algn="l" rtl="0">
                        <a:lnSpc>
                          <a:spcPct val="119000"/>
                        </a:lnSpc>
                        <a:spcBef>
                          <a:spcPts val="0"/>
                        </a:spcBef>
                        <a:spcAft>
                          <a:spcPts val="0"/>
                        </a:spcAft>
                      </a:pPr>
                      <a:r>
                        <a:rPr lang="en-US" sz="1600" kern="1400" dirty="0">
                          <a:solidFill>
                            <a:srgbClr val="000000"/>
                          </a:solidFill>
                          <a:effectLst/>
                          <a:latin typeface="Calibri"/>
                        </a:rPr>
                        <a:t>Fellowship Hall, restaurant meeting room or club house</a:t>
                      </a:r>
                      <a:endParaRPr lang="en-US" sz="1100" kern="1400" dirty="0">
                        <a:solidFill>
                          <a:srgbClr val="000000"/>
                        </a:solidFill>
                        <a:effectLst/>
                        <a:latin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0" indent="0" algn="l" rtl="0">
                        <a:lnSpc>
                          <a:spcPts val="550"/>
                        </a:lnSpc>
                        <a:spcBef>
                          <a:spcPts val="45"/>
                        </a:spcBef>
                        <a:spcAft>
                          <a:spcPts val="0"/>
                        </a:spcAft>
                      </a:pPr>
                      <a:r>
                        <a:rPr lang="en-US" sz="1600" kern="1400" dirty="0">
                          <a:solidFill>
                            <a:srgbClr val="000000"/>
                          </a:solidFill>
                          <a:effectLst/>
                          <a:latin typeface="Calibri"/>
                        </a:rPr>
                        <a:t> </a:t>
                      </a:r>
                      <a:endParaRPr lang="en-US" sz="1100" kern="1400" dirty="0">
                        <a:solidFill>
                          <a:srgbClr val="000000"/>
                        </a:solidFill>
                        <a:effectLst/>
                        <a:latin typeface="Calibri"/>
                      </a:endParaRPr>
                    </a:p>
                    <a:p>
                      <a:pPr marL="71107" marR="0" indent="0" algn="l" rtl="0">
                        <a:lnSpc>
                          <a:spcPct val="119000"/>
                        </a:lnSpc>
                        <a:spcBef>
                          <a:spcPts val="0"/>
                        </a:spcBef>
                        <a:spcAft>
                          <a:spcPts val="0"/>
                        </a:spcAft>
                      </a:pPr>
                      <a:r>
                        <a:rPr lang="en-US" sz="1600" kern="1400" dirty="0">
                          <a:solidFill>
                            <a:srgbClr val="000000"/>
                          </a:solidFill>
                          <a:effectLst/>
                          <a:latin typeface="Calibri"/>
                        </a:rPr>
                        <a:t>Sanc</a:t>
                      </a:r>
                      <a:r>
                        <a:rPr lang="en-US" sz="1600" kern="1400" spc="5" dirty="0">
                          <a:solidFill>
                            <a:srgbClr val="000000"/>
                          </a:solidFill>
                          <a:effectLst/>
                          <a:latin typeface="Calibri"/>
                        </a:rPr>
                        <a:t>t</a:t>
                      </a:r>
                      <a:r>
                        <a:rPr lang="en-US" sz="1600" kern="1400" dirty="0">
                          <a:solidFill>
                            <a:srgbClr val="000000"/>
                          </a:solidFill>
                          <a:effectLst/>
                          <a:latin typeface="Calibri"/>
                        </a:rPr>
                        <a:t>ua</a:t>
                      </a:r>
                      <a:r>
                        <a:rPr lang="en-US" sz="1600" kern="1400" spc="5" dirty="0">
                          <a:solidFill>
                            <a:srgbClr val="000000"/>
                          </a:solidFill>
                          <a:effectLst/>
                          <a:latin typeface="Calibri"/>
                        </a:rPr>
                        <a:t>r</a:t>
                      </a:r>
                      <a:r>
                        <a:rPr lang="en-US" sz="1600" kern="1400" dirty="0">
                          <a:solidFill>
                            <a:srgbClr val="000000"/>
                          </a:solidFill>
                          <a:effectLst/>
                          <a:latin typeface="Calibri"/>
                        </a:rPr>
                        <a:t>y</a:t>
                      </a:r>
                      <a:endParaRPr lang="en-US" sz="1100" kern="1400" dirty="0">
                        <a:solidFill>
                          <a:srgbClr val="000000"/>
                        </a:solidFill>
                        <a:effectLst/>
                        <a:latin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Control 1"/>
          <p:cNvSpPr>
            <a:spLocks noChangeArrowheads="1" noChangeShapeType="1"/>
          </p:cNvSpPr>
          <p:nvPr/>
        </p:nvSpPr>
        <p:spPr bwMode="auto">
          <a:xfrm>
            <a:off x="-1731963" y="3811588"/>
            <a:ext cx="5756276" cy="3451225"/>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0" tIns="0" rIns="0" bIns="0" numCol="1" anchor="t" anchorCtr="0" compatLnSpc="1">
            <a:prstTxWarp prst="textNoShape">
              <a:avLst/>
            </a:prstTxWarp>
          </a:bodyPr>
          <a:lstStyle/>
          <a:p>
            <a:endParaRPr lang="en-US"/>
          </a:p>
        </p:txBody>
      </p:sp>
    </p:spTree>
    <p:extLst>
      <p:ext uri="{BB962C8B-B14F-4D97-AF65-F5344CB8AC3E}">
        <p14:creationId xmlns:p14="http://schemas.microsoft.com/office/powerpoint/2010/main" val="16789404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ope See throug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600200"/>
            <a:ext cx="8229600" cy="466545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2" name="Title 1"/>
          <p:cNvSpPr>
            <a:spLocks noGrp="1"/>
          </p:cNvSpPr>
          <p:nvPr>
            <p:ph type="title"/>
          </p:nvPr>
        </p:nvSpPr>
        <p:spPr/>
        <p:txBody>
          <a:bodyPr/>
          <a:lstStyle/>
          <a:p>
            <a:pPr algn="r"/>
            <a:r>
              <a:rPr lang="en-US" dirty="0" smtClean="0">
                <a:solidFill>
                  <a:srgbClr val="0D489D"/>
                </a:solidFill>
                <a:latin typeface="Chaparral Pro Light" pitchFamily="18" charset="0"/>
              </a:rPr>
              <a:t>Organizing to Meet Multiple Needs</a:t>
            </a:r>
            <a:endParaRPr lang="en-US" dirty="0"/>
          </a:p>
        </p:txBody>
      </p:sp>
      <p:sp>
        <p:nvSpPr>
          <p:cNvPr id="3" name="Content Placeholder 2"/>
          <p:cNvSpPr>
            <a:spLocks noGrp="1"/>
          </p:cNvSpPr>
          <p:nvPr>
            <p:ph idx="1"/>
          </p:nvPr>
        </p:nvSpPr>
        <p:spPr/>
        <p:txBody>
          <a:bodyPr>
            <a:normAutofit/>
          </a:bodyPr>
          <a:lstStyle/>
          <a:p>
            <a:pPr marL="514350" indent="-514350">
              <a:buFont typeface="+mj-lt"/>
              <a:buAutoNum type="alphaUcPeriod" startAt="3"/>
            </a:pPr>
            <a:r>
              <a:rPr lang="en-US" sz="2800" dirty="0" smtClean="0"/>
              <a:t>Here </a:t>
            </a:r>
            <a:r>
              <a:rPr lang="en-US" sz="2800" dirty="0"/>
              <a:t>are the numbers for the four group sizes. You may have some questions about the sizes, especially celebration at 120+.</a:t>
            </a:r>
          </a:p>
          <a:p>
            <a:pPr marL="914400" lvl="1" indent="-514350">
              <a:buFont typeface="+mj-lt"/>
              <a:buAutoNum type="arabicPeriod"/>
            </a:pPr>
            <a:r>
              <a:rPr lang="en-US" dirty="0" smtClean="0"/>
              <a:t>Remember </a:t>
            </a:r>
            <a:r>
              <a:rPr lang="en-US" dirty="0"/>
              <a:t>the challenge to focus on the need.</a:t>
            </a:r>
          </a:p>
          <a:p>
            <a:pPr marL="914400" lvl="1" indent="-514350">
              <a:buFont typeface="+mj-lt"/>
              <a:buAutoNum type="arabicPeriod"/>
            </a:pPr>
            <a:r>
              <a:rPr lang="en-US" dirty="0" smtClean="0"/>
              <a:t>We’ll </a:t>
            </a:r>
            <a:r>
              <a:rPr lang="en-US" dirty="0"/>
              <a:t>specifically talk about how you can encourage celebration before you reach that 120+ mark in just a moment. For now let’s move back to the cell. </a:t>
            </a:r>
          </a:p>
        </p:txBody>
      </p:sp>
    </p:spTree>
    <p:extLst>
      <p:ext uri="{BB962C8B-B14F-4D97-AF65-F5344CB8AC3E}">
        <p14:creationId xmlns:p14="http://schemas.microsoft.com/office/powerpoint/2010/main" val="28281044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solidFill>
                  <a:srgbClr val="0D489D"/>
                </a:solidFill>
                <a:latin typeface="Chaparral Pro Light" pitchFamily="18" charset="0"/>
              </a:rPr>
              <a:t>Organizing to Meet Multiple Needs</a:t>
            </a:r>
            <a:endParaRPr lang="en-US" dirty="0"/>
          </a:p>
        </p:txBody>
      </p:sp>
      <p:pic>
        <p:nvPicPr>
          <p:cNvPr id="4" name="Picture 2" descr="Rope See throug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600200"/>
            <a:ext cx="8229600" cy="466545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3" name="Content Placeholder 2"/>
          <p:cNvSpPr>
            <a:spLocks noGrp="1"/>
          </p:cNvSpPr>
          <p:nvPr>
            <p:ph idx="1"/>
          </p:nvPr>
        </p:nvSpPr>
        <p:spPr/>
        <p:txBody>
          <a:bodyPr>
            <a:normAutofit/>
          </a:bodyPr>
          <a:lstStyle/>
          <a:p>
            <a:pPr marL="514350" indent="-514350">
              <a:buFont typeface="+mj-lt"/>
              <a:buAutoNum type="alphaUcPeriod" startAt="4"/>
            </a:pPr>
            <a:r>
              <a:rPr lang="en-US" sz="2800" dirty="0" smtClean="0"/>
              <a:t>As </a:t>
            </a:r>
            <a:r>
              <a:rPr lang="en-US" sz="2800" dirty="0"/>
              <a:t>you can imagine, Sunday School is an excellent structure for developing the class and cell groups. </a:t>
            </a:r>
          </a:p>
          <a:p>
            <a:pPr marL="914400" lvl="1" indent="-514350">
              <a:buFont typeface="+mj-lt"/>
              <a:buAutoNum type="arabicPeriod"/>
            </a:pPr>
            <a:r>
              <a:rPr lang="en-US" dirty="0" smtClean="0"/>
              <a:t>We </a:t>
            </a:r>
            <a:r>
              <a:rPr lang="en-US" dirty="0"/>
              <a:t>sometimes think Sunday School is merely in a classroom where teaching takes place.</a:t>
            </a:r>
          </a:p>
          <a:p>
            <a:pPr marL="914400" lvl="1" indent="-514350">
              <a:buFont typeface="+mj-lt"/>
              <a:buAutoNum type="arabicPeriod"/>
            </a:pPr>
            <a:r>
              <a:rPr lang="en-US" dirty="0" smtClean="0"/>
              <a:t>The </a:t>
            </a:r>
            <a:r>
              <a:rPr lang="en-US" dirty="0"/>
              <a:t>most important function of the Sunday School is the sociological aspect which is normally overlooked</a:t>
            </a:r>
            <a:r>
              <a:rPr lang="en-US" dirty="0" smtClean="0"/>
              <a:t>.</a:t>
            </a:r>
            <a:endParaRPr lang="en-US" dirty="0"/>
          </a:p>
        </p:txBody>
      </p:sp>
    </p:spTree>
    <p:extLst>
      <p:ext uri="{BB962C8B-B14F-4D97-AF65-F5344CB8AC3E}">
        <p14:creationId xmlns:p14="http://schemas.microsoft.com/office/powerpoint/2010/main" val="24009130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solidFill>
                  <a:srgbClr val="0D489D"/>
                </a:solidFill>
                <a:latin typeface="Chaparral Pro Light" pitchFamily="18" charset="0"/>
              </a:rPr>
              <a:t>Organizing to Meet Multiple Needs</a:t>
            </a:r>
            <a:endParaRPr lang="en-US" dirty="0"/>
          </a:p>
        </p:txBody>
      </p:sp>
      <p:pic>
        <p:nvPicPr>
          <p:cNvPr id="4" name="Picture 2" descr="Rope See throug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371600"/>
            <a:ext cx="8229600" cy="5181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3" name="Content Placeholder 2"/>
          <p:cNvSpPr>
            <a:spLocks noGrp="1"/>
          </p:cNvSpPr>
          <p:nvPr>
            <p:ph idx="1"/>
          </p:nvPr>
        </p:nvSpPr>
        <p:spPr>
          <a:xfrm>
            <a:off x="457200" y="1219200"/>
            <a:ext cx="8458200" cy="5410200"/>
          </a:xfrm>
        </p:spPr>
        <p:txBody>
          <a:bodyPr>
            <a:noAutofit/>
          </a:bodyPr>
          <a:lstStyle/>
          <a:p>
            <a:pPr marL="514350" indent="-514350">
              <a:buFont typeface="+mj-lt"/>
              <a:buAutoNum type="alphaUcPeriod" startAt="5"/>
            </a:pPr>
            <a:r>
              <a:rPr lang="en-US" sz="2600" dirty="0" smtClean="0"/>
              <a:t>Here </a:t>
            </a:r>
            <a:r>
              <a:rPr lang="en-US" sz="2600" dirty="0"/>
              <a:t>are two examples of how important the social factor can be:</a:t>
            </a:r>
          </a:p>
          <a:p>
            <a:pPr marL="914400" lvl="1" indent="-514350">
              <a:buFont typeface="+mj-lt"/>
              <a:buAutoNum type="arabicPeriod"/>
            </a:pPr>
            <a:r>
              <a:rPr lang="en-US" sz="2600" dirty="0" smtClean="0"/>
              <a:t>Los </a:t>
            </a:r>
            <a:r>
              <a:rPr lang="en-US" sz="2600" dirty="0"/>
              <a:t>Gatos Church experienced three years of losses when they did away with the traditional Sunday School class in favor of the elective approach. When they developed fellowship care rings (cell groups) outside of the Sunday School organization they began to grow again.</a:t>
            </a:r>
          </a:p>
          <a:p>
            <a:pPr marL="914400" lvl="1" indent="-514350">
              <a:buFont typeface="+mj-lt"/>
              <a:buAutoNum type="arabicPeriod"/>
            </a:pPr>
            <a:r>
              <a:rPr lang="en-US" sz="2600" dirty="0" smtClean="0"/>
              <a:t>In </a:t>
            </a:r>
            <a:r>
              <a:rPr lang="en-US" sz="2600" dirty="0"/>
              <a:t>another church, men in a Sunday School class were known to draw notes to their wives on the bottom of their shoes during the lecture and the women cleaned out their purses, but the class continued to grow. Why? It wasn’t because of the learning</a:t>
            </a:r>
            <a:r>
              <a:rPr lang="en-US" sz="2600" dirty="0" smtClean="0"/>
              <a:t>!</a:t>
            </a:r>
            <a:endParaRPr lang="en-US" sz="2600" dirty="0"/>
          </a:p>
        </p:txBody>
      </p:sp>
    </p:spTree>
    <p:extLst>
      <p:ext uri="{BB962C8B-B14F-4D97-AF65-F5344CB8AC3E}">
        <p14:creationId xmlns:p14="http://schemas.microsoft.com/office/powerpoint/2010/main" val="13781419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solidFill>
                  <a:srgbClr val="0D489D"/>
                </a:solidFill>
                <a:latin typeface="Chaparral Pro Light" pitchFamily="18" charset="0"/>
              </a:rPr>
              <a:t>Organizing to Meet Multiple Needs</a:t>
            </a:r>
            <a:endParaRPr lang="en-US" dirty="0"/>
          </a:p>
        </p:txBody>
      </p:sp>
      <p:pic>
        <p:nvPicPr>
          <p:cNvPr id="4" name="Picture 2" descr="Rope See throug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600200"/>
            <a:ext cx="8229600" cy="466545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3" name="Content Placeholder 2"/>
          <p:cNvSpPr>
            <a:spLocks noGrp="1"/>
          </p:cNvSpPr>
          <p:nvPr>
            <p:ph idx="1"/>
          </p:nvPr>
        </p:nvSpPr>
        <p:spPr>
          <a:xfrm>
            <a:off x="457200" y="1600200"/>
            <a:ext cx="8229600" cy="5029200"/>
          </a:xfrm>
        </p:spPr>
        <p:txBody>
          <a:bodyPr>
            <a:normAutofit lnSpcReduction="10000"/>
          </a:bodyPr>
          <a:lstStyle/>
          <a:p>
            <a:pPr marL="514350" indent="-514350">
              <a:buFont typeface="+mj-lt"/>
              <a:buAutoNum type="alphaUcPeriod" startAt="6"/>
            </a:pPr>
            <a:r>
              <a:rPr lang="en-US" sz="2800" dirty="0" smtClean="0"/>
              <a:t>Cell </a:t>
            </a:r>
            <a:r>
              <a:rPr lang="en-US" sz="2800" dirty="0"/>
              <a:t>groups can form from within the Sunday School Class</a:t>
            </a:r>
          </a:p>
          <a:p>
            <a:pPr marL="914400" lvl="1" indent="-514350">
              <a:buFont typeface="+mj-lt"/>
              <a:buAutoNum type="arabicPeriod"/>
            </a:pPr>
            <a:r>
              <a:rPr lang="en-US" dirty="0" smtClean="0"/>
              <a:t>Cell </a:t>
            </a:r>
            <a:r>
              <a:rPr lang="en-US" dirty="0"/>
              <a:t>and class groups serve several purposes:</a:t>
            </a:r>
          </a:p>
          <a:p>
            <a:pPr marL="1314450" lvl="2" indent="-514350">
              <a:buFont typeface="+mj-lt"/>
              <a:buAutoNum type="alphaLcPeriod"/>
            </a:pPr>
            <a:r>
              <a:rPr lang="en-US" sz="2800" dirty="0" smtClean="0"/>
              <a:t>Entry </a:t>
            </a:r>
            <a:r>
              <a:rPr lang="en-US" sz="2800" dirty="0"/>
              <a:t>points for new people</a:t>
            </a:r>
          </a:p>
          <a:p>
            <a:pPr marL="1314450" lvl="2" indent="-514350">
              <a:buFont typeface="+mj-lt"/>
              <a:buAutoNum type="alphaLcPeriod"/>
            </a:pPr>
            <a:r>
              <a:rPr lang="en-US" sz="2800" dirty="0" smtClean="0"/>
              <a:t>Outreach </a:t>
            </a:r>
            <a:r>
              <a:rPr lang="en-US" sz="2800" dirty="0"/>
              <a:t>avenues</a:t>
            </a:r>
          </a:p>
          <a:p>
            <a:pPr marL="1314450" lvl="2" indent="-514350">
              <a:buFont typeface="+mj-lt"/>
              <a:buAutoNum type="alphaLcPeriod"/>
            </a:pPr>
            <a:r>
              <a:rPr lang="en-US" sz="2800" dirty="0" smtClean="0"/>
              <a:t>Maintenance </a:t>
            </a:r>
            <a:r>
              <a:rPr lang="en-US" sz="2800" dirty="0"/>
              <a:t>ministry</a:t>
            </a:r>
          </a:p>
          <a:p>
            <a:pPr marL="1314450" lvl="2" indent="-514350">
              <a:buFont typeface="+mj-lt"/>
              <a:buAutoNum type="alphaLcPeriod"/>
            </a:pPr>
            <a:r>
              <a:rPr lang="en-US" sz="2800" dirty="0" smtClean="0"/>
              <a:t>Indoctrination</a:t>
            </a:r>
            <a:endParaRPr lang="en-US" sz="2800" dirty="0"/>
          </a:p>
          <a:p>
            <a:pPr marL="1314450" lvl="2" indent="-514350">
              <a:buFont typeface="+mj-lt"/>
              <a:buAutoNum type="alphaLcPeriod"/>
            </a:pPr>
            <a:r>
              <a:rPr lang="en-US" sz="2800" dirty="0" smtClean="0"/>
              <a:t>Exampling/discipline</a:t>
            </a:r>
            <a:endParaRPr lang="en-US" sz="2800" dirty="0"/>
          </a:p>
          <a:p>
            <a:pPr marL="1314450" lvl="2" indent="-514350">
              <a:buFont typeface="+mj-lt"/>
              <a:buAutoNum type="alphaLcPeriod"/>
            </a:pPr>
            <a:r>
              <a:rPr lang="en-US" sz="2800" dirty="0" smtClean="0"/>
              <a:t>Instruction</a:t>
            </a:r>
            <a:endParaRPr lang="en-US" sz="2800" dirty="0"/>
          </a:p>
          <a:p>
            <a:pPr marL="1314450" lvl="2" indent="-514350">
              <a:buFont typeface="+mj-lt"/>
              <a:buAutoNum type="alphaLcPeriod"/>
            </a:pPr>
            <a:r>
              <a:rPr lang="en-US" sz="2800" dirty="0" smtClean="0"/>
              <a:t>Serving </a:t>
            </a:r>
            <a:r>
              <a:rPr lang="en-US" sz="2800" dirty="0"/>
              <a:t>units</a:t>
            </a:r>
          </a:p>
          <a:p>
            <a:pPr marL="0" indent="0">
              <a:buNone/>
            </a:pPr>
            <a:endParaRPr lang="en-US" dirty="0"/>
          </a:p>
        </p:txBody>
      </p:sp>
    </p:spTree>
    <p:extLst>
      <p:ext uri="{BB962C8B-B14F-4D97-AF65-F5344CB8AC3E}">
        <p14:creationId xmlns:p14="http://schemas.microsoft.com/office/powerpoint/2010/main" val="4374930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solidFill>
                  <a:srgbClr val="0D489D"/>
                </a:solidFill>
                <a:latin typeface="Chaparral Pro Light" pitchFamily="18" charset="0"/>
              </a:rPr>
              <a:t>Organizing to Meet Multiple Needs</a:t>
            </a:r>
            <a:endParaRPr lang="en-US" dirty="0"/>
          </a:p>
        </p:txBody>
      </p:sp>
      <p:pic>
        <p:nvPicPr>
          <p:cNvPr id="4" name="Picture 2" descr="Rope See throug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600200"/>
            <a:ext cx="8229600" cy="466545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3" name="Content Placeholder 2"/>
          <p:cNvSpPr>
            <a:spLocks noGrp="1"/>
          </p:cNvSpPr>
          <p:nvPr>
            <p:ph idx="1"/>
          </p:nvPr>
        </p:nvSpPr>
        <p:spPr/>
        <p:txBody>
          <a:bodyPr/>
          <a:lstStyle/>
          <a:p>
            <a:pPr marL="514350" indent="-514350">
              <a:buFont typeface="+mj-lt"/>
              <a:buAutoNum type="arabicPeriod" startAt="2"/>
            </a:pPr>
            <a:endParaRPr lang="en-US" dirty="0" smtClean="0"/>
          </a:p>
          <a:p>
            <a:pPr marL="514350" indent="-514350">
              <a:buFont typeface="+mj-lt"/>
              <a:buAutoNum type="arabicPeriod" startAt="2"/>
            </a:pPr>
            <a:endParaRPr lang="en-US" dirty="0"/>
          </a:p>
          <a:p>
            <a:pPr marL="514350" indent="-514350">
              <a:buFont typeface="+mj-lt"/>
              <a:buAutoNum type="arabicPeriod" startAt="2"/>
            </a:pPr>
            <a:r>
              <a:rPr lang="en-US" dirty="0" smtClean="0"/>
              <a:t>Cell </a:t>
            </a:r>
            <a:r>
              <a:rPr lang="en-US" dirty="0"/>
              <a:t>groups can be started as needed or as the occasion arises to serve the same purpose </a:t>
            </a:r>
            <a:r>
              <a:rPr lang="en-US" dirty="0" smtClean="0"/>
              <a:t>listed.</a:t>
            </a:r>
            <a:endParaRPr lang="en-US" dirty="0"/>
          </a:p>
          <a:p>
            <a:pPr marL="0" indent="0">
              <a:buNone/>
            </a:pPr>
            <a:endParaRPr lang="en-US" dirty="0"/>
          </a:p>
          <a:p>
            <a:endParaRPr lang="en-US" dirty="0"/>
          </a:p>
        </p:txBody>
      </p:sp>
    </p:spTree>
    <p:extLst>
      <p:ext uri="{BB962C8B-B14F-4D97-AF65-F5344CB8AC3E}">
        <p14:creationId xmlns:p14="http://schemas.microsoft.com/office/powerpoint/2010/main" val="39526349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solidFill>
                  <a:srgbClr val="0D489D"/>
                </a:solidFill>
                <a:latin typeface="Chaparral Pro Light" pitchFamily="18" charset="0"/>
              </a:rPr>
              <a:t>Organizing to Meet Multiple Needs</a:t>
            </a:r>
            <a:endParaRPr lang="en-US" dirty="0"/>
          </a:p>
        </p:txBody>
      </p:sp>
      <p:pic>
        <p:nvPicPr>
          <p:cNvPr id="4" name="Picture 2" descr="Rope See throug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600200"/>
            <a:ext cx="8229600" cy="466545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3" name="Content Placeholder 2"/>
          <p:cNvSpPr>
            <a:spLocks noGrp="1"/>
          </p:cNvSpPr>
          <p:nvPr>
            <p:ph idx="1"/>
          </p:nvPr>
        </p:nvSpPr>
        <p:spPr/>
        <p:txBody>
          <a:bodyPr/>
          <a:lstStyle/>
          <a:p>
            <a:pPr marL="514350" indent="-514350">
              <a:buFont typeface="+mj-lt"/>
              <a:buAutoNum type="alphaUcPeriod" startAt="7"/>
            </a:pPr>
            <a:endParaRPr lang="en-US" sz="2800" dirty="0" smtClean="0"/>
          </a:p>
          <a:p>
            <a:pPr marL="514350" indent="-514350">
              <a:buFont typeface="+mj-lt"/>
              <a:buAutoNum type="alphaUcPeriod" startAt="7"/>
            </a:pPr>
            <a:r>
              <a:rPr lang="en-US" sz="2800" dirty="0" smtClean="0"/>
              <a:t>A </a:t>
            </a:r>
            <a:r>
              <a:rPr lang="en-US" sz="2800" dirty="0"/>
              <a:t>“class” includes up to 40 people.</a:t>
            </a:r>
          </a:p>
          <a:p>
            <a:pPr marL="914400" lvl="1" indent="-514350">
              <a:buFont typeface="+mj-lt"/>
              <a:buAutoNum type="arabicPeriod"/>
            </a:pPr>
            <a:r>
              <a:rPr lang="en-US" dirty="0" smtClean="0"/>
              <a:t>One-fourth </a:t>
            </a:r>
            <a:r>
              <a:rPr lang="en-US" dirty="0"/>
              <a:t>of all Protestant congregations in North America average less than </a:t>
            </a:r>
            <a:r>
              <a:rPr lang="en-US" dirty="0" smtClean="0"/>
              <a:t>35.</a:t>
            </a:r>
          </a:p>
          <a:p>
            <a:pPr marL="914400" lvl="1" indent="-514350">
              <a:buFont typeface="+mj-lt"/>
              <a:buAutoNum type="arabicPeriod"/>
            </a:pPr>
            <a:r>
              <a:rPr lang="en-US" dirty="0" smtClean="0"/>
              <a:t>Most choirs, even in churches of 500 to 1500, have only 40 singers (Schaller, 1983).</a:t>
            </a:r>
          </a:p>
          <a:p>
            <a:pPr marL="0" indent="0">
              <a:buNone/>
            </a:pPr>
            <a:endParaRPr lang="en-US" dirty="0"/>
          </a:p>
        </p:txBody>
      </p:sp>
    </p:spTree>
    <p:extLst>
      <p:ext uri="{BB962C8B-B14F-4D97-AF65-F5344CB8AC3E}">
        <p14:creationId xmlns:p14="http://schemas.microsoft.com/office/powerpoint/2010/main" val="21255415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ope See throug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600200"/>
            <a:ext cx="8229600" cy="466545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3" name="Content Placeholder 2"/>
          <p:cNvSpPr>
            <a:spLocks noGrp="1"/>
          </p:cNvSpPr>
          <p:nvPr>
            <p:ph idx="1"/>
          </p:nvPr>
        </p:nvSpPr>
        <p:spPr/>
        <p:txBody>
          <a:bodyPr>
            <a:normAutofit/>
          </a:bodyPr>
          <a:lstStyle/>
          <a:p>
            <a:pPr marL="514350" indent="-514350">
              <a:buFont typeface="+mj-lt"/>
              <a:buAutoNum type="alphaUcPeriod" startAt="8"/>
            </a:pPr>
            <a:endParaRPr lang="en-US" sz="2800" dirty="0" smtClean="0"/>
          </a:p>
          <a:p>
            <a:pPr marL="514350" indent="-514350">
              <a:buFont typeface="+mj-lt"/>
              <a:buAutoNum type="alphaUcPeriod" startAt="8"/>
            </a:pPr>
            <a:r>
              <a:rPr lang="en-US" sz="2800" dirty="0" smtClean="0"/>
              <a:t>There </a:t>
            </a:r>
            <a:r>
              <a:rPr lang="en-US" sz="2800" dirty="0"/>
              <a:t>seems to be a small group ceiling at 40. Let’s take a look at some thoughts from Dr. Lyle Schaller about why many groups do not grow beyond 40 and how we can avoid becoming stagnant at 40.</a:t>
            </a:r>
          </a:p>
          <a:p>
            <a:pPr marL="0" indent="0">
              <a:buNone/>
            </a:pPr>
            <a:endParaRPr lang="en-US" sz="2800" dirty="0"/>
          </a:p>
        </p:txBody>
      </p:sp>
      <p:sp>
        <p:nvSpPr>
          <p:cNvPr id="4" name="Title 1"/>
          <p:cNvSpPr>
            <a:spLocks noGrp="1"/>
          </p:cNvSpPr>
          <p:nvPr>
            <p:ph type="title"/>
          </p:nvPr>
        </p:nvSpPr>
        <p:spPr>
          <a:xfrm>
            <a:off x="457200" y="274638"/>
            <a:ext cx="8229600" cy="1143000"/>
          </a:xfrm>
        </p:spPr>
        <p:txBody>
          <a:bodyPr/>
          <a:lstStyle/>
          <a:p>
            <a:pPr algn="r"/>
            <a:r>
              <a:rPr lang="en-US" dirty="0" smtClean="0">
                <a:solidFill>
                  <a:srgbClr val="0D489D"/>
                </a:solidFill>
                <a:latin typeface="Chaparral Pro Light" pitchFamily="18" charset="0"/>
              </a:rPr>
              <a:t>Organizing to Meet Multiple Needs</a:t>
            </a:r>
            <a:endParaRPr lang="en-US" dirty="0"/>
          </a:p>
        </p:txBody>
      </p:sp>
    </p:spTree>
    <p:extLst>
      <p:ext uri="{BB962C8B-B14F-4D97-AF65-F5344CB8AC3E}">
        <p14:creationId xmlns:p14="http://schemas.microsoft.com/office/powerpoint/2010/main" val="6125277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ope See throug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447800"/>
            <a:ext cx="8229600" cy="5181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3" name="Content Placeholder 2"/>
          <p:cNvSpPr>
            <a:spLocks noGrp="1"/>
          </p:cNvSpPr>
          <p:nvPr>
            <p:ph idx="1"/>
          </p:nvPr>
        </p:nvSpPr>
        <p:spPr>
          <a:xfrm>
            <a:off x="457200" y="1371600"/>
            <a:ext cx="8229600" cy="5181600"/>
          </a:xfrm>
        </p:spPr>
        <p:txBody>
          <a:bodyPr>
            <a:noAutofit/>
          </a:bodyPr>
          <a:lstStyle/>
          <a:p>
            <a:pPr marL="0" indent="0">
              <a:buNone/>
            </a:pPr>
            <a:r>
              <a:rPr lang="en-US" sz="2800" dirty="0"/>
              <a:t>III. </a:t>
            </a:r>
            <a:r>
              <a:rPr lang="en-US" sz="2800" b="1" dirty="0"/>
              <a:t>Why Churches Don’t Grow Beyond 40</a:t>
            </a:r>
            <a:endParaRPr lang="en-US" sz="2800" dirty="0"/>
          </a:p>
          <a:p>
            <a:pPr marL="400050" lvl="1" indent="0">
              <a:buNone/>
            </a:pPr>
            <a:r>
              <a:rPr lang="en-US" sz="2400" dirty="0"/>
              <a:t>Adapted from “The Rule of Forty,” Lyle E. Schaller, the Christian Century Foundation, 1983.</a:t>
            </a:r>
          </a:p>
          <a:p>
            <a:pPr marL="514350" indent="-514350">
              <a:buFont typeface="+mj-lt"/>
              <a:buAutoNum type="alphaUcPeriod"/>
            </a:pPr>
            <a:r>
              <a:rPr lang="en-US" sz="2800" b="1" dirty="0" smtClean="0"/>
              <a:t>Dynamics </a:t>
            </a:r>
            <a:r>
              <a:rPr lang="en-US" sz="2800" b="1" dirty="0"/>
              <a:t>of Group Size</a:t>
            </a:r>
            <a:endParaRPr lang="en-US" sz="2800" dirty="0"/>
          </a:p>
          <a:p>
            <a:pPr marL="914400" lvl="1" indent="-514350">
              <a:buFont typeface="+mj-lt"/>
              <a:buAutoNum type="arabicPeriod"/>
            </a:pPr>
            <a:r>
              <a:rPr lang="en-US" dirty="0" smtClean="0"/>
              <a:t>The </a:t>
            </a:r>
            <a:r>
              <a:rPr lang="en-US" dirty="0"/>
              <a:t>church is a </a:t>
            </a:r>
            <a:r>
              <a:rPr lang="en-US" b="1" u="sng" dirty="0"/>
              <a:t>VOLUNTARY</a:t>
            </a:r>
            <a:r>
              <a:rPr lang="en-US" dirty="0"/>
              <a:t> organization.</a:t>
            </a:r>
          </a:p>
          <a:p>
            <a:pPr marL="914400" lvl="1" indent="-514350">
              <a:buFont typeface="+mj-lt"/>
              <a:buAutoNum type="arabicPeriod"/>
            </a:pPr>
            <a:r>
              <a:rPr lang="en-US" dirty="0" smtClean="0"/>
              <a:t>People </a:t>
            </a:r>
            <a:r>
              <a:rPr lang="en-US" dirty="0"/>
              <a:t>attach themselves to a voluntary organization because of relationships.</a:t>
            </a:r>
          </a:p>
          <a:p>
            <a:pPr marL="1314450" lvl="2" indent="-514350">
              <a:buFont typeface="+mj-lt"/>
              <a:buAutoNum type="arabicPeriod"/>
            </a:pPr>
            <a:r>
              <a:rPr lang="en-US" sz="2800" dirty="0" smtClean="0"/>
              <a:t>Forty </a:t>
            </a:r>
            <a:r>
              <a:rPr lang="en-US" sz="2800" dirty="0"/>
              <a:t>people in a group </a:t>
            </a:r>
            <a:r>
              <a:rPr lang="en-US" sz="2800" b="1" u="sng" dirty="0"/>
              <a:t>TAXES</a:t>
            </a:r>
            <a:r>
              <a:rPr lang="en-US" sz="2800" dirty="0"/>
              <a:t> the quality of relationships.</a:t>
            </a:r>
          </a:p>
          <a:p>
            <a:pPr marL="1314450" lvl="2" indent="-514350">
              <a:buFont typeface="+mj-lt"/>
              <a:buAutoNum type="arabicPeriod"/>
            </a:pPr>
            <a:r>
              <a:rPr lang="en-US" sz="2800" dirty="0" smtClean="0"/>
              <a:t>Most </a:t>
            </a:r>
            <a:r>
              <a:rPr lang="en-US" sz="2800" dirty="0"/>
              <a:t>youth groups, men’s fellowships, and women’s organizations rarely exceed 40</a:t>
            </a:r>
            <a:r>
              <a:rPr lang="en-US" sz="2800" dirty="0" smtClean="0"/>
              <a:t>.</a:t>
            </a:r>
            <a:endParaRPr lang="en-US" sz="2800" dirty="0"/>
          </a:p>
        </p:txBody>
      </p:sp>
      <p:sp>
        <p:nvSpPr>
          <p:cNvPr id="4" name="Title 1"/>
          <p:cNvSpPr>
            <a:spLocks noGrp="1"/>
          </p:cNvSpPr>
          <p:nvPr>
            <p:ph type="title"/>
          </p:nvPr>
        </p:nvSpPr>
        <p:spPr>
          <a:xfrm>
            <a:off x="457200" y="274638"/>
            <a:ext cx="8229600" cy="1143000"/>
          </a:xfrm>
        </p:spPr>
        <p:txBody>
          <a:bodyPr/>
          <a:lstStyle/>
          <a:p>
            <a:pPr algn="r"/>
            <a:r>
              <a:rPr lang="en-US" dirty="0" smtClean="0">
                <a:solidFill>
                  <a:srgbClr val="0D489D"/>
                </a:solidFill>
                <a:latin typeface="Chaparral Pro Light" pitchFamily="18" charset="0"/>
              </a:rPr>
              <a:t>Organizing to Meet Multiple Needs</a:t>
            </a:r>
            <a:endParaRPr lang="en-US" dirty="0"/>
          </a:p>
        </p:txBody>
      </p:sp>
    </p:spTree>
    <p:extLst>
      <p:ext uri="{BB962C8B-B14F-4D97-AF65-F5344CB8AC3E}">
        <p14:creationId xmlns:p14="http://schemas.microsoft.com/office/powerpoint/2010/main" val="28356252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ope See throug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295400"/>
            <a:ext cx="8229600" cy="5029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3" name="Content Placeholder 2"/>
          <p:cNvSpPr>
            <a:spLocks noGrp="1"/>
          </p:cNvSpPr>
          <p:nvPr>
            <p:ph idx="1"/>
          </p:nvPr>
        </p:nvSpPr>
        <p:spPr>
          <a:xfrm>
            <a:off x="457200" y="1295400"/>
            <a:ext cx="8229600" cy="5410200"/>
          </a:xfrm>
        </p:spPr>
        <p:txBody>
          <a:bodyPr>
            <a:noAutofit/>
          </a:bodyPr>
          <a:lstStyle/>
          <a:p>
            <a:pPr marL="514350" indent="-514350">
              <a:buFont typeface="+mj-lt"/>
              <a:buAutoNum type="alphaUcPeriod" startAt="2"/>
            </a:pPr>
            <a:r>
              <a:rPr lang="en-US" sz="2800" b="1" dirty="0" smtClean="0"/>
              <a:t>The </a:t>
            </a:r>
            <a:r>
              <a:rPr lang="en-US" sz="2800" b="1" dirty="0"/>
              <a:t>Small Group (3-15)</a:t>
            </a:r>
            <a:endParaRPr lang="en-US" sz="2800" dirty="0"/>
          </a:p>
          <a:p>
            <a:pPr marL="914400" lvl="1" indent="-514350">
              <a:buFont typeface="+mj-lt"/>
              <a:buAutoNum type="arabicPeriod"/>
            </a:pPr>
            <a:r>
              <a:rPr lang="en-US" dirty="0" smtClean="0"/>
              <a:t>Small </a:t>
            </a:r>
            <a:r>
              <a:rPr lang="en-US" dirty="0"/>
              <a:t>groups (cells) are the most effective in terms of in-depth relationships and productivity in tasks.</a:t>
            </a:r>
          </a:p>
          <a:p>
            <a:pPr marL="914400" lvl="1" indent="-514350">
              <a:buFont typeface="+mj-lt"/>
              <a:buAutoNum type="arabicPeriod"/>
            </a:pPr>
            <a:r>
              <a:rPr lang="en-US" dirty="0" smtClean="0"/>
              <a:t>Larger </a:t>
            </a:r>
            <a:r>
              <a:rPr lang="en-US" dirty="0"/>
              <a:t>groups (classes) can provide the same function, but with diminishing returns. </a:t>
            </a:r>
          </a:p>
          <a:p>
            <a:pPr marL="514350" indent="-514350">
              <a:buFont typeface="+mj-lt"/>
              <a:buAutoNum type="alphaLcPeriod"/>
            </a:pPr>
            <a:r>
              <a:rPr lang="en-US" sz="2800" dirty="0" smtClean="0"/>
              <a:t>Most </a:t>
            </a:r>
            <a:r>
              <a:rPr lang="en-US" sz="2800" dirty="0"/>
              <a:t>youth groups, prayer fellowships, church boards, choirs, or mission societies </a:t>
            </a:r>
            <a:r>
              <a:rPr lang="en-US" sz="2800" dirty="0" smtClean="0"/>
              <a:t>have </a:t>
            </a:r>
            <a:r>
              <a:rPr lang="en-US" sz="2800" dirty="0"/>
              <a:t>15 or fewer members.</a:t>
            </a:r>
          </a:p>
          <a:p>
            <a:pPr marL="514350" indent="-514350">
              <a:buFont typeface="+mj-lt"/>
              <a:buAutoNum type="alphaLcPeriod" startAt="2"/>
            </a:pPr>
            <a:r>
              <a:rPr lang="en-US" sz="2800" dirty="0" smtClean="0"/>
              <a:t> </a:t>
            </a:r>
            <a:r>
              <a:rPr lang="en-US" sz="2800" b="1" u="sng" dirty="0" smtClean="0"/>
              <a:t>FIFTEEN</a:t>
            </a:r>
            <a:r>
              <a:rPr lang="en-US" sz="2800" dirty="0" smtClean="0"/>
              <a:t> </a:t>
            </a:r>
            <a:r>
              <a:rPr lang="en-US" sz="2800" dirty="0"/>
              <a:t>people are about the most any of us can keep track of.</a:t>
            </a:r>
          </a:p>
          <a:p>
            <a:pPr marL="0" indent="0">
              <a:buNone/>
            </a:pPr>
            <a:endParaRPr lang="en-US" sz="2500" dirty="0"/>
          </a:p>
        </p:txBody>
      </p:sp>
      <p:sp>
        <p:nvSpPr>
          <p:cNvPr id="4" name="Title 1"/>
          <p:cNvSpPr>
            <a:spLocks noGrp="1"/>
          </p:cNvSpPr>
          <p:nvPr>
            <p:ph type="title"/>
          </p:nvPr>
        </p:nvSpPr>
        <p:spPr>
          <a:xfrm>
            <a:off x="457200" y="274638"/>
            <a:ext cx="8229600" cy="1143000"/>
          </a:xfrm>
        </p:spPr>
        <p:txBody>
          <a:bodyPr/>
          <a:lstStyle/>
          <a:p>
            <a:pPr algn="r"/>
            <a:r>
              <a:rPr lang="en-US" dirty="0" smtClean="0">
                <a:solidFill>
                  <a:srgbClr val="0D489D"/>
                </a:solidFill>
                <a:latin typeface="Chaparral Pro Light" pitchFamily="18" charset="0"/>
              </a:rPr>
              <a:t>Organizing to Meet Multiple Needs</a:t>
            </a:r>
            <a:endParaRPr lang="en-US" dirty="0"/>
          </a:p>
        </p:txBody>
      </p:sp>
    </p:spTree>
    <p:extLst>
      <p:ext uri="{BB962C8B-B14F-4D97-AF65-F5344CB8AC3E}">
        <p14:creationId xmlns:p14="http://schemas.microsoft.com/office/powerpoint/2010/main" val="9935887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solidFill>
                  <a:srgbClr val="0D489D"/>
                </a:solidFill>
                <a:latin typeface="Chaparral Pro Light" pitchFamily="18" charset="0"/>
              </a:rPr>
              <a:t>Organizing to Meet Multiple Needs</a:t>
            </a:r>
            <a:endParaRPr lang="en-US" dirty="0">
              <a:solidFill>
                <a:srgbClr val="0D489D"/>
              </a:solidFill>
              <a:latin typeface="Chaparral Pro Light" pitchFamily="18" charset="0"/>
            </a:endParaRPr>
          </a:p>
        </p:txBody>
      </p:sp>
      <p:pic>
        <p:nvPicPr>
          <p:cNvPr id="2050" name="Picture 2" descr="Rope See throug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600200"/>
            <a:ext cx="8229600" cy="466545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3" name="Content Placeholder 2"/>
          <p:cNvSpPr>
            <a:spLocks noGrp="1"/>
          </p:cNvSpPr>
          <p:nvPr>
            <p:ph idx="1"/>
          </p:nvPr>
        </p:nvSpPr>
        <p:spPr>
          <a:xfrm>
            <a:off x="457200" y="1600200"/>
            <a:ext cx="8229600" cy="4724400"/>
          </a:xfrm>
        </p:spPr>
        <p:txBody>
          <a:bodyPr>
            <a:normAutofit fontScale="92500" lnSpcReduction="20000"/>
          </a:bodyPr>
          <a:lstStyle/>
          <a:p>
            <a:pPr marL="0" indent="0">
              <a:buNone/>
            </a:pPr>
            <a:r>
              <a:rPr lang="en-US" b="1" dirty="0"/>
              <a:t>The purpose of this module is:</a:t>
            </a:r>
          </a:p>
          <a:p>
            <a:pPr marL="400050" lvl="1" indent="0">
              <a:buNone/>
            </a:pPr>
            <a:r>
              <a:rPr lang="en-US" dirty="0"/>
              <a:t>To expand the understanding of how the church can effectively use various group sizes to meet social needs.</a:t>
            </a:r>
          </a:p>
          <a:p>
            <a:pPr marL="0" indent="0">
              <a:buNone/>
            </a:pPr>
            <a:r>
              <a:rPr lang="en-US" dirty="0"/>
              <a:t> </a:t>
            </a:r>
          </a:p>
          <a:p>
            <a:pPr marL="0" indent="0">
              <a:buNone/>
            </a:pPr>
            <a:r>
              <a:rPr lang="en-US" b="1" dirty="0"/>
              <a:t>The Objectives for this module are:</a:t>
            </a:r>
          </a:p>
          <a:p>
            <a:pPr lvl="1">
              <a:buFont typeface="Arial" pitchFamily="34" charset="0"/>
              <a:buChar char="•"/>
            </a:pPr>
            <a:r>
              <a:rPr lang="en-US" dirty="0" smtClean="0"/>
              <a:t>Identify </a:t>
            </a:r>
            <a:r>
              <a:rPr lang="en-US" dirty="0"/>
              <a:t>the need for various group sizes.</a:t>
            </a:r>
          </a:p>
          <a:p>
            <a:pPr lvl="1">
              <a:buFont typeface="Arial" pitchFamily="34" charset="0"/>
              <a:buChar char="•"/>
            </a:pPr>
            <a:r>
              <a:rPr lang="en-US" dirty="0" smtClean="0"/>
              <a:t>Discuss </a:t>
            </a:r>
            <a:r>
              <a:rPr lang="en-US" dirty="0"/>
              <a:t>four group sizes and how they meet social needs.</a:t>
            </a:r>
          </a:p>
          <a:p>
            <a:pPr lvl="1">
              <a:buFont typeface="Arial" pitchFamily="34" charset="0"/>
              <a:buChar char="•"/>
            </a:pPr>
            <a:r>
              <a:rPr lang="en-US" dirty="0" smtClean="0"/>
              <a:t>Evaluate </a:t>
            </a:r>
            <a:r>
              <a:rPr lang="en-US" dirty="0"/>
              <a:t>the local church’s effectiveness in meeting social needs when focusing on spiritual </a:t>
            </a:r>
            <a:r>
              <a:rPr lang="en-US" dirty="0" smtClean="0"/>
              <a:t>development.</a:t>
            </a:r>
          </a:p>
          <a:p>
            <a:pPr lvl="1">
              <a:buFont typeface="Arial" pitchFamily="34" charset="0"/>
              <a:buChar char="•"/>
            </a:pPr>
            <a:r>
              <a:rPr lang="en-US" dirty="0" smtClean="0"/>
              <a:t>Develop </a:t>
            </a:r>
            <a:r>
              <a:rPr lang="en-US" dirty="0"/>
              <a:t>a plan for deliberately meeting social needs. </a:t>
            </a:r>
          </a:p>
          <a:p>
            <a:pPr marL="0" indent="0">
              <a:buNone/>
            </a:pPr>
            <a:endParaRPr lang="en-US" dirty="0"/>
          </a:p>
        </p:txBody>
      </p:sp>
    </p:spTree>
    <p:extLst>
      <p:ext uri="{BB962C8B-B14F-4D97-AF65-F5344CB8AC3E}">
        <p14:creationId xmlns:p14="http://schemas.microsoft.com/office/powerpoint/2010/main" val="36087439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ope See throug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600200"/>
            <a:ext cx="8229600" cy="466545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3" name="Content Placeholder 2"/>
          <p:cNvSpPr>
            <a:spLocks noGrp="1"/>
          </p:cNvSpPr>
          <p:nvPr>
            <p:ph idx="1"/>
          </p:nvPr>
        </p:nvSpPr>
        <p:spPr/>
        <p:txBody>
          <a:bodyPr/>
          <a:lstStyle/>
          <a:p>
            <a:pPr marL="514350" indent="-514350">
              <a:buFont typeface="+mj-lt"/>
              <a:buAutoNum type="alphaLcPeriod" startAt="3"/>
            </a:pPr>
            <a:endParaRPr lang="en-US" sz="2800" dirty="0" smtClean="0"/>
          </a:p>
          <a:p>
            <a:pPr marL="514350" indent="-514350">
              <a:buFont typeface="+mj-lt"/>
              <a:buAutoNum type="alphaLcPeriod" startAt="3"/>
            </a:pPr>
            <a:r>
              <a:rPr lang="en-US" sz="2800" dirty="0" smtClean="0"/>
              <a:t>When </a:t>
            </a:r>
            <a:r>
              <a:rPr lang="en-US" sz="2800" dirty="0"/>
              <a:t>the group exceeds 15, someone can be absent and go </a:t>
            </a:r>
            <a:r>
              <a:rPr lang="en-US" sz="2800" b="1" u="sng" dirty="0"/>
              <a:t>UNNOTICED</a:t>
            </a:r>
            <a:r>
              <a:rPr lang="en-US" sz="2800" dirty="0"/>
              <a:t>. </a:t>
            </a:r>
            <a:endParaRPr lang="en-US" sz="2800" dirty="0" smtClean="0"/>
          </a:p>
          <a:p>
            <a:pPr marL="514350" indent="-514350">
              <a:buFont typeface="+mj-lt"/>
              <a:buAutoNum type="alphaLcPeriod" startAt="3"/>
            </a:pPr>
            <a:r>
              <a:rPr lang="en-US" sz="2800" dirty="0" smtClean="0"/>
              <a:t>Most people will not feel comfortable </a:t>
            </a:r>
            <a:r>
              <a:rPr lang="en-US" sz="2800" b="1" u="sng" dirty="0" smtClean="0"/>
              <a:t>CONTRIBUTING</a:t>
            </a:r>
            <a:r>
              <a:rPr lang="en-US" sz="2800" dirty="0" smtClean="0"/>
              <a:t> to discussion when there are more than 15 people present.</a:t>
            </a:r>
          </a:p>
          <a:p>
            <a:pPr marL="0" indent="0">
              <a:buNone/>
            </a:pPr>
            <a:endParaRPr lang="en-US" dirty="0"/>
          </a:p>
        </p:txBody>
      </p:sp>
      <p:sp>
        <p:nvSpPr>
          <p:cNvPr id="4" name="Title 1"/>
          <p:cNvSpPr>
            <a:spLocks noGrp="1"/>
          </p:cNvSpPr>
          <p:nvPr>
            <p:ph type="title"/>
          </p:nvPr>
        </p:nvSpPr>
        <p:spPr>
          <a:xfrm>
            <a:off x="457200" y="274638"/>
            <a:ext cx="8229600" cy="1143000"/>
          </a:xfrm>
        </p:spPr>
        <p:txBody>
          <a:bodyPr/>
          <a:lstStyle/>
          <a:p>
            <a:pPr algn="r"/>
            <a:r>
              <a:rPr lang="en-US" dirty="0" smtClean="0">
                <a:solidFill>
                  <a:srgbClr val="0D489D"/>
                </a:solidFill>
                <a:latin typeface="Chaparral Pro Light" pitchFamily="18" charset="0"/>
              </a:rPr>
              <a:t>Organizing to Meet Multiple Needs</a:t>
            </a:r>
            <a:endParaRPr lang="en-US" dirty="0"/>
          </a:p>
        </p:txBody>
      </p:sp>
    </p:spTree>
    <p:extLst>
      <p:ext uri="{BB962C8B-B14F-4D97-AF65-F5344CB8AC3E}">
        <p14:creationId xmlns:p14="http://schemas.microsoft.com/office/powerpoint/2010/main" val="38084570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solidFill>
                  <a:srgbClr val="0D489D"/>
                </a:solidFill>
                <a:latin typeface="Chaparral Pro Light" pitchFamily="18" charset="0"/>
              </a:rPr>
              <a:t>Organizing to Meet Multiple Needs</a:t>
            </a:r>
            <a:endParaRPr lang="en-US" dirty="0"/>
          </a:p>
        </p:txBody>
      </p:sp>
      <p:pic>
        <p:nvPicPr>
          <p:cNvPr id="4" name="Picture 2" descr="Rope See throug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600200"/>
            <a:ext cx="8229600" cy="466545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3" name="Content Placeholder 2"/>
          <p:cNvSpPr>
            <a:spLocks noGrp="1"/>
          </p:cNvSpPr>
          <p:nvPr>
            <p:ph idx="1"/>
          </p:nvPr>
        </p:nvSpPr>
        <p:spPr/>
        <p:txBody>
          <a:bodyPr>
            <a:normAutofit/>
          </a:bodyPr>
          <a:lstStyle/>
          <a:p>
            <a:pPr marL="0" indent="0">
              <a:buNone/>
            </a:pPr>
            <a:r>
              <a:rPr lang="en-US" sz="2800" dirty="0"/>
              <a:t>C. </a:t>
            </a:r>
            <a:r>
              <a:rPr lang="en-US" sz="2800" b="1" dirty="0"/>
              <a:t>The Large Group (40+)</a:t>
            </a:r>
            <a:endParaRPr lang="en-US" sz="2800" dirty="0"/>
          </a:p>
          <a:p>
            <a:pPr marL="514350" indent="-514350">
              <a:buFont typeface="+mj-lt"/>
              <a:buAutoNum type="arabicPeriod"/>
            </a:pPr>
            <a:r>
              <a:rPr lang="en-US" sz="2800" dirty="0" smtClean="0"/>
              <a:t>When </a:t>
            </a:r>
            <a:r>
              <a:rPr lang="en-US" sz="2800" dirty="0"/>
              <a:t>a group gets close to 40, relationships with people cease to be the reason to get together.</a:t>
            </a:r>
          </a:p>
          <a:p>
            <a:pPr marL="914400" lvl="1" indent="-514350">
              <a:buFont typeface="+mj-lt"/>
              <a:buAutoNum type="alphaLcPeriod"/>
            </a:pPr>
            <a:r>
              <a:rPr lang="en-US" dirty="0" smtClean="0"/>
              <a:t>The </a:t>
            </a:r>
            <a:r>
              <a:rPr lang="en-US" dirty="0"/>
              <a:t>sense of cohesion or unity is lost because everyone does not know each other.</a:t>
            </a:r>
          </a:p>
          <a:p>
            <a:pPr marL="914400" lvl="1" indent="-514350">
              <a:buFont typeface="+mj-lt"/>
              <a:buAutoNum type="alphaLcPeriod"/>
            </a:pPr>
            <a:r>
              <a:rPr lang="en-US" dirty="0" smtClean="0"/>
              <a:t>With </a:t>
            </a:r>
            <a:r>
              <a:rPr lang="en-US" dirty="0"/>
              <a:t>a group this size not everyone can be </a:t>
            </a:r>
            <a:r>
              <a:rPr lang="en-US" b="1" u="sng" dirty="0"/>
              <a:t>EXPECTED</a:t>
            </a:r>
            <a:r>
              <a:rPr lang="en-US" dirty="0"/>
              <a:t> to develop a strong attachment to the group or to each other.</a:t>
            </a:r>
          </a:p>
          <a:p>
            <a:pPr marL="0" indent="0">
              <a:buNone/>
            </a:pPr>
            <a:endParaRPr lang="en-US" dirty="0"/>
          </a:p>
        </p:txBody>
      </p:sp>
    </p:spTree>
    <p:extLst>
      <p:ext uri="{BB962C8B-B14F-4D97-AF65-F5344CB8AC3E}">
        <p14:creationId xmlns:p14="http://schemas.microsoft.com/office/powerpoint/2010/main" val="22396487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solidFill>
                  <a:srgbClr val="0D489D"/>
                </a:solidFill>
                <a:latin typeface="Chaparral Pro Light" pitchFamily="18" charset="0"/>
              </a:rPr>
              <a:t>Organizing to Meet Multiple Needs</a:t>
            </a:r>
            <a:endParaRPr lang="en-US" dirty="0"/>
          </a:p>
        </p:txBody>
      </p:sp>
      <p:pic>
        <p:nvPicPr>
          <p:cNvPr id="4" name="Picture 2" descr="Rope See throug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600200"/>
            <a:ext cx="8229600" cy="466545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3" name="Content Placeholder 2"/>
          <p:cNvSpPr>
            <a:spLocks noGrp="1"/>
          </p:cNvSpPr>
          <p:nvPr>
            <p:ph idx="1"/>
          </p:nvPr>
        </p:nvSpPr>
        <p:spPr/>
        <p:txBody>
          <a:bodyPr>
            <a:normAutofit/>
          </a:bodyPr>
          <a:lstStyle/>
          <a:p>
            <a:pPr marL="514350" indent="-514350">
              <a:buFont typeface="+mj-lt"/>
              <a:buAutoNum type="arabicPeriod" startAt="2"/>
            </a:pPr>
            <a:r>
              <a:rPr lang="en-US" sz="2800" dirty="0" smtClean="0"/>
              <a:t>Discussion </a:t>
            </a:r>
            <a:r>
              <a:rPr lang="en-US" sz="2800" dirty="0"/>
              <a:t>and presentation styles must </a:t>
            </a:r>
            <a:r>
              <a:rPr lang="en-US" sz="2800" b="1" u="sng" dirty="0"/>
              <a:t>CHANGE</a:t>
            </a:r>
            <a:r>
              <a:rPr lang="en-US" sz="2800" dirty="0"/>
              <a:t> when the group nears forty.</a:t>
            </a:r>
          </a:p>
          <a:p>
            <a:pPr marL="914400" lvl="1" indent="-514350">
              <a:buFont typeface="+mj-lt"/>
              <a:buAutoNum type="alphaLcPeriod"/>
            </a:pPr>
            <a:r>
              <a:rPr lang="en-US" dirty="0" smtClean="0"/>
              <a:t>Involving </a:t>
            </a:r>
            <a:r>
              <a:rPr lang="en-US" dirty="0"/>
              <a:t>the participants in interactive discussion where everyone feels comfortable to </a:t>
            </a:r>
            <a:r>
              <a:rPr lang="en-US" b="1" u="sng" dirty="0"/>
              <a:t>SHARE</a:t>
            </a:r>
            <a:r>
              <a:rPr lang="en-US" dirty="0"/>
              <a:t> is virtually impossible.</a:t>
            </a:r>
          </a:p>
          <a:p>
            <a:pPr marL="914400" lvl="1" indent="-514350">
              <a:buFont typeface="+mj-lt"/>
              <a:buAutoNum type="alphaLcPeriod"/>
            </a:pPr>
            <a:r>
              <a:rPr lang="en-US" dirty="0"/>
              <a:t> Small group interactions are even difficult to facilitate with </a:t>
            </a:r>
            <a:r>
              <a:rPr lang="en-US" dirty="0" smtClean="0"/>
              <a:t>significantly positive results </a:t>
            </a:r>
            <a:endParaRPr lang="en-US" dirty="0"/>
          </a:p>
        </p:txBody>
      </p:sp>
    </p:spTree>
    <p:extLst>
      <p:ext uri="{BB962C8B-B14F-4D97-AF65-F5344CB8AC3E}">
        <p14:creationId xmlns:p14="http://schemas.microsoft.com/office/powerpoint/2010/main" val="32267001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solidFill>
                  <a:srgbClr val="0D489D"/>
                </a:solidFill>
                <a:latin typeface="Chaparral Pro Light" pitchFamily="18" charset="0"/>
              </a:rPr>
              <a:t>Organizing to Meet Multiple Needs</a:t>
            </a:r>
            <a:endParaRPr lang="en-US" dirty="0"/>
          </a:p>
        </p:txBody>
      </p:sp>
      <p:pic>
        <p:nvPicPr>
          <p:cNvPr id="4" name="Picture 2" descr="Rope See throug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600200"/>
            <a:ext cx="8229600" cy="466545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3" name="Content Placeholder 2"/>
          <p:cNvSpPr>
            <a:spLocks noGrp="1"/>
          </p:cNvSpPr>
          <p:nvPr>
            <p:ph idx="1"/>
          </p:nvPr>
        </p:nvSpPr>
        <p:spPr/>
        <p:txBody>
          <a:bodyPr>
            <a:normAutofit/>
          </a:bodyPr>
          <a:lstStyle/>
          <a:p>
            <a:pPr marL="0" indent="0">
              <a:buNone/>
            </a:pPr>
            <a:r>
              <a:rPr lang="en-US" dirty="0"/>
              <a:t>D. </a:t>
            </a:r>
            <a:r>
              <a:rPr lang="en-US" b="1" dirty="0"/>
              <a:t>Evidences of the 40 Barrier</a:t>
            </a:r>
            <a:endParaRPr lang="en-US" dirty="0"/>
          </a:p>
          <a:p>
            <a:pPr marL="0" indent="0">
              <a:buNone/>
            </a:pPr>
            <a:r>
              <a:rPr lang="en-US" dirty="0" smtClean="0"/>
              <a:t>Forty </a:t>
            </a:r>
            <a:r>
              <a:rPr lang="en-US" dirty="0"/>
              <a:t>is a barrier to continued growth when:</a:t>
            </a:r>
          </a:p>
          <a:p>
            <a:pPr marL="914400" lvl="1" indent="-514350">
              <a:buFont typeface="+mj-lt"/>
              <a:buAutoNum type="alphaLcPeriod"/>
            </a:pPr>
            <a:r>
              <a:rPr lang="en-US" dirty="0" smtClean="0"/>
              <a:t>Absenteeism </a:t>
            </a:r>
            <a:r>
              <a:rPr lang="en-US" dirty="0"/>
              <a:t>or irregular attendance </a:t>
            </a:r>
            <a:r>
              <a:rPr lang="en-US" b="1" u="sng" dirty="0"/>
              <a:t>INCREASES</a:t>
            </a:r>
            <a:r>
              <a:rPr lang="en-US" dirty="0"/>
              <a:t>;</a:t>
            </a:r>
          </a:p>
          <a:p>
            <a:pPr marL="914400" lvl="1" indent="-514350">
              <a:buFont typeface="+mj-lt"/>
              <a:buAutoNum type="alphaLcPeriod"/>
            </a:pPr>
            <a:r>
              <a:rPr lang="en-US" dirty="0" smtClean="0"/>
              <a:t>Small </a:t>
            </a:r>
            <a:r>
              <a:rPr lang="en-US" dirty="0"/>
              <a:t>group principles cease to be </a:t>
            </a:r>
            <a:r>
              <a:rPr lang="en-US" b="1" u="sng" dirty="0"/>
              <a:t>EFFECTIVE</a:t>
            </a:r>
            <a:r>
              <a:rPr lang="en-US" dirty="0"/>
              <a:t>;</a:t>
            </a:r>
          </a:p>
          <a:p>
            <a:pPr marL="914400" lvl="1" indent="-514350">
              <a:buFont typeface="+mj-lt"/>
              <a:buAutoNum type="alphaLcPeriod"/>
            </a:pPr>
            <a:r>
              <a:rPr lang="en-US" dirty="0" smtClean="0"/>
              <a:t>People </a:t>
            </a:r>
            <a:r>
              <a:rPr lang="en-US" dirty="0"/>
              <a:t>become discontent and </a:t>
            </a:r>
            <a:r>
              <a:rPr lang="en-US" b="1" u="sng" dirty="0"/>
              <a:t>DROP OUT</a:t>
            </a:r>
            <a:r>
              <a:rPr lang="en-US" dirty="0"/>
              <a:t>;</a:t>
            </a:r>
          </a:p>
          <a:p>
            <a:pPr marL="914400" lvl="1" indent="-514350">
              <a:buFont typeface="+mj-lt"/>
              <a:buAutoNum type="alphaLcPeriod"/>
            </a:pPr>
            <a:r>
              <a:rPr lang="en-US" dirty="0" smtClean="0"/>
              <a:t>Morale </a:t>
            </a:r>
            <a:r>
              <a:rPr lang="en-US" b="1" u="sng" dirty="0"/>
              <a:t>DECLINES</a:t>
            </a:r>
            <a:r>
              <a:rPr lang="en-US" dirty="0" smtClean="0"/>
              <a:t>.</a:t>
            </a:r>
            <a:endParaRPr lang="en-US" dirty="0"/>
          </a:p>
        </p:txBody>
      </p:sp>
    </p:spTree>
    <p:extLst>
      <p:ext uri="{BB962C8B-B14F-4D97-AF65-F5344CB8AC3E}">
        <p14:creationId xmlns:p14="http://schemas.microsoft.com/office/powerpoint/2010/main" val="3613112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solidFill>
                  <a:srgbClr val="0D489D"/>
                </a:solidFill>
                <a:latin typeface="Chaparral Pro Light" pitchFamily="18" charset="0"/>
              </a:rPr>
              <a:t>Organizing to Meet Multiple Needs</a:t>
            </a:r>
            <a:endParaRPr lang="en-US" dirty="0"/>
          </a:p>
        </p:txBody>
      </p:sp>
      <p:pic>
        <p:nvPicPr>
          <p:cNvPr id="4" name="Picture 2" descr="Rope See throug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600200"/>
            <a:ext cx="8229600" cy="466545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3" name="Content Placeholder 2"/>
          <p:cNvSpPr>
            <a:spLocks noGrp="1"/>
          </p:cNvSpPr>
          <p:nvPr>
            <p:ph idx="1"/>
          </p:nvPr>
        </p:nvSpPr>
        <p:spPr/>
        <p:txBody>
          <a:bodyPr>
            <a:normAutofit/>
          </a:bodyPr>
          <a:lstStyle/>
          <a:p>
            <a:pPr marL="514350" indent="-514350">
              <a:buFont typeface="+mj-lt"/>
              <a:buAutoNum type="alphaUcPeriod" startAt="5"/>
            </a:pPr>
            <a:r>
              <a:rPr lang="en-US" sz="2800" b="1" dirty="0" smtClean="0"/>
              <a:t>Breaking </a:t>
            </a:r>
            <a:r>
              <a:rPr lang="en-US" sz="2800" b="1" dirty="0"/>
              <a:t>the 40 Barrier</a:t>
            </a:r>
            <a:endParaRPr lang="en-US" sz="2800" dirty="0"/>
          </a:p>
          <a:p>
            <a:pPr marL="914400" lvl="1" indent="-514350">
              <a:buFont typeface="+mj-lt"/>
              <a:buAutoNum type="arabicPeriod"/>
            </a:pPr>
            <a:r>
              <a:rPr lang="en-US" dirty="0" smtClean="0"/>
              <a:t>When </a:t>
            </a:r>
            <a:r>
              <a:rPr lang="en-US" dirty="0"/>
              <a:t>your church, Sunday school class, choir, or other groups reach 40, implement the following techniques to continue their growth:</a:t>
            </a:r>
          </a:p>
          <a:p>
            <a:pPr marL="1314450" lvl="2" indent="-514350">
              <a:buFont typeface="+mj-lt"/>
              <a:buAutoNum type="alphaLcPeriod"/>
            </a:pPr>
            <a:r>
              <a:rPr lang="en-US" sz="2800" dirty="0" smtClean="0"/>
              <a:t>Develop </a:t>
            </a:r>
            <a:r>
              <a:rPr lang="en-US" sz="2800" dirty="0"/>
              <a:t>multiple </a:t>
            </a:r>
            <a:r>
              <a:rPr lang="en-US" sz="2800" b="1" u="sng" dirty="0"/>
              <a:t>SMALL</a:t>
            </a:r>
            <a:r>
              <a:rPr lang="en-US" sz="2800" dirty="0"/>
              <a:t> groups, i.e. in a Sunday School class, discussion groups or prayer cells can be encouraged inside or outside the class. </a:t>
            </a:r>
          </a:p>
          <a:p>
            <a:pPr marL="0" indent="0">
              <a:buNone/>
            </a:pPr>
            <a:endParaRPr lang="en-US" dirty="0"/>
          </a:p>
        </p:txBody>
      </p:sp>
    </p:spTree>
    <p:extLst>
      <p:ext uri="{BB962C8B-B14F-4D97-AF65-F5344CB8AC3E}">
        <p14:creationId xmlns:p14="http://schemas.microsoft.com/office/powerpoint/2010/main" val="17617634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solidFill>
                  <a:srgbClr val="0D489D"/>
                </a:solidFill>
                <a:latin typeface="Chaparral Pro Light" pitchFamily="18" charset="0"/>
              </a:rPr>
              <a:t>Organizing to Meet Multiple Needs</a:t>
            </a:r>
            <a:endParaRPr lang="en-US" dirty="0"/>
          </a:p>
        </p:txBody>
      </p:sp>
      <p:pic>
        <p:nvPicPr>
          <p:cNvPr id="4" name="Picture 2" descr="Rope See throug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600200"/>
            <a:ext cx="8229600" cy="466545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3" name="Content Placeholder 2"/>
          <p:cNvSpPr>
            <a:spLocks noGrp="1"/>
          </p:cNvSpPr>
          <p:nvPr>
            <p:ph idx="1"/>
          </p:nvPr>
        </p:nvSpPr>
        <p:spPr/>
        <p:txBody>
          <a:bodyPr/>
          <a:lstStyle/>
          <a:p>
            <a:pPr marL="914400" lvl="1" indent="-514350">
              <a:buFont typeface="+mj-lt"/>
              <a:buAutoNum type="alphaLcPeriod" startAt="2"/>
            </a:pPr>
            <a:endParaRPr lang="en-US" dirty="0" smtClean="0"/>
          </a:p>
          <a:p>
            <a:pPr marL="914400" lvl="1" indent="-514350">
              <a:buFont typeface="+mj-lt"/>
              <a:buAutoNum type="alphaLcPeriod" startAt="2"/>
            </a:pPr>
            <a:r>
              <a:rPr lang="en-US" dirty="0" smtClean="0"/>
              <a:t>Move </a:t>
            </a:r>
            <a:r>
              <a:rPr lang="en-US" dirty="0"/>
              <a:t>away from small group </a:t>
            </a:r>
            <a:r>
              <a:rPr lang="en-US" b="1" u="sng" dirty="0"/>
              <a:t>TECHNIQUES</a:t>
            </a:r>
            <a:r>
              <a:rPr lang="en-US" dirty="0"/>
              <a:t>.</a:t>
            </a:r>
          </a:p>
          <a:p>
            <a:pPr marL="914400" lvl="1" indent="-514350">
              <a:buFont typeface="+mj-lt"/>
              <a:buAutoNum type="alphaLcPeriod" startAt="2"/>
            </a:pPr>
            <a:r>
              <a:rPr lang="en-US" dirty="0" smtClean="0"/>
              <a:t> </a:t>
            </a:r>
            <a:r>
              <a:rPr lang="en-US" b="1" u="sng" dirty="0" smtClean="0"/>
              <a:t>SUBSTITUTE</a:t>
            </a:r>
            <a:r>
              <a:rPr lang="en-US" dirty="0" smtClean="0"/>
              <a:t> </a:t>
            </a:r>
            <a:r>
              <a:rPr lang="en-US" dirty="0"/>
              <a:t>large group techniques, for example, become platform centered.</a:t>
            </a:r>
          </a:p>
          <a:p>
            <a:pPr marL="914400" lvl="1" indent="-514350">
              <a:buFont typeface="+mj-lt"/>
              <a:buAutoNum type="alphaLcPeriod" startAt="2"/>
            </a:pPr>
            <a:r>
              <a:rPr lang="en-US" dirty="0"/>
              <a:t> Turn the group’s attention to a leader or a task and away from </a:t>
            </a:r>
            <a:r>
              <a:rPr lang="en-US" b="1" u="sng" dirty="0"/>
              <a:t>RELATIONSHIPS</a:t>
            </a:r>
            <a:r>
              <a:rPr lang="en-US" dirty="0"/>
              <a:t>.</a:t>
            </a:r>
          </a:p>
          <a:p>
            <a:pPr marL="0" indent="0">
              <a:buNone/>
            </a:pPr>
            <a:endParaRPr lang="en-US" dirty="0"/>
          </a:p>
          <a:p>
            <a:endParaRPr lang="en-US" dirty="0"/>
          </a:p>
        </p:txBody>
      </p:sp>
    </p:spTree>
    <p:extLst>
      <p:ext uri="{BB962C8B-B14F-4D97-AF65-F5344CB8AC3E}">
        <p14:creationId xmlns:p14="http://schemas.microsoft.com/office/powerpoint/2010/main" val="16973508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solidFill>
                  <a:srgbClr val="0D489D"/>
                </a:solidFill>
                <a:latin typeface="Chaparral Pro Light" pitchFamily="18" charset="0"/>
              </a:rPr>
              <a:t>Organizing to Meet Multiple Needs</a:t>
            </a:r>
            <a:endParaRPr lang="en-US" dirty="0"/>
          </a:p>
        </p:txBody>
      </p:sp>
      <p:pic>
        <p:nvPicPr>
          <p:cNvPr id="4" name="Picture 2" descr="Rope See throug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600200"/>
            <a:ext cx="8229600" cy="466545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3" name="Content Placeholder 2"/>
          <p:cNvSpPr>
            <a:spLocks noGrp="1"/>
          </p:cNvSpPr>
          <p:nvPr>
            <p:ph idx="1"/>
          </p:nvPr>
        </p:nvSpPr>
        <p:spPr/>
        <p:txBody>
          <a:bodyPr/>
          <a:lstStyle/>
          <a:p>
            <a:pPr marL="514350" indent="-514350">
              <a:buFont typeface="+mj-lt"/>
              <a:buAutoNum type="arabicPeriod" startAt="2"/>
            </a:pPr>
            <a:endParaRPr lang="en-US" dirty="0" smtClean="0"/>
          </a:p>
          <a:p>
            <a:pPr marL="514350" indent="-514350">
              <a:buFont typeface="+mj-lt"/>
              <a:buAutoNum type="arabicPeriod" startAt="2"/>
            </a:pPr>
            <a:r>
              <a:rPr lang="en-US" dirty="0" smtClean="0"/>
              <a:t>While </a:t>
            </a:r>
            <a:r>
              <a:rPr lang="en-US" dirty="0"/>
              <a:t>the group is transitioning through the 40 barrier, ask for a high </a:t>
            </a:r>
            <a:r>
              <a:rPr lang="en-US" b="1" u="sng" dirty="0"/>
              <a:t>COMMITMENT</a:t>
            </a:r>
            <a:r>
              <a:rPr lang="en-US" dirty="0"/>
              <a:t> from each person until the changes are complete.</a:t>
            </a:r>
          </a:p>
          <a:p>
            <a:pPr marL="514350" indent="-514350">
              <a:buFont typeface="+mj-lt"/>
              <a:buAutoNum type="arabicPeriod" startAt="2"/>
            </a:pPr>
            <a:r>
              <a:rPr lang="en-US" dirty="0" smtClean="0"/>
              <a:t>Do </a:t>
            </a:r>
            <a:r>
              <a:rPr lang="en-US" dirty="0"/>
              <a:t>advanced </a:t>
            </a:r>
            <a:r>
              <a:rPr lang="en-US" b="1" u="sng" dirty="0"/>
              <a:t>PLANNING</a:t>
            </a:r>
            <a:r>
              <a:rPr lang="en-US" dirty="0"/>
              <a:t>, for this is more helpful when holding large groups together</a:t>
            </a:r>
            <a:r>
              <a:rPr lang="en-US" dirty="0" smtClean="0"/>
              <a:t>.</a:t>
            </a:r>
            <a:endParaRPr lang="en-US" dirty="0"/>
          </a:p>
        </p:txBody>
      </p:sp>
    </p:spTree>
    <p:extLst>
      <p:ext uri="{BB962C8B-B14F-4D97-AF65-F5344CB8AC3E}">
        <p14:creationId xmlns:p14="http://schemas.microsoft.com/office/powerpoint/2010/main" val="15887872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solidFill>
                  <a:srgbClr val="0D489D"/>
                </a:solidFill>
                <a:latin typeface="Chaparral Pro Light" pitchFamily="18" charset="0"/>
              </a:rPr>
              <a:t>Organizing to Meet Multiple Needs</a:t>
            </a:r>
            <a:endParaRPr lang="en-US" dirty="0"/>
          </a:p>
        </p:txBody>
      </p:sp>
      <p:pic>
        <p:nvPicPr>
          <p:cNvPr id="4" name="Picture 2" descr="Rope See throug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600200"/>
            <a:ext cx="8229600" cy="466545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3" name="Content Placeholder 2"/>
          <p:cNvSpPr>
            <a:spLocks noGrp="1"/>
          </p:cNvSpPr>
          <p:nvPr>
            <p:ph idx="1"/>
          </p:nvPr>
        </p:nvSpPr>
        <p:spPr/>
        <p:txBody>
          <a:bodyPr>
            <a:normAutofit/>
          </a:bodyPr>
          <a:lstStyle/>
          <a:p>
            <a:pPr marL="0" indent="0">
              <a:buNone/>
            </a:pPr>
            <a:r>
              <a:rPr lang="en-US" sz="2800" dirty="0"/>
              <a:t>IV. </a:t>
            </a:r>
            <a:r>
              <a:rPr lang="en-US" sz="2800" b="1" dirty="0" smtClean="0"/>
              <a:t>Celebration</a:t>
            </a:r>
            <a:endParaRPr lang="en-US" sz="2800" dirty="0" smtClean="0"/>
          </a:p>
          <a:p>
            <a:pPr marL="914400" lvl="1" indent="-514350">
              <a:buFont typeface="+mj-lt"/>
              <a:buAutoNum type="alphaUcPeriod"/>
            </a:pPr>
            <a:r>
              <a:rPr lang="en-US" dirty="0" smtClean="0"/>
              <a:t>The </a:t>
            </a:r>
            <a:r>
              <a:rPr lang="en-US" dirty="0"/>
              <a:t>social needs for celebration do not wait until the group </a:t>
            </a:r>
            <a:r>
              <a:rPr lang="en-US" dirty="0" smtClean="0"/>
              <a:t>reaches</a:t>
            </a:r>
            <a:r>
              <a:rPr lang="en-US" dirty="0"/>
              <a:t> 120+. Yes, it will be easier with more people, but some things can be done right now.</a:t>
            </a:r>
          </a:p>
          <a:p>
            <a:pPr marL="914400" lvl="1" indent="-514350">
              <a:buFont typeface="+mj-lt"/>
              <a:buAutoNum type="alphaUcPeriod"/>
            </a:pPr>
            <a:r>
              <a:rPr lang="en-US" dirty="0" smtClean="0"/>
              <a:t>Celebration </a:t>
            </a:r>
            <a:r>
              <a:rPr lang="en-US" dirty="0"/>
              <a:t>meets a need for praise and worship in an environment of participation and excitement</a:t>
            </a:r>
            <a:r>
              <a:rPr lang="en-US" dirty="0" smtClean="0"/>
              <a:t>.</a:t>
            </a:r>
            <a:endParaRPr lang="en-US" dirty="0"/>
          </a:p>
        </p:txBody>
      </p:sp>
    </p:spTree>
    <p:extLst>
      <p:ext uri="{BB962C8B-B14F-4D97-AF65-F5344CB8AC3E}">
        <p14:creationId xmlns:p14="http://schemas.microsoft.com/office/powerpoint/2010/main" val="548610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solidFill>
                  <a:srgbClr val="0D489D"/>
                </a:solidFill>
                <a:latin typeface="Chaparral Pro Light" pitchFamily="18" charset="0"/>
              </a:rPr>
              <a:t>Organizing to Meet Multiple Needs</a:t>
            </a:r>
            <a:endParaRPr lang="en-US" dirty="0"/>
          </a:p>
        </p:txBody>
      </p:sp>
      <p:pic>
        <p:nvPicPr>
          <p:cNvPr id="4" name="Picture 2" descr="Rope See throug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600200"/>
            <a:ext cx="8229600" cy="466545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3" name="Content Placeholder 2"/>
          <p:cNvSpPr>
            <a:spLocks noGrp="1"/>
          </p:cNvSpPr>
          <p:nvPr>
            <p:ph idx="1"/>
          </p:nvPr>
        </p:nvSpPr>
        <p:spPr/>
        <p:txBody>
          <a:bodyPr>
            <a:normAutofit/>
          </a:bodyPr>
          <a:lstStyle/>
          <a:p>
            <a:pPr marL="514350" indent="-514350">
              <a:buFont typeface="+mj-lt"/>
              <a:buAutoNum type="arabicPeriod"/>
            </a:pPr>
            <a:r>
              <a:rPr lang="en-US" sz="2800" dirty="0" smtClean="0"/>
              <a:t>Celebration </a:t>
            </a:r>
            <a:r>
              <a:rPr lang="en-US" sz="2800" dirty="0"/>
              <a:t>is directly related to the size of the facilities.</a:t>
            </a:r>
          </a:p>
          <a:p>
            <a:pPr marL="514350" indent="-514350">
              <a:buFont typeface="+mj-lt"/>
              <a:buAutoNum type="arabicPeriod"/>
            </a:pPr>
            <a:r>
              <a:rPr lang="en-US" sz="2800" dirty="0" smtClean="0"/>
              <a:t>When </a:t>
            </a:r>
            <a:r>
              <a:rPr lang="en-US" sz="2800" dirty="0"/>
              <a:t>the elements of celebration are present (preparation, anticipation, and excitement of those leading), celebration can take place when the facilities are 50%-55% full</a:t>
            </a:r>
            <a:r>
              <a:rPr lang="en-US" sz="2800" dirty="0" smtClean="0"/>
              <a:t>.</a:t>
            </a:r>
            <a:endParaRPr lang="en-US" sz="2800" dirty="0"/>
          </a:p>
        </p:txBody>
      </p:sp>
    </p:spTree>
    <p:extLst>
      <p:ext uri="{BB962C8B-B14F-4D97-AF65-F5344CB8AC3E}">
        <p14:creationId xmlns:p14="http://schemas.microsoft.com/office/powerpoint/2010/main" val="35237200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solidFill>
                  <a:srgbClr val="0D489D"/>
                </a:solidFill>
                <a:latin typeface="Chaparral Pro Light" pitchFamily="18" charset="0"/>
              </a:rPr>
              <a:t>Organizing to Meet Multiple Needs</a:t>
            </a:r>
            <a:endParaRPr lang="en-US" dirty="0"/>
          </a:p>
        </p:txBody>
      </p:sp>
      <p:pic>
        <p:nvPicPr>
          <p:cNvPr id="4" name="Picture 2" descr="Rope See throug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600200"/>
            <a:ext cx="8229600" cy="466545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3" name="Content Placeholder 2"/>
          <p:cNvSpPr>
            <a:spLocks noGrp="1"/>
          </p:cNvSpPr>
          <p:nvPr>
            <p:ph idx="1"/>
          </p:nvPr>
        </p:nvSpPr>
        <p:spPr/>
        <p:txBody>
          <a:bodyPr>
            <a:normAutofit/>
          </a:bodyPr>
          <a:lstStyle/>
          <a:p>
            <a:pPr marL="514350" indent="-514350">
              <a:buFont typeface="+mj-lt"/>
              <a:buAutoNum type="alphaLcPeriod"/>
            </a:pPr>
            <a:r>
              <a:rPr lang="en-US" sz="2800" dirty="0" smtClean="0"/>
              <a:t>If </a:t>
            </a:r>
            <a:r>
              <a:rPr lang="en-US" sz="2800" dirty="0"/>
              <a:t>your facility seats 150 people, then you can provide celebration with 75 or more people.</a:t>
            </a:r>
          </a:p>
          <a:p>
            <a:pPr marL="514350" indent="-514350">
              <a:buFont typeface="+mj-lt"/>
              <a:buAutoNum type="alphaLcPeriod"/>
            </a:pPr>
            <a:r>
              <a:rPr lang="en-US" sz="2800" dirty="0" smtClean="0"/>
              <a:t>But </a:t>
            </a:r>
            <a:r>
              <a:rPr lang="en-US" sz="2800" dirty="0"/>
              <a:t>you may be several people away from having 75 people. </a:t>
            </a:r>
            <a:r>
              <a:rPr lang="en-US" sz="2800" dirty="0" smtClean="0"/>
              <a:t>This does</a:t>
            </a:r>
            <a:r>
              <a:rPr lang="en-US" sz="2800" dirty="0" smtClean="0"/>
              <a:t> </a:t>
            </a:r>
            <a:r>
              <a:rPr lang="en-US" sz="2800" dirty="0"/>
              <a:t>not </a:t>
            </a:r>
            <a:r>
              <a:rPr lang="en-US" sz="2800" dirty="0" smtClean="0"/>
              <a:t>mean you have </a:t>
            </a:r>
            <a:r>
              <a:rPr lang="en-US" sz="2800" dirty="0"/>
              <a:t>to wait until you reach 75 in attendance to </a:t>
            </a:r>
            <a:r>
              <a:rPr lang="en-US" sz="2800" dirty="0" smtClean="0"/>
              <a:t>celebrate. </a:t>
            </a:r>
          </a:p>
          <a:p>
            <a:pPr marL="514350" indent="-514350">
              <a:buFont typeface="+mj-lt"/>
              <a:buAutoNum type="alphaLcPeriod"/>
            </a:pPr>
            <a:r>
              <a:rPr lang="en-US" sz="2800" dirty="0" smtClean="0"/>
              <a:t>Be creative </a:t>
            </a:r>
            <a:r>
              <a:rPr lang="en-US" sz="2800" dirty="0"/>
              <a:t>in getting the 50 people you have to sit together. For example, take part of the space for an extra Sunday School class room. This will bring people together resulting in the “herd experience”. </a:t>
            </a:r>
          </a:p>
        </p:txBody>
      </p:sp>
    </p:spTree>
    <p:extLst>
      <p:ext uri="{BB962C8B-B14F-4D97-AF65-F5344CB8AC3E}">
        <p14:creationId xmlns:p14="http://schemas.microsoft.com/office/powerpoint/2010/main" val="29643157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solidFill>
                  <a:srgbClr val="0D489D"/>
                </a:solidFill>
                <a:latin typeface="Chaparral Pro Light" pitchFamily="18" charset="0"/>
              </a:rPr>
              <a:t>Organizing to Meet Multiple Needs</a:t>
            </a:r>
            <a:endParaRPr lang="en-US" dirty="0"/>
          </a:p>
        </p:txBody>
      </p:sp>
      <p:pic>
        <p:nvPicPr>
          <p:cNvPr id="5" name="Picture 2" descr="Rope See throug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600200"/>
            <a:ext cx="8229600" cy="466545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3" name="Content Placeholder 2"/>
          <p:cNvSpPr>
            <a:spLocks noGrp="1"/>
          </p:cNvSpPr>
          <p:nvPr>
            <p:ph idx="1"/>
          </p:nvPr>
        </p:nvSpPr>
        <p:spPr/>
        <p:txBody>
          <a:bodyPr>
            <a:normAutofit/>
          </a:bodyPr>
          <a:lstStyle/>
          <a:p>
            <a:r>
              <a:rPr lang="en-US" sz="2800" dirty="0" smtClean="0"/>
              <a:t>The </a:t>
            </a:r>
            <a:r>
              <a:rPr lang="en-US" sz="2800" dirty="0"/>
              <a:t>church is a </a:t>
            </a:r>
            <a:r>
              <a:rPr lang="en-US" sz="2800" b="1" u="sng" dirty="0"/>
              <a:t>SOCIOLOGICAL</a:t>
            </a:r>
            <a:r>
              <a:rPr lang="en-US" sz="2800" dirty="0"/>
              <a:t> institution formed by Christ to minister spiritually. We normally consider the spiritual aspect and overlook the sociological aspect. </a:t>
            </a:r>
            <a:endParaRPr lang="en-US" sz="2800" dirty="0" smtClean="0"/>
          </a:p>
          <a:p>
            <a:pPr marL="0" indent="0">
              <a:buNone/>
            </a:pPr>
            <a:endParaRPr lang="en-US" sz="2800" dirty="0"/>
          </a:p>
          <a:p>
            <a:r>
              <a:rPr lang="en-US" sz="2800" dirty="0" smtClean="0"/>
              <a:t>During </a:t>
            </a:r>
            <a:r>
              <a:rPr lang="en-US" sz="2800" dirty="0"/>
              <a:t>our discussion today, we will talk about four group sizes that meet our social needs.</a:t>
            </a:r>
          </a:p>
          <a:p>
            <a:pPr marL="0" indent="0">
              <a:buNone/>
            </a:pPr>
            <a:endParaRPr lang="en-US" sz="2800" dirty="0"/>
          </a:p>
          <a:p>
            <a:endParaRPr lang="en-US" sz="2800" dirty="0"/>
          </a:p>
        </p:txBody>
      </p:sp>
    </p:spTree>
    <p:extLst>
      <p:ext uri="{BB962C8B-B14F-4D97-AF65-F5344CB8AC3E}">
        <p14:creationId xmlns:p14="http://schemas.microsoft.com/office/powerpoint/2010/main" val="31030574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solidFill>
                  <a:srgbClr val="0D489D"/>
                </a:solidFill>
                <a:latin typeface="Chaparral Pro Light" pitchFamily="18" charset="0"/>
              </a:rPr>
              <a:t>Organizing to Meet Multiple Needs</a:t>
            </a:r>
            <a:endParaRPr lang="en-US" dirty="0"/>
          </a:p>
        </p:txBody>
      </p:sp>
      <p:pic>
        <p:nvPicPr>
          <p:cNvPr id="5" name="Picture 2" descr="Rope See throug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600200"/>
            <a:ext cx="8229600" cy="466545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3" name="Content Placeholder 2"/>
          <p:cNvSpPr>
            <a:spLocks noGrp="1"/>
          </p:cNvSpPr>
          <p:nvPr>
            <p:ph idx="1"/>
          </p:nvPr>
        </p:nvSpPr>
        <p:spPr/>
        <p:txBody>
          <a:bodyPr/>
          <a:lstStyle/>
          <a:p>
            <a:pPr marL="0" indent="0">
              <a:buNone/>
            </a:pPr>
            <a:r>
              <a:rPr lang="en-US" b="1" i="1" dirty="0" smtClean="0">
                <a:solidFill>
                  <a:srgbClr val="0D489D"/>
                </a:solidFill>
                <a:latin typeface="Chaparral Pro Light" pitchFamily="18" charset="0"/>
              </a:rPr>
              <a:t>Small Group Exercise</a:t>
            </a:r>
          </a:p>
          <a:p>
            <a:pPr marL="0" indent="0">
              <a:buNone/>
            </a:pPr>
            <a:endParaRPr lang="en-US" b="1" i="1" dirty="0" smtClean="0">
              <a:solidFill>
                <a:srgbClr val="0D489D"/>
              </a:solidFill>
              <a:latin typeface="Chaparral Pro Light" pitchFamily="18" charset="0"/>
            </a:endParaRPr>
          </a:p>
          <a:p>
            <a:pPr marL="0" indent="0">
              <a:buNone/>
            </a:pPr>
            <a:r>
              <a:rPr lang="en-US" sz="2800" i="1" dirty="0" smtClean="0"/>
              <a:t>Turn </a:t>
            </a:r>
            <a:r>
              <a:rPr lang="en-US" sz="2800" i="1" dirty="0"/>
              <a:t>to the Small Group Exercise portion of your participant booklet. Work with the team members from your church to complete the questions. You will have 20 minutes to complete the questions.</a:t>
            </a:r>
            <a:endParaRPr lang="en-US" sz="2800" dirty="0"/>
          </a:p>
          <a:p>
            <a:pPr marL="0" indent="0">
              <a:buNone/>
            </a:pPr>
            <a:endParaRPr lang="en-US" dirty="0"/>
          </a:p>
        </p:txBody>
      </p:sp>
      <p:pic>
        <p:nvPicPr>
          <p:cNvPr id="4" name="Picture 2" descr="http://vator.tv/images/attachments/010611085517clipart_board_meeting.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43600" y="4572000"/>
            <a:ext cx="2438400" cy="1828800"/>
          </a:xfrm>
          <a:prstGeom prst="rect">
            <a:avLst/>
          </a:prstGeom>
          <a:ln>
            <a:noFill/>
          </a:ln>
          <a:effectLst>
            <a:outerShdw blurRad="292100" dist="139700" dir="2700000" algn="tl" rotWithShape="0">
              <a:srgbClr val="333333">
                <a:alpha val="65000"/>
              </a:srgbClr>
            </a:outerShdw>
          </a:effectLst>
          <a:extLst/>
        </p:spPr>
      </p:pic>
    </p:spTree>
    <p:extLst>
      <p:ext uri="{BB962C8B-B14F-4D97-AF65-F5344CB8AC3E}">
        <p14:creationId xmlns:p14="http://schemas.microsoft.com/office/powerpoint/2010/main" val="38014824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solidFill>
                  <a:srgbClr val="0D489D"/>
                </a:solidFill>
                <a:latin typeface="Chaparral Pro Light" pitchFamily="18" charset="0"/>
              </a:rPr>
              <a:t>Organizing to Meet Multiple Needs</a:t>
            </a:r>
            <a:endParaRPr lang="en-US" dirty="0"/>
          </a:p>
        </p:txBody>
      </p:sp>
      <p:pic>
        <p:nvPicPr>
          <p:cNvPr id="4" name="Picture 2" descr="Rope See throug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600200"/>
            <a:ext cx="8229600" cy="466545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3" name="Content Placeholder 2"/>
          <p:cNvSpPr>
            <a:spLocks noGrp="1"/>
          </p:cNvSpPr>
          <p:nvPr>
            <p:ph idx="1"/>
          </p:nvPr>
        </p:nvSpPr>
        <p:spPr/>
        <p:txBody>
          <a:bodyPr>
            <a:normAutofit/>
          </a:bodyPr>
          <a:lstStyle/>
          <a:p>
            <a:pPr marL="0" indent="0">
              <a:buNone/>
            </a:pPr>
            <a:r>
              <a:rPr lang="en-US" b="1" dirty="0" smtClean="0">
                <a:solidFill>
                  <a:srgbClr val="0D489D"/>
                </a:solidFill>
                <a:latin typeface="Chaparral Pro Light" pitchFamily="18" charset="0"/>
              </a:rPr>
              <a:t>Action Planning/Reporting</a:t>
            </a:r>
          </a:p>
          <a:p>
            <a:pPr marL="0" indent="0">
              <a:buNone/>
            </a:pPr>
            <a:r>
              <a:rPr lang="en-US" sz="2800" i="1" dirty="0" smtClean="0"/>
              <a:t>Let’s take about 15 minutes to discuss how you will ensure your church is organized to meet multiple social needs. In your material you have an Action Planning/Reporting page with your homework assignment. In your teams discuss and document how you will complete this assignment before we meet again. You will need to continue this discussion when you return home. </a:t>
            </a:r>
            <a:endParaRPr lang="en-US" sz="2800" dirty="0" smtClean="0"/>
          </a:p>
          <a:p>
            <a:pPr marL="0" indent="0">
              <a:buNone/>
            </a:pPr>
            <a:endParaRPr lang="en-US" dirty="0"/>
          </a:p>
        </p:txBody>
      </p:sp>
    </p:spTree>
    <p:extLst>
      <p:ext uri="{BB962C8B-B14F-4D97-AF65-F5344CB8AC3E}">
        <p14:creationId xmlns:p14="http://schemas.microsoft.com/office/powerpoint/2010/main" val="32967566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solidFill>
                  <a:srgbClr val="0D489D"/>
                </a:solidFill>
                <a:latin typeface="Chaparral Pro Light" pitchFamily="18" charset="0"/>
              </a:rPr>
              <a:t>Organizing to Meet Multiple Needs</a:t>
            </a:r>
            <a:endParaRPr lang="en-US" dirty="0"/>
          </a:p>
        </p:txBody>
      </p:sp>
      <p:pic>
        <p:nvPicPr>
          <p:cNvPr id="4" name="Picture 2" descr="Rope See throug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600200"/>
            <a:ext cx="8229600" cy="466545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3" name="Content Placeholder 2"/>
          <p:cNvSpPr>
            <a:spLocks noGrp="1"/>
          </p:cNvSpPr>
          <p:nvPr>
            <p:ph idx="1"/>
          </p:nvPr>
        </p:nvSpPr>
        <p:spPr>
          <a:xfrm>
            <a:off x="457200" y="1600200"/>
            <a:ext cx="8534400" cy="5105400"/>
          </a:xfrm>
        </p:spPr>
        <p:txBody>
          <a:bodyPr>
            <a:normAutofit/>
          </a:bodyPr>
          <a:lstStyle/>
          <a:p>
            <a:r>
              <a:rPr lang="en-US" sz="2800" dirty="0" smtClean="0"/>
              <a:t>Just </a:t>
            </a:r>
            <a:r>
              <a:rPr lang="en-US" sz="2800" dirty="0"/>
              <a:t>because a church is small doesn’t </a:t>
            </a:r>
            <a:r>
              <a:rPr lang="en-US" sz="2800" dirty="0" smtClean="0"/>
              <a:t>mean </a:t>
            </a:r>
            <a:r>
              <a:rPr lang="en-US" sz="2800" dirty="0"/>
              <a:t>it doesn’t need small groups. </a:t>
            </a:r>
          </a:p>
          <a:p>
            <a:pPr marL="1314450" lvl="2" indent="-514350">
              <a:buFont typeface="+mj-lt"/>
              <a:buAutoNum type="arabicPeriod"/>
            </a:pPr>
            <a:r>
              <a:rPr lang="en-US" sz="2800" dirty="0" smtClean="0"/>
              <a:t>People </a:t>
            </a:r>
            <a:r>
              <a:rPr lang="en-US" sz="2800" dirty="0"/>
              <a:t>like to serve the Lord </a:t>
            </a:r>
            <a:r>
              <a:rPr lang="en-US" sz="2800" b="1" u="sng" dirty="0"/>
              <a:t>TOGETHER</a:t>
            </a:r>
            <a:r>
              <a:rPr lang="en-US" sz="2800" dirty="0"/>
              <a:t> and small groups provide the intimate and personal fellowship they desire.</a:t>
            </a:r>
          </a:p>
          <a:p>
            <a:pPr marL="1314450" lvl="2" indent="-514350">
              <a:buFont typeface="+mj-lt"/>
              <a:buAutoNum type="arabicPeriod"/>
            </a:pPr>
            <a:r>
              <a:rPr lang="en-US" sz="2800" dirty="0" smtClean="0"/>
              <a:t>So </a:t>
            </a:r>
            <a:r>
              <a:rPr lang="en-US" sz="2800" dirty="0"/>
              <a:t>as we look at numbers and sizes of groups, continually think about how you can organize your church to meet the needs addressed within each group.</a:t>
            </a:r>
          </a:p>
          <a:p>
            <a:pPr marL="0" indent="0">
              <a:buNone/>
            </a:pPr>
            <a:endParaRPr lang="en-US" dirty="0"/>
          </a:p>
        </p:txBody>
      </p:sp>
    </p:spTree>
    <p:extLst>
      <p:ext uri="{BB962C8B-B14F-4D97-AF65-F5344CB8AC3E}">
        <p14:creationId xmlns:p14="http://schemas.microsoft.com/office/powerpoint/2010/main" val="41098928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solidFill>
                  <a:srgbClr val="0D489D"/>
                </a:solidFill>
                <a:latin typeface="Chaparral Pro Light" pitchFamily="18" charset="0"/>
              </a:rPr>
              <a:t>Organizing to Meet Multiple Needs</a:t>
            </a:r>
            <a:endParaRPr lang="en-US" dirty="0"/>
          </a:p>
        </p:txBody>
      </p:sp>
      <p:pic>
        <p:nvPicPr>
          <p:cNvPr id="4" name="Picture 2" descr="Rope See throug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600200"/>
            <a:ext cx="8229600" cy="466545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3" name="Content Placeholder 2"/>
          <p:cNvSpPr>
            <a:spLocks noGrp="1"/>
          </p:cNvSpPr>
          <p:nvPr>
            <p:ph idx="1"/>
          </p:nvPr>
        </p:nvSpPr>
        <p:spPr>
          <a:xfrm>
            <a:off x="457200" y="1600200"/>
            <a:ext cx="8229600" cy="4800600"/>
          </a:xfrm>
        </p:spPr>
        <p:txBody>
          <a:bodyPr>
            <a:noAutofit/>
          </a:bodyPr>
          <a:lstStyle/>
          <a:p>
            <a:pPr marL="0" indent="0">
              <a:buNone/>
            </a:pPr>
            <a:r>
              <a:rPr lang="en-US" sz="2800" dirty="0"/>
              <a:t>II. </a:t>
            </a:r>
            <a:r>
              <a:rPr lang="en-US" sz="2800" b="1" dirty="0"/>
              <a:t>FOUR SOCIAL GROUPS</a:t>
            </a:r>
            <a:endParaRPr lang="en-US" sz="2800" dirty="0"/>
          </a:p>
          <a:p>
            <a:pPr marL="914400" lvl="1" indent="-514350">
              <a:buFont typeface="+mj-lt"/>
              <a:buAutoNum type="alphaUcPeriod"/>
            </a:pPr>
            <a:r>
              <a:rPr lang="en-US" dirty="0" smtClean="0"/>
              <a:t>Discuss </a:t>
            </a:r>
            <a:r>
              <a:rPr lang="en-US" dirty="0"/>
              <a:t>needs, relationships, typical structure, and  </a:t>
            </a:r>
            <a:r>
              <a:rPr lang="en-US" dirty="0" smtClean="0"/>
              <a:t>place </a:t>
            </a:r>
            <a:r>
              <a:rPr lang="en-US" dirty="0"/>
              <a:t>of meeting.</a:t>
            </a:r>
          </a:p>
          <a:p>
            <a:pPr marL="800100" lvl="2" indent="0">
              <a:buNone/>
            </a:pPr>
            <a:r>
              <a:rPr lang="en-US" sz="2800" dirty="0" smtClean="0"/>
              <a:t>1. </a:t>
            </a:r>
            <a:r>
              <a:rPr lang="en-US" sz="2800" b="1" dirty="0" smtClean="0"/>
              <a:t>Cell</a:t>
            </a:r>
            <a:endParaRPr lang="en-US" sz="2800" dirty="0"/>
          </a:p>
          <a:p>
            <a:pPr lvl="2"/>
            <a:r>
              <a:rPr lang="en-US" sz="2800" dirty="0" smtClean="0"/>
              <a:t>The </a:t>
            </a:r>
            <a:r>
              <a:rPr lang="en-US" sz="2800" dirty="0"/>
              <a:t>cell group is designed as an intimate, </a:t>
            </a:r>
            <a:r>
              <a:rPr lang="en-US" sz="2800" dirty="0" smtClean="0"/>
              <a:t>caring </a:t>
            </a:r>
            <a:r>
              <a:rPr lang="en-US" sz="2800" dirty="0"/>
              <a:t>group where disclosure of needs and disposition takes place.</a:t>
            </a:r>
          </a:p>
          <a:p>
            <a:pPr lvl="2"/>
            <a:r>
              <a:rPr lang="en-US" sz="2800" dirty="0" smtClean="0"/>
              <a:t>Cell </a:t>
            </a:r>
            <a:r>
              <a:rPr lang="en-US" sz="2800" dirty="0"/>
              <a:t>groups typically meet in homes and focus around prayer, Bible or topical study, or accountability</a:t>
            </a:r>
            <a:r>
              <a:rPr lang="en-US" sz="2800" dirty="0" smtClean="0"/>
              <a:t>.</a:t>
            </a:r>
            <a:endParaRPr lang="en-US" sz="2800" dirty="0"/>
          </a:p>
        </p:txBody>
      </p:sp>
    </p:spTree>
    <p:extLst>
      <p:ext uri="{BB962C8B-B14F-4D97-AF65-F5344CB8AC3E}">
        <p14:creationId xmlns:p14="http://schemas.microsoft.com/office/powerpoint/2010/main" val="18171230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solidFill>
                  <a:srgbClr val="0D489D"/>
                </a:solidFill>
                <a:latin typeface="Chaparral Pro Light" pitchFamily="18" charset="0"/>
              </a:rPr>
              <a:t>Organizing to Meet Multiple Needs</a:t>
            </a:r>
            <a:endParaRPr lang="en-US" dirty="0"/>
          </a:p>
        </p:txBody>
      </p:sp>
      <p:pic>
        <p:nvPicPr>
          <p:cNvPr id="4" name="Picture 2" descr="Rope See throug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600200"/>
            <a:ext cx="8229600" cy="466545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3" name="Content Placeholder 2"/>
          <p:cNvSpPr>
            <a:spLocks noGrp="1"/>
          </p:cNvSpPr>
          <p:nvPr>
            <p:ph idx="1"/>
          </p:nvPr>
        </p:nvSpPr>
        <p:spPr>
          <a:xfrm>
            <a:off x="457200" y="1600200"/>
            <a:ext cx="8229600" cy="5029200"/>
          </a:xfrm>
        </p:spPr>
        <p:txBody>
          <a:bodyPr>
            <a:normAutofit/>
          </a:bodyPr>
          <a:lstStyle/>
          <a:p>
            <a:pPr marL="400050" lvl="1" indent="0">
              <a:buNone/>
            </a:pPr>
            <a:r>
              <a:rPr lang="en-US" dirty="0"/>
              <a:t>2. </a:t>
            </a:r>
            <a:r>
              <a:rPr lang="en-US" b="1" dirty="0"/>
              <a:t>Class</a:t>
            </a:r>
            <a:endParaRPr lang="en-US" dirty="0"/>
          </a:p>
          <a:p>
            <a:pPr marL="1314450" lvl="2" indent="-514350">
              <a:buFont typeface="+mj-lt"/>
              <a:buAutoNum type="alphaLcPeriod"/>
            </a:pPr>
            <a:r>
              <a:rPr lang="en-US" sz="2800" dirty="0" smtClean="0"/>
              <a:t>A </a:t>
            </a:r>
            <a:r>
              <a:rPr lang="en-US" sz="2800" dirty="0"/>
              <a:t>group larger than the cell group, the class is designed to provide learning in an environment of fun and fellowship.</a:t>
            </a:r>
          </a:p>
          <a:p>
            <a:pPr marL="1314450" lvl="2" indent="-514350">
              <a:buFont typeface="+mj-lt"/>
              <a:buAutoNum type="alphaLcPeriod"/>
            </a:pPr>
            <a:r>
              <a:rPr lang="en-US" sz="2800" dirty="0" smtClean="0"/>
              <a:t>In </a:t>
            </a:r>
            <a:r>
              <a:rPr lang="en-US" sz="2800" dirty="0"/>
              <a:t>the class setting, everyone knows the members’ names and recognizes when someone is absent.</a:t>
            </a:r>
          </a:p>
          <a:p>
            <a:pPr marL="1314450" lvl="2" indent="-514350">
              <a:buFont typeface="+mj-lt"/>
              <a:buAutoNum type="alphaLcPeriod"/>
            </a:pPr>
            <a:r>
              <a:rPr lang="en-US" sz="2800" dirty="0" smtClean="0"/>
              <a:t>Typically </a:t>
            </a:r>
            <a:r>
              <a:rPr lang="en-US" sz="2800" dirty="0"/>
              <a:t>this group is </a:t>
            </a:r>
            <a:r>
              <a:rPr lang="en-US" sz="2800" dirty="0" smtClean="0"/>
              <a:t>a </a:t>
            </a:r>
            <a:r>
              <a:rPr lang="en-US" sz="2800" dirty="0" smtClean="0"/>
              <a:t>Sunday </a:t>
            </a:r>
            <a:r>
              <a:rPr lang="en-US" sz="2800" dirty="0"/>
              <a:t>S</a:t>
            </a:r>
            <a:r>
              <a:rPr lang="en-US" sz="2800" dirty="0" smtClean="0"/>
              <a:t>chool </a:t>
            </a:r>
            <a:r>
              <a:rPr lang="en-US" sz="2800" dirty="0"/>
              <a:t>class or a special interest group.</a:t>
            </a:r>
          </a:p>
          <a:p>
            <a:endParaRPr lang="en-US" dirty="0"/>
          </a:p>
        </p:txBody>
      </p:sp>
    </p:spTree>
    <p:extLst>
      <p:ext uri="{BB962C8B-B14F-4D97-AF65-F5344CB8AC3E}">
        <p14:creationId xmlns:p14="http://schemas.microsoft.com/office/powerpoint/2010/main" val="8812005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solidFill>
                  <a:srgbClr val="0D489D"/>
                </a:solidFill>
                <a:latin typeface="Chaparral Pro Light" pitchFamily="18" charset="0"/>
              </a:rPr>
              <a:t>Organizing to Meet Multiple Needs</a:t>
            </a:r>
            <a:endParaRPr lang="en-US" dirty="0"/>
          </a:p>
        </p:txBody>
      </p:sp>
      <p:pic>
        <p:nvPicPr>
          <p:cNvPr id="4" name="Picture 2" descr="Rope See throug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600200"/>
            <a:ext cx="8229600" cy="466545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3" name="Content Placeholder 2"/>
          <p:cNvSpPr>
            <a:spLocks noGrp="1"/>
          </p:cNvSpPr>
          <p:nvPr>
            <p:ph idx="1"/>
          </p:nvPr>
        </p:nvSpPr>
        <p:spPr/>
        <p:txBody>
          <a:bodyPr>
            <a:normAutofit lnSpcReduction="10000"/>
          </a:bodyPr>
          <a:lstStyle/>
          <a:p>
            <a:pPr marL="0" indent="0">
              <a:buNone/>
            </a:pPr>
            <a:r>
              <a:rPr lang="en-US" sz="2800" dirty="0"/>
              <a:t>3. </a:t>
            </a:r>
            <a:r>
              <a:rPr lang="en-US" sz="2800" b="1" dirty="0"/>
              <a:t>Congregation</a:t>
            </a:r>
            <a:endParaRPr lang="en-US" sz="2800" dirty="0"/>
          </a:p>
          <a:p>
            <a:pPr marL="914400" lvl="1" indent="-514350">
              <a:buFont typeface="+mj-lt"/>
              <a:buAutoNum type="alphaLcPeriod"/>
            </a:pPr>
            <a:r>
              <a:rPr lang="en-US" dirty="0" smtClean="0"/>
              <a:t>Larger </a:t>
            </a:r>
            <a:r>
              <a:rPr lang="en-US" dirty="0"/>
              <a:t>than a class, the congregation group also provides a place for learning; however, it also provides a sense of belonging or association.</a:t>
            </a:r>
          </a:p>
          <a:p>
            <a:pPr marL="914400" lvl="1" indent="-514350">
              <a:buFont typeface="+mj-lt"/>
              <a:buAutoNum type="alphaLcPeriod"/>
            </a:pPr>
            <a:r>
              <a:rPr lang="en-US" dirty="0" smtClean="0"/>
              <a:t>There </a:t>
            </a:r>
            <a:r>
              <a:rPr lang="en-US" dirty="0"/>
              <a:t>is a sense of affiliation with the others who participate in the group.</a:t>
            </a:r>
          </a:p>
          <a:p>
            <a:pPr marL="1371600" lvl="2" indent="-571500">
              <a:buFont typeface="+mj-lt"/>
              <a:buAutoNum type="romanLcPeriod"/>
            </a:pPr>
            <a:r>
              <a:rPr lang="en-US" sz="2800" dirty="0" smtClean="0"/>
              <a:t>Everyone </a:t>
            </a:r>
            <a:r>
              <a:rPr lang="en-US" sz="2800" dirty="0"/>
              <a:t>doesn’t know everyone else’s name and members can miss without being noticed.</a:t>
            </a:r>
          </a:p>
          <a:p>
            <a:pPr marL="1371600" lvl="2" indent="-571500">
              <a:buFont typeface="+mj-lt"/>
              <a:buAutoNum type="romanLcPeriod"/>
            </a:pPr>
            <a:r>
              <a:rPr lang="en-US" sz="2800" dirty="0" smtClean="0"/>
              <a:t>There </a:t>
            </a:r>
            <a:r>
              <a:rPr lang="en-US" sz="2800" dirty="0"/>
              <a:t>is more of a feeling of spectating rather than participating</a:t>
            </a:r>
            <a:r>
              <a:rPr lang="en-US" sz="2800" dirty="0" smtClean="0"/>
              <a:t>.</a:t>
            </a:r>
            <a:r>
              <a:rPr lang="en-US" sz="2800" dirty="0"/>
              <a:t> </a:t>
            </a:r>
          </a:p>
          <a:p>
            <a:endParaRPr lang="en-US" dirty="0"/>
          </a:p>
        </p:txBody>
      </p:sp>
    </p:spTree>
    <p:extLst>
      <p:ext uri="{BB962C8B-B14F-4D97-AF65-F5344CB8AC3E}">
        <p14:creationId xmlns:p14="http://schemas.microsoft.com/office/powerpoint/2010/main" val="19396083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solidFill>
                  <a:srgbClr val="0D489D"/>
                </a:solidFill>
                <a:latin typeface="Chaparral Pro Light" pitchFamily="18" charset="0"/>
              </a:rPr>
              <a:t>Organizing to Meet Multiple Needs</a:t>
            </a:r>
            <a:endParaRPr lang="en-US" dirty="0"/>
          </a:p>
        </p:txBody>
      </p:sp>
      <p:pic>
        <p:nvPicPr>
          <p:cNvPr id="4" name="Picture 2" descr="Rope See throug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600200"/>
            <a:ext cx="8229600" cy="466545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3" name="Content Placeholder 2"/>
          <p:cNvSpPr>
            <a:spLocks noGrp="1"/>
          </p:cNvSpPr>
          <p:nvPr>
            <p:ph idx="1"/>
          </p:nvPr>
        </p:nvSpPr>
        <p:spPr/>
        <p:txBody>
          <a:bodyPr/>
          <a:lstStyle/>
          <a:p>
            <a:pPr marL="0" indent="0">
              <a:buNone/>
            </a:pPr>
            <a:r>
              <a:rPr lang="en-US" sz="2800" dirty="0"/>
              <a:t>4</a:t>
            </a:r>
            <a:r>
              <a:rPr lang="en-US" dirty="0"/>
              <a:t>. </a:t>
            </a:r>
            <a:r>
              <a:rPr lang="en-US" sz="2800" b="1" dirty="0"/>
              <a:t>Celebration</a:t>
            </a:r>
            <a:endParaRPr lang="en-US" sz="2800" dirty="0"/>
          </a:p>
          <a:p>
            <a:pPr marL="914400" lvl="1" indent="-514350">
              <a:buFont typeface="+mj-lt"/>
              <a:buAutoNum type="alphaLcPeriod"/>
            </a:pPr>
            <a:r>
              <a:rPr lang="en-US" dirty="0" smtClean="0"/>
              <a:t>Celebration </a:t>
            </a:r>
            <a:r>
              <a:rPr lang="en-US" dirty="0"/>
              <a:t>is the largest group size and provides its members with a sense of excitement and anticipation.</a:t>
            </a:r>
          </a:p>
          <a:p>
            <a:pPr marL="914400" lvl="1" indent="-514350">
              <a:buFont typeface="+mj-lt"/>
              <a:buAutoNum type="alphaLcPeriod"/>
            </a:pPr>
            <a:r>
              <a:rPr lang="en-US" dirty="0" smtClean="0"/>
              <a:t>Although </a:t>
            </a:r>
            <a:r>
              <a:rPr lang="en-US" dirty="0"/>
              <a:t>it is larger than the congregation, the excitement fosters participation and meets the need for praise and worship</a:t>
            </a:r>
            <a:r>
              <a:rPr lang="en-US" dirty="0" smtClean="0"/>
              <a:t>.</a:t>
            </a:r>
            <a:endParaRPr lang="en-US" dirty="0"/>
          </a:p>
          <a:p>
            <a:endParaRPr lang="en-US" dirty="0"/>
          </a:p>
        </p:txBody>
      </p:sp>
    </p:spTree>
    <p:extLst>
      <p:ext uri="{BB962C8B-B14F-4D97-AF65-F5344CB8AC3E}">
        <p14:creationId xmlns:p14="http://schemas.microsoft.com/office/powerpoint/2010/main" val="7045806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solidFill>
                  <a:srgbClr val="0D489D"/>
                </a:solidFill>
                <a:latin typeface="Chaparral Pro Light" pitchFamily="18" charset="0"/>
              </a:rPr>
              <a:t>Organizing to Meet Multiple Needs</a:t>
            </a:r>
            <a:endParaRPr lang="en-US" dirty="0"/>
          </a:p>
        </p:txBody>
      </p:sp>
      <p:pic>
        <p:nvPicPr>
          <p:cNvPr id="5" name="Picture 2" descr="Rope See throug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600200"/>
            <a:ext cx="8229600" cy="466545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3" name="Content Placeholder 2"/>
          <p:cNvSpPr>
            <a:spLocks noGrp="1"/>
          </p:cNvSpPr>
          <p:nvPr>
            <p:ph idx="1"/>
          </p:nvPr>
        </p:nvSpPr>
        <p:spPr/>
        <p:txBody>
          <a:bodyPr>
            <a:normAutofit/>
          </a:bodyPr>
          <a:lstStyle/>
          <a:p>
            <a:pPr marL="514350" indent="-514350">
              <a:buFont typeface="+mj-lt"/>
              <a:buAutoNum type="alphaUcPeriod" startAt="2"/>
            </a:pPr>
            <a:r>
              <a:rPr lang="en-US" sz="2800" dirty="0" smtClean="0"/>
              <a:t>The </a:t>
            </a:r>
            <a:r>
              <a:rPr lang="en-US" sz="2800" dirty="0"/>
              <a:t>relation of one group to the other can best be illustrated by drawing a large circle for the Celebration, another circle just inside the larger circle to represent the Congregation, several circles inside the Congregation circle for the Class, and smaller circles within the Class circles to represent the cells. Note: some cell groups will form outside the class structure.</a:t>
            </a:r>
          </a:p>
          <a:p>
            <a:pPr marL="0" indent="0">
              <a:buNone/>
            </a:pPr>
            <a:endParaRPr lang="en-US" dirty="0"/>
          </a:p>
          <a:p>
            <a:pPr marL="0" indent="0">
              <a:buNone/>
            </a:pPr>
            <a:endParaRPr lang="en-US" dirty="0"/>
          </a:p>
        </p:txBody>
      </p:sp>
      <p:pic>
        <p:nvPicPr>
          <p:cNvPr id="307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00600" y="4713805"/>
            <a:ext cx="2286000" cy="18850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Tree>
    <p:extLst>
      <p:ext uri="{BB962C8B-B14F-4D97-AF65-F5344CB8AC3E}">
        <p14:creationId xmlns:p14="http://schemas.microsoft.com/office/powerpoint/2010/main" val="10131692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TotalTime>
  <Words>1233</Words>
  <Application>Microsoft Office PowerPoint</Application>
  <PresentationFormat>On-screen Show (4:3)</PresentationFormat>
  <Paragraphs>212</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Organizing to Meet  Multiple Needs</vt:lpstr>
      <vt:lpstr>Organizing to Meet Multiple Needs</vt:lpstr>
      <vt:lpstr>Organizing to Meet Multiple Needs</vt:lpstr>
      <vt:lpstr>Organizing to Meet Multiple Needs</vt:lpstr>
      <vt:lpstr>Organizing to Meet Multiple Needs</vt:lpstr>
      <vt:lpstr>Organizing to Meet Multiple Needs</vt:lpstr>
      <vt:lpstr>Organizing to Meet Multiple Needs</vt:lpstr>
      <vt:lpstr>Organizing to Meet Multiple Needs</vt:lpstr>
      <vt:lpstr>Organizing to Meet Multiple Needs</vt:lpstr>
      <vt:lpstr>Organizing to Meet Multiple Needs</vt:lpstr>
      <vt:lpstr>Organizing to Meet Multiple Needs</vt:lpstr>
      <vt:lpstr>Organizing to Meet Multiple Needs</vt:lpstr>
      <vt:lpstr>Organizing to Meet Multiple Needs</vt:lpstr>
      <vt:lpstr>Organizing to Meet Multiple Needs</vt:lpstr>
      <vt:lpstr>Organizing to Meet Multiple Needs</vt:lpstr>
      <vt:lpstr>Organizing to Meet Multiple Needs</vt:lpstr>
      <vt:lpstr>Organizing to Meet Multiple Needs</vt:lpstr>
      <vt:lpstr>Organizing to Meet Multiple Needs</vt:lpstr>
      <vt:lpstr>Organizing to Meet Multiple Needs</vt:lpstr>
      <vt:lpstr>Organizing to Meet Multiple Needs</vt:lpstr>
      <vt:lpstr>Organizing to Meet Multiple Needs</vt:lpstr>
      <vt:lpstr>Organizing to Meet Multiple Needs</vt:lpstr>
      <vt:lpstr>Organizing to Meet Multiple Needs</vt:lpstr>
      <vt:lpstr>Organizing to Meet Multiple Needs</vt:lpstr>
      <vt:lpstr>Organizing to Meet Multiple Needs</vt:lpstr>
      <vt:lpstr>Organizing to Meet Multiple Needs</vt:lpstr>
      <vt:lpstr>Organizing to Meet Multiple Needs</vt:lpstr>
      <vt:lpstr>Organizing to Meet Multiple Needs</vt:lpstr>
      <vt:lpstr>Organizing to Meet Multiple Needs</vt:lpstr>
      <vt:lpstr>Organizing to Meet Multiple Needs</vt:lpstr>
      <vt:lpstr>Organizing to Meet Multiple Needs</vt:lpstr>
    </vt:vector>
  </TitlesOfParts>
  <Company>Church of the Nazarene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Organizing to Meet  Multiple Needs</dc:title>
  <dc:creator>Jackie James</dc:creator>
  <cp:lastModifiedBy>Whitney Lett</cp:lastModifiedBy>
  <cp:revision>11</cp:revision>
  <dcterms:created xsi:type="dcterms:W3CDTF">2013-02-11T21:02:19Z</dcterms:created>
  <dcterms:modified xsi:type="dcterms:W3CDTF">2013-02-15T18:38:24Z</dcterms:modified>
</cp:coreProperties>
</file>