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80FA07B-1BA6-4E13-8C69-46F2E27CE20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C19027E-8CD2-47AC-BC27-7D75E95B7FD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36625"/>
          </a:xfrm>
        </p:spPr>
        <p:txBody>
          <a:bodyPr/>
          <a:lstStyle/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72440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Church Renewal Resource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Evangelism Ministries USA/Canada Region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Church of the Nazarene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9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477012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We face a number of obstacles in loving newcomers into the fellowship.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Resistant family </a:t>
            </a:r>
            <a:r>
              <a:rPr lang="en-US" sz="2400" b="1" u="sng" dirty="0" smtClean="0">
                <a:effectLst/>
              </a:rPr>
              <a:t>NETWORKS</a:t>
            </a:r>
            <a:r>
              <a:rPr lang="en-US" sz="2400" b="1" dirty="0" smtClean="0">
                <a:effectLst/>
              </a:rPr>
              <a:t>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Some family networks within the church are </a:t>
            </a:r>
            <a:r>
              <a:rPr lang="en-US" sz="2400" b="1" u="sng" dirty="0" smtClean="0">
                <a:effectLst/>
              </a:rPr>
              <a:t>CONTROLLING</a:t>
            </a:r>
            <a:r>
              <a:rPr lang="en-US" sz="2400" dirty="0" smtClean="0">
                <a:effectLst/>
              </a:rPr>
              <a:t> and no not allow for others to become fully assimilated into the life and ministry of the local church.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Family networks generally resist </a:t>
            </a:r>
            <a:r>
              <a:rPr lang="en-US" sz="2400" b="1" u="sng" dirty="0" smtClean="0">
                <a:effectLst/>
              </a:rPr>
              <a:t>CHANGE</a:t>
            </a:r>
            <a:r>
              <a:rPr lang="en-US" sz="2400" b="1" dirty="0" smtClean="0">
                <a:effectLst/>
              </a:rPr>
              <a:t>.</a:t>
            </a:r>
            <a:endParaRPr lang="en-US" sz="2400" dirty="0" smtClean="0">
              <a:effectLst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93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endParaRPr lang="en-US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Traditions comfortable to us but unfamiliar to others.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Some newcomers feel that the church speaks a different </a:t>
            </a:r>
            <a:r>
              <a:rPr lang="en-US" sz="2400" b="1" u="sng" dirty="0" smtClean="0">
                <a:effectLst/>
              </a:rPr>
              <a:t>LANGUAGE.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Sometimes traditions evolve into rules, and rules without reason are difficult for </a:t>
            </a:r>
            <a:r>
              <a:rPr lang="en-US" sz="2400" b="1" u="sng" dirty="0" smtClean="0">
                <a:effectLst/>
              </a:rPr>
              <a:t>NEWCOMERS</a:t>
            </a:r>
            <a:r>
              <a:rPr lang="en-US" sz="2400" b="1" dirty="0" smtClean="0">
                <a:effectLst/>
              </a:rPr>
              <a:t> </a:t>
            </a:r>
            <a:r>
              <a:rPr lang="en-US" sz="2400" dirty="0" smtClean="0">
                <a:effectLst/>
              </a:rPr>
              <a:t>to understand.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Tradition without </a:t>
            </a:r>
            <a:r>
              <a:rPr lang="en-US" sz="2400" b="1" u="sng" dirty="0" smtClean="0">
                <a:effectLst/>
              </a:rPr>
              <a:t>FEELING</a:t>
            </a:r>
            <a:r>
              <a:rPr lang="en-US" sz="2400" dirty="0" smtClean="0">
                <a:effectLst/>
              </a:rPr>
              <a:t> is unacceptable to most newcomers.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79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990600"/>
            <a:ext cx="7848600" cy="53340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Strife, friction, or diversity</a:t>
            </a:r>
          </a:p>
          <a:p>
            <a:pPr marL="18288" indent="0">
              <a:buFont typeface="Wingdings" pitchFamily="2" charset="2"/>
              <a:buNone/>
            </a:pPr>
            <a:endParaRPr lang="en-US" sz="2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At times the highly committed volunteers of the church feel a level of </a:t>
            </a:r>
            <a:r>
              <a:rPr lang="en-US" sz="2400" b="1" u="sng" dirty="0" smtClean="0">
                <a:effectLst/>
              </a:rPr>
              <a:t>BURNOUT</a:t>
            </a:r>
            <a:r>
              <a:rPr lang="en-US" sz="2400" dirty="0" smtClean="0">
                <a:effectLst/>
              </a:rPr>
              <a:t> and complain that no one helps, while at the same time others are frustrated that they cannot be more involved. </a:t>
            </a:r>
          </a:p>
          <a:p>
            <a:pPr marL="18288" indent="0">
              <a:buFont typeface="Wingdings" pitchFamily="2" charset="2"/>
              <a:buNone/>
            </a:pPr>
            <a:endParaRPr lang="en-US" sz="8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A no-growth attitude can be heard in a number of comments: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“Our church is big enough already”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“I don’t want our church to get too much bigger.”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“We already can’t keep up with the people we have attending.”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“I want to do outreach as much as anyone, but what about us?”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2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524000"/>
            <a:ext cx="7848600" cy="48006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Differences among people</a:t>
            </a:r>
          </a:p>
          <a:p>
            <a:pPr marL="18288" indent="0">
              <a:buFont typeface="Wingdings" pitchFamily="2" charset="2"/>
              <a:buNone/>
            </a:pPr>
            <a:endParaRPr lang="en-US" sz="105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Economic, ethnic, and educational </a:t>
            </a:r>
            <a:r>
              <a:rPr lang="en-US" sz="2400" b="1" u="sng" dirty="0" smtClean="0">
                <a:effectLst/>
              </a:rPr>
              <a:t>DIFFERENCES</a:t>
            </a:r>
            <a:r>
              <a:rPr lang="en-US" sz="2400" dirty="0" smtClean="0">
                <a:effectLst/>
              </a:rPr>
              <a:t> can be obstacles to assimilation. </a:t>
            </a:r>
          </a:p>
          <a:p>
            <a:pPr marL="18288" indent="0"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Sunday morning at 9 AM has been called the most </a:t>
            </a:r>
            <a:r>
              <a:rPr lang="en-US" sz="2400" b="1" u="sng" dirty="0" smtClean="0">
                <a:effectLst/>
              </a:rPr>
              <a:t>SEGREGATED</a:t>
            </a:r>
            <a:r>
              <a:rPr lang="en-US" sz="2400" dirty="0" smtClean="0">
                <a:effectLst/>
              </a:rPr>
              <a:t> hour in the week. </a:t>
            </a:r>
          </a:p>
          <a:p>
            <a:pPr marL="18288" indent="0"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People tend to </a:t>
            </a:r>
            <a:r>
              <a:rPr lang="en-US" sz="2400" b="1" u="sng" dirty="0" smtClean="0">
                <a:effectLst/>
              </a:rPr>
              <a:t>GRAVITATE</a:t>
            </a:r>
            <a:r>
              <a:rPr lang="en-US" sz="2400" dirty="0" smtClean="0">
                <a:effectLst/>
              </a:rPr>
              <a:t> to others who are similar to them.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70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We can improve our ministry</a:t>
            </a:r>
          </a:p>
          <a:p>
            <a:pPr marL="18288" indent="0"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b="1" u="sng" dirty="0" smtClean="0">
                <a:effectLst/>
              </a:rPr>
              <a:t>INDENTIFY</a:t>
            </a:r>
            <a:r>
              <a:rPr lang="en-US" sz="2400" dirty="0" smtClean="0">
                <a:effectLst/>
              </a:rPr>
              <a:t> newcomers in non-threatening ways.</a:t>
            </a:r>
          </a:p>
          <a:p>
            <a:pPr marL="18288" indent="0">
              <a:buFont typeface="Wingdings" pitchFamily="2" charset="2"/>
              <a:buNone/>
            </a:pPr>
            <a:endParaRPr lang="en-US" sz="12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The church must walk a </a:t>
            </a:r>
            <a:r>
              <a:rPr lang="en-US" sz="2400" b="1" u="sng" dirty="0" smtClean="0">
                <a:effectLst/>
              </a:rPr>
              <a:t>TIGHTROPE</a:t>
            </a:r>
            <a:r>
              <a:rPr lang="en-US" sz="2400" dirty="0" smtClean="0">
                <a:effectLst/>
              </a:rPr>
              <a:t> between being overbearing to a newcomer on one side and appearing cold and callused on the other.</a:t>
            </a:r>
          </a:p>
          <a:p>
            <a:pPr marL="18288" indent="0"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Newcomers generally don’t like to be </a:t>
            </a:r>
            <a:r>
              <a:rPr lang="en-US" sz="2400" b="1" u="sng" dirty="0" smtClean="0">
                <a:effectLst/>
              </a:rPr>
              <a:t>SINGLED</a:t>
            </a:r>
            <a:r>
              <a:rPr lang="en-US" sz="2400" dirty="0" smtClean="0">
                <a:effectLst/>
              </a:rPr>
              <a:t> out in a crowd.</a:t>
            </a:r>
          </a:p>
          <a:p>
            <a:pPr marL="18288" indent="0"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Newcomers tend to want to be </a:t>
            </a:r>
            <a:r>
              <a:rPr lang="en-US" sz="2400" b="1" u="sng" dirty="0" smtClean="0">
                <a:effectLst/>
              </a:rPr>
              <a:t>ANONYMOUS</a:t>
            </a:r>
            <a:r>
              <a:rPr lang="en-US" sz="2400" dirty="0" smtClean="0">
                <a:effectLst/>
              </a:rPr>
              <a:t> to the whole but known on the individual level. 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 </a:t>
            </a:r>
            <a:endParaRPr lang="en-US" sz="2800" dirty="0" smtClean="0">
              <a:effectLst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54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Be </a:t>
            </a:r>
            <a:r>
              <a:rPr lang="en-US" sz="2400" b="1" u="sng" dirty="0" smtClean="0">
                <a:effectLst/>
              </a:rPr>
              <a:t>FRIENDLY</a:t>
            </a:r>
            <a:r>
              <a:rPr lang="en-US" sz="2400" dirty="0" smtClean="0">
                <a:effectLst/>
              </a:rPr>
              <a:t>, but not overbearing</a:t>
            </a:r>
          </a:p>
          <a:p>
            <a:pPr marL="18288" indent="0">
              <a:buFont typeface="Wingdings" pitchFamily="2" charset="2"/>
              <a:buNone/>
            </a:pPr>
            <a:endParaRPr lang="en-US" sz="12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b="1" u="sng" dirty="0" smtClean="0">
                <a:effectLst/>
              </a:rPr>
              <a:t>GREET</a:t>
            </a:r>
            <a:r>
              <a:rPr lang="en-US" sz="2400" dirty="0" smtClean="0">
                <a:effectLst/>
              </a:rPr>
              <a:t> newcomers, but don’t corner them. </a:t>
            </a:r>
          </a:p>
          <a:p>
            <a:pPr marL="18288" indent="0">
              <a:buFont typeface="Wingdings" pitchFamily="2" charset="2"/>
              <a:buNone/>
            </a:pPr>
            <a:endParaRPr lang="en-US" sz="2400" b="1" u="sng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Look at our church through the eyes of the first-time visitor.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  <p:pic>
        <p:nvPicPr>
          <p:cNvPr id="9219" name="Picture 3" descr="C:\Users\jjames\AppData\Local\Microsoft\Windows\Temporary Internet Files\Content.IE5\D6LHB6C3\MC90032104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989172"/>
            <a:ext cx="2906521" cy="23590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1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Welcome newcomers before greeting our friends.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Practice the Five-Person Rule. After worship services, attempt to have a friendly conversation with five people you don’t know or don’t know well before you go to your friends. </a:t>
            </a:r>
          </a:p>
          <a:p>
            <a:pPr marL="384048" lvl="1" indent="0">
              <a:buNone/>
            </a:pPr>
            <a:endParaRPr lang="en-US" sz="1200" dirty="0" smtClean="0">
              <a:effectLst/>
            </a:endParaRPr>
          </a:p>
          <a:p>
            <a:pPr marL="18288" indent="0">
              <a:buNone/>
            </a:pPr>
            <a:r>
              <a:rPr lang="en-US" sz="2400" dirty="0" smtClean="0">
                <a:effectLst/>
              </a:rPr>
              <a:t>Help new worshipers find a group and start new groups as often as possible.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Small groups provide a place for individuals to: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Be open and vulnerable in a safe environment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Learn and grow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Gain support during life’s difficult times.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7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Small Group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 Identify the areas of our church that enable people to be assimilated into the church.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In what areas do we do well?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What in our church hinders people from being loved into the fellowship?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>
                <a:effectLst/>
              </a:rPr>
              <a:t>What areas of improvement do we need to concentrate on most?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  <p:pic>
        <p:nvPicPr>
          <p:cNvPr id="4" name="Picture 2" descr="http://vator.tv/images/attachments/010611085517clipart_board_meet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637868"/>
            <a:ext cx="2438400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72903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 algn="ctr">
              <a:buFont typeface="Wingdings" pitchFamily="2" charset="2"/>
              <a:buNone/>
            </a:pPr>
            <a:endParaRPr lang="en-US" sz="2400" dirty="0" smtClean="0">
              <a:effectLst/>
            </a:endParaRPr>
          </a:p>
          <a:p>
            <a:pPr marL="18288" indent="0" algn="ctr">
              <a:buFont typeface="Wingdings" pitchFamily="2" charset="2"/>
              <a:buNone/>
            </a:pPr>
            <a:endParaRPr lang="en-US" sz="2400" dirty="0" smtClean="0">
              <a:effectLst/>
            </a:endParaRPr>
          </a:p>
          <a:p>
            <a:pPr marL="18288" indent="0" algn="ctr">
              <a:buFont typeface="Wingdings" pitchFamily="2" charset="2"/>
              <a:buNone/>
            </a:pPr>
            <a:r>
              <a:rPr lang="en-US" sz="3600" dirty="0" smtClean="0">
                <a:effectLst/>
              </a:rPr>
              <a:t>For more information, find us online</a:t>
            </a:r>
          </a:p>
          <a:p>
            <a:pPr marL="18288" indent="0" algn="ctr">
              <a:buFont typeface="Wingdings" pitchFamily="2" charset="2"/>
              <a:buNone/>
            </a:pPr>
            <a:endParaRPr lang="en-US" sz="3600" dirty="0">
              <a:effectLst/>
            </a:endParaRPr>
          </a:p>
          <a:p>
            <a:pPr marL="18288" indent="0" algn="ctr">
              <a:buFont typeface="Wingdings" pitchFamily="2" charset="2"/>
              <a:buNone/>
            </a:pPr>
            <a:r>
              <a:rPr lang="en-US" sz="3600" dirty="0" smtClean="0">
                <a:effectLst/>
              </a:rPr>
              <a:t>At </a:t>
            </a:r>
            <a:r>
              <a:rPr 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www.missionevangelism.org</a:t>
            </a:r>
          </a:p>
          <a:p>
            <a:pPr marL="18288" indent="0" algn="ctr">
              <a:buFont typeface="Wingdings" pitchFamily="2" charset="2"/>
              <a:buNone/>
            </a:pPr>
            <a:endParaRPr lang="en-US" sz="3600" dirty="0">
              <a:effectLst/>
            </a:endParaRPr>
          </a:p>
          <a:p>
            <a:pPr marL="18288" indent="0" algn="ctr">
              <a:buFont typeface="Wingdings" pitchFamily="2" charset="2"/>
              <a:buNone/>
            </a:pPr>
            <a:r>
              <a:rPr lang="en-US" sz="3600" dirty="0" smtClean="0">
                <a:effectLst/>
              </a:rPr>
              <a:t>Email </a:t>
            </a:r>
            <a:r>
              <a:rPr 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evangelism@nazarene.org </a:t>
            </a:r>
            <a:endParaRPr lang="en-US" sz="2800" dirty="0" smtClean="0">
              <a:solidFill>
                <a:schemeClr val="accent6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05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848600" cy="4465320"/>
          </a:xfrm>
        </p:spPr>
        <p:txBody>
          <a:bodyPr/>
          <a:lstStyle/>
          <a:p>
            <a:pPr marL="18288" indent="0">
              <a:buNone/>
            </a:pPr>
            <a:r>
              <a:rPr lang="en-US" sz="2800" b="1" u="sng" dirty="0" smtClean="0">
                <a:effectLst/>
              </a:rPr>
              <a:t>The Purpose of this module is to:</a:t>
            </a:r>
            <a:endParaRPr lang="en-US" sz="2800" dirty="0" smtClean="0">
              <a:effectLst/>
            </a:endParaRPr>
          </a:p>
          <a:p>
            <a:pPr marL="18288" indent="0">
              <a:buNone/>
            </a:pPr>
            <a:r>
              <a:rPr lang="en-US" dirty="0" smtClean="0">
                <a:effectLst/>
              </a:rPr>
              <a:t>Encourage the church to love people into fellowship; to lead through love and acceptance</a:t>
            </a:r>
          </a:p>
          <a:p>
            <a:pPr marL="18288" indent="0">
              <a:buNone/>
            </a:pPr>
            <a:endParaRPr lang="en-US" dirty="0">
              <a:effectLst/>
            </a:endParaRPr>
          </a:p>
          <a:p>
            <a:pPr marL="18288" indent="0">
              <a:buNone/>
            </a:pPr>
            <a:r>
              <a:rPr lang="en-US" sz="2800" b="1" u="sng" dirty="0" smtClean="0">
                <a:effectLst/>
              </a:rPr>
              <a:t>The Objectives for this module are: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effectLst/>
              </a:rPr>
              <a:t>To recognize the human need for belonging.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effectLst/>
              </a:rPr>
              <a:t>To identify the obstacles that tend to prevent us from freely loving newcomers into the fellowship of the church.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effectLst/>
              </a:rPr>
              <a:t>To strategize on ways to improve the biblical hospitality model in our church.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78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46532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3200" dirty="0" smtClean="0">
                <a:effectLst/>
              </a:rPr>
              <a:t>If our church is to become more effective in meeting the needs of worshipers, we must know that:</a:t>
            </a:r>
          </a:p>
          <a:p>
            <a:pPr marL="841248" lvl="1" indent="-457200">
              <a:buFont typeface="+mj-lt"/>
              <a:buAutoNum type="arabicPeriod"/>
            </a:pPr>
            <a:r>
              <a:rPr lang="en-US" sz="2800" dirty="0" smtClean="0">
                <a:effectLst/>
              </a:rPr>
              <a:t>We are called to meet the human need for </a:t>
            </a:r>
            <a:r>
              <a:rPr lang="en-US" sz="2800" dirty="0" smtClean="0">
                <a:effectLst/>
              </a:rPr>
              <a:t>belonging.</a:t>
            </a:r>
            <a:endParaRPr lang="en-US" sz="2800" dirty="0" smtClean="0">
              <a:effectLst/>
            </a:endParaRPr>
          </a:p>
          <a:p>
            <a:pPr marL="841248" lvl="1" indent="-457200">
              <a:buFont typeface="+mj-lt"/>
              <a:buAutoNum type="arabicPeriod"/>
            </a:pPr>
            <a:r>
              <a:rPr lang="en-US" sz="2800" dirty="0" smtClean="0">
                <a:effectLst/>
              </a:rPr>
              <a:t>We will inevitably face obstacles in loving newcomers into the fellowship.</a:t>
            </a:r>
          </a:p>
          <a:p>
            <a:pPr marL="841248" lvl="1" indent="-457200">
              <a:buFont typeface="+mj-lt"/>
              <a:buAutoNum type="arabicPeriod"/>
            </a:pPr>
            <a:r>
              <a:rPr lang="en-US" sz="2800" dirty="0" smtClean="0">
                <a:effectLst/>
              </a:rPr>
              <a:t>We can improve in the area of biblical hospitality in our church.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0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533400" y="1143000"/>
            <a:ext cx="8305800" cy="54102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We are called to meet the human need for </a:t>
            </a:r>
            <a:r>
              <a:rPr lang="en-US" sz="2400" b="1" u="sng" dirty="0" smtClean="0">
                <a:effectLst/>
              </a:rPr>
              <a:t>BELONGING</a:t>
            </a:r>
            <a:r>
              <a:rPr lang="en-US" sz="2400" dirty="0" smtClean="0">
                <a:effectLst/>
              </a:rPr>
              <a:t>.</a:t>
            </a:r>
          </a:p>
          <a:p>
            <a:pPr marL="18288" indent="0">
              <a:buFont typeface="Wingdings" pitchFamily="2" charset="2"/>
              <a:buNone/>
            </a:pPr>
            <a:endParaRPr lang="en-US" sz="8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Churches tend to be </a:t>
            </a:r>
            <a:r>
              <a:rPr lang="en-US" sz="2400" b="1" u="sng" dirty="0" smtClean="0">
                <a:effectLst/>
              </a:rPr>
              <a:t>INCLUSIVE</a:t>
            </a:r>
            <a:r>
              <a:rPr lang="en-US" sz="2400" dirty="0" smtClean="0">
                <a:effectLst/>
              </a:rPr>
              <a:t> in evangelism but exclusive in relationship.</a:t>
            </a:r>
          </a:p>
          <a:p>
            <a:pPr marL="18288" indent="0">
              <a:buFont typeface="Wingdings" pitchFamily="2" charset="2"/>
              <a:buNone/>
            </a:pPr>
            <a:endParaRPr lang="en-US" sz="8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Most evangelical churches </a:t>
            </a:r>
            <a:r>
              <a:rPr lang="en-US" sz="2400" b="1" u="sng" dirty="0" smtClean="0">
                <a:effectLst/>
              </a:rPr>
              <a:t>RECOGNIZE</a:t>
            </a:r>
            <a:r>
              <a:rPr lang="en-US" sz="2400" dirty="0" smtClean="0">
                <a:effectLst/>
              </a:rPr>
              <a:t> God’s call to reach all mankind with the Gospel (John 3:16; 2 Peter 3:9).</a:t>
            </a:r>
          </a:p>
          <a:p>
            <a:pPr marL="18288" indent="0">
              <a:buFont typeface="Wingdings" pitchFamily="2" charset="2"/>
              <a:buNone/>
            </a:pPr>
            <a:endParaRPr lang="en-US" sz="8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While they might desire </a:t>
            </a:r>
            <a:r>
              <a:rPr lang="en-US" sz="2400" b="1" u="sng" dirty="0" smtClean="0">
                <a:effectLst/>
              </a:rPr>
              <a:t>EVERYONE</a:t>
            </a:r>
            <a:r>
              <a:rPr lang="en-US" sz="2400" dirty="0" smtClean="0">
                <a:effectLst/>
              </a:rPr>
              <a:t> to come to faith, many churches would not want just anyone to come to their church.</a:t>
            </a:r>
          </a:p>
          <a:p>
            <a:pPr marL="18288" indent="0">
              <a:buFont typeface="Wingdings" pitchFamily="2" charset="2"/>
              <a:buNone/>
            </a:pPr>
            <a:endParaRPr lang="en-US" sz="8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Christ was </a:t>
            </a:r>
            <a:r>
              <a:rPr lang="en-US" sz="2400" b="1" u="sng" dirty="0" smtClean="0">
                <a:effectLst/>
              </a:rPr>
              <a:t>RADICALLY</a:t>
            </a:r>
            <a:r>
              <a:rPr lang="en-US" sz="2400" dirty="0" smtClean="0">
                <a:effectLst/>
              </a:rPr>
              <a:t> inclusive in relationships and was criticized because of it.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5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143000"/>
            <a:ext cx="7848600" cy="477012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endParaRPr lang="en-US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The people by whom the Pharisees were repulsed, were the same people to whom Jesus was </a:t>
            </a:r>
            <a:r>
              <a:rPr lang="en-US" sz="2400" b="1" u="sng" dirty="0" smtClean="0">
                <a:effectLst/>
              </a:rPr>
              <a:t>ATTRACTED</a:t>
            </a:r>
            <a:r>
              <a:rPr lang="en-US" sz="2400" dirty="0" smtClean="0">
                <a:effectLst/>
              </a:rPr>
              <a:t>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While the Pharisees thought the tax collector would make Jesus dirty, Jesus made the tax collector </a:t>
            </a:r>
            <a:r>
              <a:rPr lang="en-US" sz="2400" b="1" u="sng" dirty="0" smtClean="0">
                <a:effectLst/>
              </a:rPr>
              <a:t>CLEAN</a:t>
            </a:r>
            <a:r>
              <a:rPr lang="en-US" sz="2400" dirty="0" smtClean="0">
                <a:effectLst/>
              </a:rPr>
              <a:t>.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Jesus spent time </a:t>
            </a:r>
            <a:r>
              <a:rPr lang="en-US" sz="2400" b="1" u="sng" dirty="0" smtClean="0">
                <a:effectLst/>
              </a:rPr>
              <a:t>RELATIONALLY</a:t>
            </a:r>
            <a:r>
              <a:rPr lang="en-US" sz="2400" dirty="0" smtClean="0">
                <a:effectLst/>
              </a:rPr>
              <a:t> with these “sinners” before they became disciples.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  <p:pic>
        <p:nvPicPr>
          <p:cNvPr id="2052" name="Picture 4" descr="https://encrypted-tbn3.google.com/images?q=tbn:ANd9GcQCMkXqCoUTfdKvleLOnBFjSD9VlPU8RBLT4f4AGlLoE4ouwbe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876800"/>
            <a:ext cx="1790700" cy="1602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8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09600" y="1143000"/>
            <a:ext cx="8153400" cy="54102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When people accept Jesus, they enter a community theologically and </a:t>
            </a:r>
            <a:r>
              <a:rPr lang="en-US" sz="2400" b="1" u="sng" dirty="0" smtClean="0">
                <a:effectLst/>
              </a:rPr>
              <a:t>SOCIALLY</a:t>
            </a:r>
            <a:r>
              <a:rPr lang="en-US" sz="2400" dirty="0" smtClean="0">
                <a:effectLst/>
              </a:rPr>
              <a:t>. 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The </a:t>
            </a:r>
            <a:r>
              <a:rPr lang="en-US" sz="2400" b="1" u="sng" dirty="0" smtClean="0">
                <a:effectLst/>
              </a:rPr>
              <a:t>BODY</a:t>
            </a:r>
            <a:r>
              <a:rPr lang="en-US" sz="2400" dirty="0" smtClean="0">
                <a:effectLst/>
              </a:rPr>
              <a:t> of Christ</a:t>
            </a:r>
          </a:p>
          <a:p>
            <a:pPr marL="384048" lvl="1" indent="0">
              <a:buFont typeface="Wingdings" pitchFamily="2" charset="2"/>
              <a:buNone/>
            </a:pPr>
            <a:r>
              <a:rPr lang="en-US" sz="2200" dirty="0" smtClean="0">
                <a:effectLst/>
              </a:rPr>
              <a:t>1 Corinthians 12:27-28a, “</a:t>
            </a:r>
            <a:r>
              <a:rPr lang="en-US" sz="2200" i="1" dirty="0" smtClean="0">
                <a:effectLst/>
              </a:rPr>
              <a:t>Now you are the body of Christ, and each one of you is a part of it. And in the church God has appointed first of all apostles…”</a:t>
            </a:r>
          </a:p>
          <a:p>
            <a:pPr marL="18288" indent="0">
              <a:buFont typeface="Wingdings" pitchFamily="2" charset="2"/>
              <a:buNone/>
            </a:pPr>
            <a:endParaRPr lang="en-US" sz="2400" i="1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Each and every </a:t>
            </a:r>
            <a:r>
              <a:rPr lang="en-US" sz="2400" b="1" u="sng" dirty="0" smtClean="0">
                <a:effectLst/>
              </a:rPr>
              <a:t>CHRISTIAN</a:t>
            </a:r>
            <a:r>
              <a:rPr lang="en-US" sz="2400" dirty="0" smtClean="0">
                <a:effectLst/>
              </a:rPr>
              <a:t> is a part of the body of </a:t>
            </a:r>
            <a:r>
              <a:rPr lang="en-US" sz="2400" dirty="0" smtClean="0">
                <a:effectLst/>
              </a:rPr>
              <a:t>Christ.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Each person has his/her special </a:t>
            </a:r>
            <a:r>
              <a:rPr lang="en-US" sz="2400" b="1" u="sng" dirty="0" smtClean="0">
                <a:effectLst/>
              </a:rPr>
              <a:t>PURPOSE</a:t>
            </a:r>
            <a:r>
              <a:rPr lang="en-US" sz="2400" dirty="0" smtClean="0">
                <a:effectLst/>
              </a:rPr>
              <a:t> within the body.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09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510540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A </a:t>
            </a:r>
            <a:r>
              <a:rPr lang="en-US" sz="2400" b="1" u="sng" dirty="0" smtClean="0">
                <a:effectLst/>
              </a:rPr>
              <a:t>HOUSE</a:t>
            </a:r>
            <a:endParaRPr lang="en-US" sz="2400" dirty="0" smtClean="0">
              <a:effectLst/>
            </a:endParaRPr>
          </a:p>
          <a:p>
            <a:pPr marL="384048" lvl="1" indent="0">
              <a:buFont typeface="Wingdings" pitchFamily="2" charset="2"/>
              <a:buNone/>
            </a:pPr>
            <a:r>
              <a:rPr lang="en-US" sz="2200" dirty="0" smtClean="0">
                <a:effectLst/>
              </a:rPr>
              <a:t>Hebrews 3:6, </a:t>
            </a:r>
            <a:r>
              <a:rPr lang="en-US" sz="2200" i="1" dirty="0" smtClean="0">
                <a:effectLst/>
              </a:rPr>
              <a:t>“But Christ is faithful as a son over God’s house. And we are his house, if we hold on to our courage and the hope of which was boast.”</a:t>
            </a:r>
            <a:endParaRPr lang="en-US" sz="22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The Christian church represents the </a:t>
            </a:r>
            <a:r>
              <a:rPr lang="en-US" sz="2400" b="1" u="sng" dirty="0" smtClean="0">
                <a:effectLst/>
              </a:rPr>
              <a:t>HOUSE</a:t>
            </a:r>
            <a:r>
              <a:rPr lang="en-US" sz="2400" dirty="0" smtClean="0">
                <a:effectLst/>
              </a:rPr>
              <a:t> of God’s family.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We are therefore </a:t>
            </a:r>
            <a:r>
              <a:rPr lang="en-US" sz="2400" b="1" u="sng" dirty="0" smtClean="0">
                <a:effectLst/>
              </a:rPr>
              <a:t>BROTHERS</a:t>
            </a:r>
            <a:r>
              <a:rPr lang="en-US" sz="2400" b="1" dirty="0" smtClean="0">
                <a:effectLst/>
              </a:rPr>
              <a:t> and </a:t>
            </a:r>
            <a:r>
              <a:rPr lang="en-US" sz="2400" u="sng" dirty="0" smtClean="0">
                <a:effectLst/>
              </a:rPr>
              <a:t>SISTERS</a:t>
            </a:r>
            <a:r>
              <a:rPr lang="en-US" sz="2400" b="1" dirty="0" smtClean="0">
                <a:effectLst/>
              </a:rPr>
              <a:t> in Christ.</a:t>
            </a:r>
          </a:p>
          <a:p>
            <a:pPr marL="18288" indent="0">
              <a:buFont typeface="Wingdings" pitchFamily="2" charset="2"/>
              <a:buNone/>
            </a:pPr>
            <a:endParaRPr lang="en-US" sz="2400" b="1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b="1" dirty="0" smtClean="0">
                <a:effectLst/>
              </a:rPr>
              <a:t>We are to </a:t>
            </a:r>
            <a:r>
              <a:rPr lang="en-US" sz="2400" b="1" u="sng" dirty="0" smtClean="0">
                <a:effectLst/>
              </a:rPr>
              <a:t>BRING</a:t>
            </a:r>
            <a:r>
              <a:rPr lang="en-US" sz="2400" dirty="0" smtClean="0">
                <a:effectLst/>
              </a:rPr>
              <a:t> people into the life, fellowship, and ministry of the church. </a:t>
            </a:r>
          </a:p>
          <a:p>
            <a:pPr marL="18288" indent="0">
              <a:buFont typeface="Wingdings" pitchFamily="2" charset="2"/>
              <a:buNone/>
            </a:pPr>
            <a:endParaRPr lang="en-US" dirty="0">
              <a:effectLst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2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477012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endParaRPr lang="en-US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We must spend time and </a:t>
            </a:r>
            <a:r>
              <a:rPr lang="en-US" sz="2400" b="1" u="sng" dirty="0" smtClean="0">
                <a:effectLst/>
              </a:rPr>
              <a:t>ENEGRY</a:t>
            </a:r>
            <a:r>
              <a:rPr lang="en-US" sz="2400" dirty="0" smtClean="0">
                <a:effectLst/>
              </a:rPr>
              <a:t> with new </a:t>
            </a:r>
            <a:r>
              <a:rPr lang="en-US" sz="2400" dirty="0" smtClean="0">
                <a:effectLst/>
              </a:rPr>
              <a:t>people.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New people are </a:t>
            </a:r>
            <a:r>
              <a:rPr lang="en-US" sz="2400" b="1" u="sng" dirty="0" smtClean="0">
                <a:effectLst/>
              </a:rPr>
              <a:t>SEEKING</a:t>
            </a:r>
            <a:r>
              <a:rPr lang="en-US" sz="2400" dirty="0" smtClean="0">
                <a:effectLst/>
              </a:rPr>
              <a:t> relationships.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People are not as interested in a friendly church as a church where they can have </a:t>
            </a:r>
            <a:r>
              <a:rPr lang="en-US" sz="2400" b="1" u="sng" dirty="0" smtClean="0">
                <a:effectLst/>
              </a:rPr>
              <a:t>FRIENDS</a:t>
            </a:r>
            <a:r>
              <a:rPr lang="en-US" sz="2400" dirty="0" smtClean="0">
                <a:effectLst/>
              </a:rPr>
              <a:t>. 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b="1" u="sng" dirty="0" smtClean="0">
                <a:effectLst/>
              </a:rPr>
              <a:t>TWENTY-THREE</a:t>
            </a:r>
            <a:r>
              <a:rPr lang="en-US" sz="2400" dirty="0" smtClean="0">
                <a:effectLst/>
              </a:rPr>
              <a:t> times in the New Testament epistles, the author refers to the recipients of the letter as “friends”.</a:t>
            </a:r>
            <a:endParaRPr lang="en-US" sz="2400" b="1" u="sng" dirty="0" smtClean="0">
              <a:effectLst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  <p:pic>
        <p:nvPicPr>
          <p:cNvPr id="6146" name="Picture 2" descr="https://encrypted-tbn1.google.com/images?q=tbn:ANd9GcSKKw5cLPCBxsRx8nkF5lvWBt1GVENHUAPk51GwmBZG2obAQKubNnskCR2W2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562600"/>
            <a:ext cx="1485900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3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1143000"/>
            <a:ext cx="7848600" cy="4770120"/>
          </a:xfrm>
          <a:prstGeom prst="rect">
            <a:avLst/>
          </a:prstGeom>
        </p:spPr>
        <p:txBody>
          <a:bodyPr/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We are to create a climate of love</a:t>
            </a: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In 1 John 3-4, John </a:t>
            </a:r>
            <a:r>
              <a:rPr lang="en-US" sz="2400" b="1" u="sng" dirty="0" smtClean="0">
                <a:effectLst/>
              </a:rPr>
              <a:t>ENCOURAGES</a:t>
            </a:r>
            <a:r>
              <a:rPr lang="en-US" sz="2400" dirty="0" smtClean="0">
                <a:effectLst/>
              </a:rPr>
              <a:t> fellow believers five times to “love one another</a:t>
            </a:r>
            <a:r>
              <a:rPr lang="en-US" sz="2400" dirty="0" smtClean="0">
                <a:effectLst/>
              </a:rPr>
              <a:t>”.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Love is the </a:t>
            </a:r>
            <a:r>
              <a:rPr lang="en-US" sz="2400" b="1" u="sng" dirty="0" smtClean="0">
                <a:effectLst/>
              </a:rPr>
              <a:t>CENTRAL</a:t>
            </a:r>
            <a:r>
              <a:rPr lang="en-US" sz="2400" dirty="0">
                <a:effectLst/>
              </a:rPr>
              <a:t> </a:t>
            </a:r>
            <a:r>
              <a:rPr lang="en-US" sz="2400" dirty="0" smtClean="0">
                <a:effectLst/>
              </a:rPr>
              <a:t>characteristic of the Christians individual (1 Corinthians 13:13</a:t>
            </a:r>
            <a:r>
              <a:rPr lang="en-US" sz="2400" dirty="0" smtClean="0">
                <a:effectLst/>
              </a:rPr>
              <a:t>).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sz="2400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With </a:t>
            </a:r>
            <a:r>
              <a:rPr lang="en-US" sz="2400" b="1" u="sng" dirty="0" smtClean="0">
                <a:effectLst/>
              </a:rPr>
              <a:t>LOVE</a:t>
            </a:r>
            <a:r>
              <a:rPr lang="en-US" sz="2400" dirty="0" smtClean="0">
                <a:effectLst/>
              </a:rPr>
              <a:t> comes patience, kindness, protection, trust, hope, and perseverance (1 Corinthians 13:4-7</a:t>
            </a:r>
            <a:r>
              <a:rPr lang="en-US" sz="2400" dirty="0" smtClean="0">
                <a:effectLst/>
              </a:rPr>
              <a:t>).</a:t>
            </a:r>
            <a:endParaRPr lang="en-US" sz="2400" dirty="0" smtClean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dirty="0">
              <a:effectLst/>
            </a:endParaRPr>
          </a:p>
          <a:p>
            <a:pPr marL="18288" indent="0">
              <a:buFont typeface="Wingdings" pitchFamily="2" charset="2"/>
              <a:buNone/>
            </a:pPr>
            <a:endParaRPr lang="en-US" dirty="0" smtClean="0">
              <a:effectLst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47800" y="-76200"/>
            <a:ext cx="7772400" cy="936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Wickenden Cafe NDP" pitchFamily="2" charset="0"/>
              </a:rPr>
              <a:t>Loving People into Fellowship</a:t>
            </a:r>
            <a:endParaRPr lang="en-US" sz="4400" dirty="0">
              <a:solidFill>
                <a:schemeClr val="bg1"/>
              </a:solidFill>
              <a:latin typeface="Wickenden Cafe ND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55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Custom 1">
      <a:dk1>
        <a:sysClr val="windowText" lastClr="000000"/>
      </a:dk1>
      <a:lt1>
        <a:sysClr val="window" lastClr="FFFFFF"/>
      </a:lt1>
      <a:dk2>
        <a:srgbClr val="73ACF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1419</TotalTime>
  <Words>1086</Words>
  <Application>Microsoft Office PowerPoint</Application>
  <PresentationFormat>On-screen Show (4:3)</PresentationFormat>
  <Paragraphs>148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Elemental</vt:lpstr>
      <vt:lpstr>Loving People into Fellowship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Church of the Nazarene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Loving People into Fellowship</dc:title>
  <dc:creator>Jackie James</dc:creator>
  <cp:lastModifiedBy>Jackie James</cp:lastModifiedBy>
  <cp:revision>20</cp:revision>
  <dcterms:created xsi:type="dcterms:W3CDTF">2012-04-04T20:36:43Z</dcterms:created>
  <dcterms:modified xsi:type="dcterms:W3CDTF">2012-04-09T15:11:37Z</dcterms:modified>
</cp:coreProperties>
</file>