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293" autoAdjust="0"/>
    <p:restoredTop sz="94660"/>
  </p:normalViewPr>
  <p:slideViewPr>
    <p:cSldViewPr>
      <p:cViewPr varScale="1">
        <p:scale>
          <a:sx n="97" d="100"/>
          <a:sy n="97" d="100"/>
        </p:scale>
        <p:origin x="-11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E1889-7A63-40D7-AC00-E6C8EEDA0C6D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6C937-0BE5-43A7-84C6-E75E286FE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90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6C937-0BE5-43A7-84C6-E75E286FE0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7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43E5ED-BCBA-4EE5-8423-C661E06F8742}" type="datetimeFigureOut">
              <a:rPr lang="en-US" smtClean="0"/>
              <a:t>9/6/2012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8A5C350-0EDF-49FD-9C60-053303601D0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tock_000016333709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05" y="-18081"/>
            <a:ext cx="9230532" cy="6894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7086600" cy="2667000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tx1"/>
                </a:solidFill>
                <a:latin typeface="Rockwell Condensed" pitchFamily="18" charset="0"/>
              </a:rPr>
              <a:t>Inviting the </a:t>
            </a:r>
            <a:br>
              <a:rPr lang="en-US" sz="9600" dirty="0" smtClean="0">
                <a:solidFill>
                  <a:schemeClr val="tx1"/>
                </a:solidFill>
                <a:latin typeface="Rockwell Condensed" pitchFamily="18" charset="0"/>
              </a:rPr>
            </a:br>
            <a:r>
              <a:rPr lang="en-US" sz="9600" dirty="0" smtClean="0">
                <a:solidFill>
                  <a:schemeClr val="tx1"/>
                </a:solidFill>
                <a:latin typeface="Rockwell Condensed" pitchFamily="18" charset="0"/>
              </a:rPr>
              <a:t>Unchurched</a:t>
            </a:r>
            <a:endParaRPr lang="en-US" sz="9600" dirty="0">
              <a:solidFill>
                <a:schemeClr val="tx1"/>
              </a:solidFill>
              <a:latin typeface="Rockwell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82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133600"/>
            <a:ext cx="8153400" cy="44958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If you were looking for a church in the area, what kinds of things would you look for?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What advice would you give me as a layperson in my church? What could I do for you?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2051" name="Picture 3" descr="C:\Users\jjames\AppData\Local\Microsoft\Windows\Temporary Internet Files\Content.IE5\0XXG0SUW\MC90030134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399" y="4114800"/>
            <a:ext cx="2185111" cy="2157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09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/>
              <a:t>Small Group</a:t>
            </a:r>
            <a:endParaRPr lang="en-US" sz="4800" b="1" dirty="0"/>
          </a:p>
          <a:p>
            <a:pPr marL="0" indent="0">
              <a:buNone/>
            </a:pPr>
            <a:r>
              <a:rPr lang="en-US" sz="3600" dirty="0" smtClean="0"/>
              <a:t>Dialogue questions for small groups:</a:t>
            </a:r>
          </a:p>
          <a:p>
            <a:r>
              <a:rPr lang="en-US" dirty="0" smtClean="0"/>
              <a:t>Why are we members?</a:t>
            </a:r>
          </a:p>
          <a:p>
            <a:r>
              <a:rPr lang="en-US" dirty="0" smtClean="0"/>
              <a:t>What is special about this congregation?</a:t>
            </a:r>
          </a:p>
          <a:p>
            <a:r>
              <a:rPr lang="en-US" dirty="0" smtClean="0"/>
              <a:t>What might someone new to this congregation gain by being with us?</a:t>
            </a:r>
          </a:p>
          <a:p>
            <a:r>
              <a:rPr lang="en-US" dirty="0"/>
              <a:t>What might our congregation gain by inviting friends to visit with us for worship and other </a:t>
            </a:r>
            <a:r>
              <a:rPr lang="en-US" dirty="0" smtClean="0"/>
              <a:t>events?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396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Small </a:t>
            </a:r>
            <a:r>
              <a:rPr lang="en-US" sz="3200" b="1" dirty="0" smtClean="0"/>
              <a:t>Group (cont.)</a:t>
            </a:r>
          </a:p>
          <a:p>
            <a:pPr marL="0" indent="0">
              <a:buNone/>
            </a:pPr>
            <a:endParaRPr lang="en-US" sz="1000" b="1" dirty="0"/>
          </a:p>
          <a:p>
            <a:r>
              <a:rPr lang="en-US" dirty="0" smtClean="0"/>
              <a:t>How do we invite friends to visit our congregation?</a:t>
            </a:r>
          </a:p>
          <a:p>
            <a:r>
              <a:rPr lang="en-US" dirty="0" smtClean="0"/>
              <a:t>How are newcomers welcomed and encouraged to become part of us?</a:t>
            </a:r>
          </a:p>
          <a:p>
            <a:r>
              <a:rPr lang="en-US" dirty="0" smtClean="0"/>
              <a:t>Are we ready to invite people?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" name="Picture 2" descr="http://vator.tv/images/attachments/010611085517clipart_board_meet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648200"/>
            <a:ext cx="2438400" cy="182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94491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26552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Small Group (cont.)</a:t>
            </a:r>
          </a:p>
          <a:p>
            <a:pPr marL="0" indent="0">
              <a:buNone/>
            </a:pPr>
            <a:r>
              <a:rPr lang="en-US" dirty="0" smtClean="0"/>
              <a:t>	Role Plays: Take turns giving the invitation. The person receiving the invitation will ask why they are invited to the event/service.</a:t>
            </a:r>
          </a:p>
          <a:p>
            <a:r>
              <a:rPr lang="en-US" dirty="0" smtClean="0"/>
              <a:t>Scenario 1: Invite a friend to come to a worship service to hear about Jesus.</a:t>
            </a:r>
          </a:p>
          <a:p>
            <a:r>
              <a:rPr lang="en-US" dirty="0" smtClean="0"/>
              <a:t>Scenario 2: Invite a friend to go to a movie with a Christian theme.</a:t>
            </a:r>
          </a:p>
          <a:p>
            <a:r>
              <a:rPr lang="en-US" dirty="0" smtClean="0"/>
              <a:t>Scenario 3: Invite a friend to go with you to provide social care.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7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635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Unchurched people want to talk about </a:t>
            </a:r>
            <a:r>
              <a:rPr lang="en-US" sz="3600" b="1" u="sng" dirty="0" smtClean="0"/>
              <a:t>GOD</a:t>
            </a:r>
            <a:r>
              <a:rPr lang="en-US" sz="3600" dirty="0" smtClean="0"/>
              <a:t>.</a:t>
            </a:r>
          </a:p>
          <a:p>
            <a:endParaRPr lang="en-US" sz="1200" dirty="0"/>
          </a:p>
          <a:p>
            <a:r>
              <a:rPr lang="en-US" sz="3600" dirty="0" smtClean="0"/>
              <a:t>Surveys report </a:t>
            </a:r>
            <a:r>
              <a:rPr lang="en-US" sz="3600" b="1" u="sng" dirty="0" smtClean="0"/>
              <a:t>90%</a:t>
            </a:r>
            <a:r>
              <a:rPr lang="en-US" sz="3600" dirty="0" smtClean="0"/>
              <a:t> of today’s unchurched will come to church if invited by a family member or friend.</a:t>
            </a:r>
            <a:endParaRPr lang="en-US" sz="3600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" name="Picture 3" descr="C:\Users\jjames\AppData\Local\Microsoft\Windows\Temporary Internet Files\Content.IE5\N80DDKT2\MC90043985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635625"/>
            <a:ext cx="1828800" cy="9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38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154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The unchurched also includes the  “formerly” churched and spiritually </a:t>
            </a:r>
            <a:r>
              <a:rPr lang="en-US" b="1" u="sng" dirty="0" smtClean="0"/>
              <a:t>WOUNDED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Unchurched people are most impressed by </a:t>
            </a:r>
            <a:r>
              <a:rPr lang="en-US" b="1" u="sng" dirty="0" smtClean="0"/>
              <a:t>LOVING-KINDNESS</a:t>
            </a:r>
          </a:p>
          <a:p>
            <a:pPr marL="0" indent="0">
              <a:buNone/>
            </a:pPr>
            <a:endParaRPr lang="en-US" sz="2000" b="1" u="sng" dirty="0"/>
          </a:p>
          <a:p>
            <a:r>
              <a:rPr lang="en-US" b="1" u="sng" dirty="0"/>
              <a:t>THIRTEEN</a:t>
            </a:r>
            <a:r>
              <a:rPr lang="en-US" dirty="0"/>
              <a:t> percent of unchurched Americans desire someone with whom to discuss their </a:t>
            </a:r>
            <a:r>
              <a:rPr lang="en-US" dirty="0" smtClean="0"/>
              <a:t>personal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dirty="0" smtClean="0"/>
              <a:t>spiritual </a:t>
            </a:r>
            <a:r>
              <a:rPr lang="en-US" dirty="0"/>
              <a:t>needs. 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529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799" y="1600200"/>
            <a:ext cx="8763001" cy="5181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At the same time Christians say they want to </a:t>
            </a:r>
            <a:r>
              <a:rPr lang="en-US" b="1" u="sng" dirty="0" smtClean="0"/>
              <a:t>WITNESS</a:t>
            </a:r>
            <a:r>
              <a:rPr lang="en-US" dirty="0" smtClean="0"/>
              <a:t> effectively and talk with people              one-on-one about </a:t>
            </a:r>
            <a:r>
              <a:rPr lang="en-US" dirty="0"/>
              <a:t>G</a:t>
            </a:r>
            <a:r>
              <a:rPr lang="en-US" dirty="0" smtClean="0"/>
              <a:t>od.</a:t>
            </a:r>
          </a:p>
          <a:p>
            <a:endParaRPr lang="en-US" sz="2000" b="1" u="sng" dirty="0" smtClean="0"/>
          </a:p>
          <a:p>
            <a:r>
              <a:rPr lang="en-US" dirty="0"/>
              <a:t>Get together with your church’s </a:t>
            </a:r>
            <a:r>
              <a:rPr lang="en-US" b="1" i="1" u="sng" dirty="0"/>
              <a:t>“BRINGERS,”</a:t>
            </a:r>
            <a:r>
              <a:rPr lang="en-US" dirty="0"/>
              <a:t> those who invite outsiders in your church.</a:t>
            </a:r>
          </a:p>
          <a:p>
            <a:endParaRPr lang="en-US" b="1" u="sng" dirty="0"/>
          </a:p>
          <a:p>
            <a:endParaRPr lang="en-US" b="1" u="sng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05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344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Developing a relationship with the unchurched is important. </a:t>
            </a:r>
            <a:r>
              <a:rPr lang="en-US" i="1" dirty="0" smtClean="0"/>
              <a:t>Build Bridges of Friendship by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Becoming personally acquainted with unchurched people;</a:t>
            </a:r>
          </a:p>
          <a:p>
            <a:pPr lvl="1"/>
            <a:r>
              <a:rPr lang="en-US" dirty="0" smtClean="0"/>
              <a:t>Cultivating friendships;</a:t>
            </a:r>
          </a:p>
          <a:p>
            <a:pPr lvl="1"/>
            <a:r>
              <a:rPr lang="en-US" dirty="0" smtClean="0"/>
              <a:t>Praying for your friends;</a:t>
            </a:r>
          </a:p>
          <a:p>
            <a:pPr lvl="1"/>
            <a:r>
              <a:rPr lang="en-US" dirty="0" smtClean="0"/>
              <a:t>Sharing your social life with them;</a:t>
            </a:r>
          </a:p>
          <a:p>
            <a:pPr lvl="1"/>
            <a:r>
              <a:rPr lang="en-US" dirty="0" smtClean="0"/>
              <a:t>Complimenting rather than condemn;</a:t>
            </a:r>
          </a:p>
          <a:p>
            <a:pPr lvl="1"/>
            <a:r>
              <a:rPr lang="en-US" dirty="0" smtClean="0"/>
              <a:t>Talking about your journey of faith at the level of the unchurched person’s receptivity;</a:t>
            </a:r>
          </a:p>
          <a:p>
            <a:pPr lvl="1"/>
            <a:r>
              <a:rPr lang="en-US" dirty="0" smtClean="0"/>
              <a:t>Believing God is at work in the unchurched whether or not you see progress.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096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Ask the Holy Spirit to stir your spirit with Romans 10:14 </a:t>
            </a:r>
            <a:r>
              <a:rPr lang="en-US" i="1" dirty="0" smtClean="0"/>
              <a:t>“How, then, can they call on the one they have not </a:t>
            </a:r>
            <a:r>
              <a:rPr lang="en-US" dirty="0" smtClean="0"/>
              <a:t>believed </a:t>
            </a:r>
            <a:r>
              <a:rPr lang="en-US" i="1" dirty="0" smtClean="0"/>
              <a:t>in? And how can they believe in the one of whom they have not </a:t>
            </a:r>
            <a:r>
              <a:rPr lang="en-US" b="1" u="sng" dirty="0" smtClean="0"/>
              <a:t>HEARD</a:t>
            </a:r>
            <a:r>
              <a:rPr lang="en-US" i="1" dirty="0" smtClean="0"/>
              <a:t>?</a:t>
            </a:r>
            <a:r>
              <a:rPr lang="en-US" dirty="0" smtClean="0"/>
              <a:t> </a:t>
            </a:r>
            <a:r>
              <a:rPr lang="en-US" i="1" dirty="0" smtClean="0"/>
              <a:t>And how can they hear without someone preaching to them?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6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93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unchurched yearn for a </a:t>
            </a:r>
            <a:r>
              <a:rPr lang="en-US" b="1" u="sng" dirty="0" smtClean="0"/>
              <a:t>COMMUNITY</a:t>
            </a:r>
            <a:r>
              <a:rPr lang="en-US" dirty="0" smtClean="0"/>
              <a:t> in which to belong.</a:t>
            </a:r>
          </a:p>
          <a:p>
            <a:r>
              <a:rPr lang="en-US" dirty="0" smtClean="0"/>
              <a:t>Belonging leads to change in beliefs and </a:t>
            </a:r>
            <a:r>
              <a:rPr lang="en-US" b="1" u="sng" dirty="0" smtClean="0"/>
              <a:t>VALUES</a:t>
            </a:r>
            <a:endParaRPr lang="en-US" dirty="0" smtClean="0"/>
          </a:p>
          <a:p>
            <a:r>
              <a:rPr lang="en-US" dirty="0" smtClean="0"/>
              <a:t>Gallup’s survey revealed that </a:t>
            </a:r>
            <a:r>
              <a:rPr lang="en-US" b="1" u="sng" dirty="0" smtClean="0"/>
              <a:t>52%</a:t>
            </a:r>
            <a:r>
              <a:rPr lang="en-US" dirty="0"/>
              <a:t> </a:t>
            </a:r>
            <a:r>
              <a:rPr lang="en-US" dirty="0" smtClean="0"/>
              <a:t>of unchurched Americans indicate they intend to return to worship services.</a:t>
            </a:r>
          </a:p>
          <a:p>
            <a:r>
              <a:rPr lang="en-US" dirty="0" smtClean="0"/>
              <a:t>The unchurched feel </a:t>
            </a:r>
            <a:r>
              <a:rPr lang="en-US" b="1" u="sng" dirty="0" smtClean="0"/>
              <a:t>GUILTY</a:t>
            </a:r>
            <a:r>
              <a:rPr lang="en-US" dirty="0" smtClean="0"/>
              <a:t> about not attending church.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9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153400" cy="4800600"/>
          </a:xfrm>
        </p:spPr>
        <p:txBody>
          <a:bodyPr/>
          <a:lstStyle/>
          <a:p>
            <a:r>
              <a:rPr lang="en-US" dirty="0" smtClean="0"/>
              <a:t>The unchurched </a:t>
            </a:r>
            <a:r>
              <a:rPr lang="en-US" b="1" u="sng" dirty="0" smtClean="0"/>
              <a:t>FEAR</a:t>
            </a:r>
            <a:r>
              <a:rPr lang="en-US" b="1" dirty="0" smtClean="0"/>
              <a:t> </a:t>
            </a:r>
            <a:r>
              <a:rPr lang="en-US" dirty="0" smtClean="0"/>
              <a:t>they will feel out of place.</a:t>
            </a:r>
          </a:p>
          <a:p>
            <a:r>
              <a:rPr lang="en-US" dirty="0" smtClean="0"/>
              <a:t>Many believe church to be the </a:t>
            </a:r>
            <a:r>
              <a:rPr lang="en-US" b="1" u="sng" dirty="0" smtClean="0"/>
              <a:t>MOST</a:t>
            </a:r>
            <a:r>
              <a:rPr lang="en-US" dirty="0" smtClean="0"/>
              <a:t> relevant institution in today’s society.</a:t>
            </a:r>
          </a:p>
          <a:p>
            <a:r>
              <a:rPr lang="en-US" dirty="0" smtClean="0"/>
              <a:t>Some unchurched report negative experiences from visiting churches, yet they are forgiving and view the church </a:t>
            </a:r>
            <a:r>
              <a:rPr lang="en-US" b="1" u="sng" dirty="0" smtClean="0"/>
              <a:t>POSITIVELY</a:t>
            </a:r>
            <a:r>
              <a:rPr lang="en-US" dirty="0" smtClean="0"/>
              <a:t>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26" name="Picture 2" descr="C:\Users\jjames\AppData\Local\Microsoft\Windows\Temporary Internet Files\Content.IE5\RREFBDU8\MC90033298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800600"/>
            <a:ext cx="1370899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49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will you asses the felt needs of the unchurched in your community?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Use Rick Warren’s five questions: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you an </a:t>
            </a:r>
            <a:r>
              <a:rPr lang="en-US" b="1" u="sng" dirty="0" smtClean="0"/>
              <a:t>ACTIVE</a:t>
            </a:r>
            <a:r>
              <a:rPr lang="en-US" dirty="0" smtClean="0"/>
              <a:t> member of a nearby church? (if yes, wish the person well and end the interview.)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think is the great </a:t>
            </a:r>
            <a:r>
              <a:rPr lang="en-US" b="1" u="sng" dirty="0" smtClean="0"/>
              <a:t>NEED</a:t>
            </a:r>
            <a:r>
              <a:rPr lang="en-US" dirty="0" smtClean="0"/>
              <a:t> in [your area]?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do you think most people don’t </a:t>
            </a:r>
            <a:r>
              <a:rPr lang="en-US" b="1" u="sng" dirty="0" smtClean="0"/>
              <a:t>ATTEND</a:t>
            </a:r>
            <a:r>
              <a:rPr lang="en-US" dirty="0" smtClean="0"/>
              <a:t> church?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r"/>
            <a:r>
              <a:rPr lang="en-US" dirty="0" smtClean="0"/>
              <a:t>Inviting The Unchurched</a:t>
            </a:r>
            <a:endParaRPr lang="en-US" dirty="0"/>
          </a:p>
        </p:txBody>
      </p:sp>
      <p:pic>
        <p:nvPicPr>
          <p:cNvPr id="5" name="Picture 2" descr="iStock_000016333709Sm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80" t="3596" r="14777" b="163"/>
          <a:stretch>
            <a:fillRect/>
          </a:stretch>
        </p:blipFill>
        <p:spPr bwMode="auto">
          <a:xfrm>
            <a:off x="2286000" y="114946"/>
            <a:ext cx="5389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38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3162</TotalTime>
  <Words>497</Words>
  <Application>Microsoft Office PowerPoint</Application>
  <PresentationFormat>On-screen Show (4:3)</PresentationFormat>
  <Paragraphs>69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Inviting the 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  <vt:lpstr>Inviting The Unchurched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Inviting the  Unchurched</dc:title>
  <dc:creator>Jackie James</dc:creator>
  <cp:lastModifiedBy>wmckain</cp:lastModifiedBy>
  <cp:revision>16</cp:revision>
  <dcterms:created xsi:type="dcterms:W3CDTF">2012-02-28T17:44:16Z</dcterms:created>
  <dcterms:modified xsi:type="dcterms:W3CDTF">2012-09-06T19:35:37Z</dcterms:modified>
</cp:coreProperties>
</file>