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4E8D3-8CF6-41C0-81DE-92EDAA722757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A9566-D8F1-49E0-A0BD-17A0852A2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04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CB8052E-D4B4-417E-9F1F-E20195BA9606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313AC3E-8A03-4AAB-A280-83581FC05B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iR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99" y="2819400"/>
            <a:ext cx="2255837" cy="225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611796"/>
            <a:ext cx="4267200" cy="425490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140"/>
            <a:ext cx="7772400" cy="13144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Unleashing the Spirit’s Power</a:t>
            </a:r>
            <a:r>
              <a:rPr lang="en-US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/>
            </a:r>
            <a:br>
              <a:rPr lang="en-US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endParaRPr lang="en-US" b="0" dirty="0">
              <a:solidFill>
                <a:schemeClr val="tx1"/>
              </a:solidFill>
              <a:effectLst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562600"/>
            <a:ext cx="4953000" cy="1066800"/>
          </a:xfrm>
        </p:spPr>
        <p:txBody>
          <a:bodyPr>
            <a:norm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Church Renewal Resource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Evangelism Ministries USA/Canada Region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Church of the Nazarene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algn="l"/>
            <a:endParaRPr lang="en-US" sz="1600" dirty="0"/>
          </a:p>
          <a:p>
            <a:pPr algn="l"/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457200" y="1066800"/>
            <a:ext cx="495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EA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Affects Numerical Growth </a:t>
            </a:r>
            <a:endParaRPr lang="en-US" sz="4000" b="1" dirty="0">
              <a:solidFill>
                <a:srgbClr val="0000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356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jjames\Pictures\Small Group Picture Backgrou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725" y="1066800"/>
            <a:ext cx="6934200" cy="510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sz="4600" b="1" dirty="0">
                <a:solidFill>
                  <a:srgbClr val="0000EA"/>
                </a:solidFill>
                <a:latin typeface="Consolas" pitchFamily="49" charset="0"/>
                <a:cs typeface="Consolas" pitchFamily="49" charset="0"/>
              </a:rPr>
              <a:t>SMALL GROUP EXERCISE </a:t>
            </a:r>
            <a:endParaRPr lang="en-US" sz="4600" dirty="0">
              <a:solidFill>
                <a:srgbClr val="0000EA"/>
              </a:solidFill>
              <a:latin typeface="Consolas" pitchFamily="49" charset="0"/>
              <a:cs typeface="Consolas" pitchFamily="49" charset="0"/>
            </a:endParaRPr>
          </a:p>
          <a:p>
            <a:pPr marL="109728" indent="0">
              <a:buNone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Work with your church team to complete the following: 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Who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are the people in your congregation who have brought others to Christ and the church? 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886968" lvl="3" indent="0">
              <a:buNone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a. Describe what they are like. (They may not always be considered saintly.) </a:t>
            </a:r>
          </a:p>
          <a:p>
            <a:pPr marL="886968" lvl="3" indent="0">
              <a:buNone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 Which of their characteristics can people imitate? </a:t>
            </a:r>
          </a:p>
          <a:p>
            <a:pPr marL="109728" indent="0">
              <a:buNone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 marL="624078" indent="-514350">
              <a:buClrTx/>
              <a:buSzPct val="100000"/>
              <a:buFont typeface="+mj-lt"/>
              <a:buAutoNum type="arabicPeriod" startAt="2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What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factors about your church may keep people from attending or returning? </a:t>
            </a:r>
          </a:p>
          <a:p>
            <a:pPr marL="886968" lvl="3" indent="0">
              <a:buNone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 What are the negotiable and non-negotiable (i.e. if changed would make your church less than a God-approved body of believers) factors? </a:t>
            </a:r>
          </a:p>
          <a:p>
            <a:pPr marL="886968" lvl="3" indent="0">
              <a:buNone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 How could you go about making changes (in the negotiable factors) that would attract outsiders? </a:t>
            </a:r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188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james\Desktop\iStock_000005735314XSmallGR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4876800" cy="4862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>
                <a:solidFill>
                  <a:srgbClr val="0000EA"/>
                </a:solidFill>
                <a:latin typeface="Consolas" pitchFamily="49" charset="0"/>
                <a:cs typeface="Consolas" pitchFamily="49" charset="0"/>
              </a:rPr>
              <a:t>Purpose:</a:t>
            </a:r>
          </a:p>
          <a:p>
            <a:pPr marL="365760" lvl="1" indent="0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Free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Spirit to influence outsiders through us, 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the church.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65760" lvl="1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>
                <a:solidFill>
                  <a:srgbClr val="0000EA"/>
                </a:solidFill>
                <a:latin typeface="Consolas" pitchFamily="49" charset="0"/>
                <a:cs typeface="Consolas" pitchFamily="49" charset="0"/>
              </a:rPr>
              <a:t>Objectives: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Reinforce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the importance of a spiritually alive church.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Place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 premium on the love that wins, welcomes,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includes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the outsider.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Invest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in befriending and bettering people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749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james\Desktop\iStock_000005735314XSmallR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284492"/>
            <a:ext cx="5029200" cy="501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10600" cy="5148072"/>
          </a:xfrm>
        </p:spPr>
        <p:txBody>
          <a:bodyPr/>
          <a:lstStyle/>
          <a:p>
            <a:pPr marL="109728" indent="0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I. The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character of Christians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attracts non-Christians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880110" lvl="1" indent="-514350">
              <a:buClrTx/>
              <a:buFont typeface="+mj-lt"/>
              <a:buAutoNum type="alphaUcPeriod"/>
            </a:pPr>
            <a:r>
              <a:rPr lang="en-US" sz="2800" b="1" u="heavy" dirty="0" smtClean="0">
                <a:latin typeface="Calibri" pitchFamily="34" charset="0"/>
                <a:cs typeface="Calibri" pitchFamily="34" charset="0"/>
              </a:rPr>
              <a:t>VITALITY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attracts.</a:t>
            </a:r>
          </a:p>
          <a:p>
            <a:pPr marL="880110" lvl="1" indent="-514350">
              <a:buClrTx/>
              <a:buFont typeface="+mj-lt"/>
              <a:buAutoNum type="alphaU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Reliance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upon God (a living faith) spawns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HOPE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among the needy.</a:t>
            </a:r>
          </a:p>
          <a:p>
            <a:pPr marL="880110" lvl="1" indent="-514350">
              <a:buClrTx/>
              <a:buFont typeface="+mj-lt"/>
              <a:buAutoNum type="alphaUcPeriod"/>
            </a:pPr>
            <a:r>
              <a:rPr lang="en-US" sz="2800" b="1" u="heavy" dirty="0" smtClean="0">
                <a:latin typeface="Calibri" pitchFamily="34" charset="0"/>
                <a:cs typeface="Calibri" pitchFamily="34" charset="0"/>
              </a:rPr>
              <a:t>INTEGRITY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attracts.</a:t>
            </a:r>
          </a:p>
          <a:p>
            <a:pPr marL="880110" lvl="1" indent="-514350">
              <a:buClrTx/>
              <a:buFont typeface="+mj-lt"/>
              <a:buAutoNum type="alphaU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Spirit of Jesus in us is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ACCEPTING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(welcoming) of all.</a:t>
            </a:r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884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jjames\Desktop\iStock_000005735314XSmall Yell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197" y="1284274"/>
            <a:ext cx="4953000" cy="493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II. The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behavior of believers appeals to unbelievers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Spiritually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alive people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SUPPORT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others.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Spiritual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life brings both peace and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PEOPLE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to that peace.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maturing church sees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SINNERS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as Christ sees them -- non-judgmentally.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Celebration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APPEALS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Love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lived out in the world is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WINSOME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spiritual church meets the needs of attendants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–</a:t>
            </a:r>
            <a:r>
              <a:rPr lang="en-US" sz="2400" b="1" u="heavy" dirty="0" smtClean="0">
                <a:latin typeface="Calibri" pitchFamily="34" charset="0"/>
                <a:cs typeface="Calibri" pitchFamily="34" charset="0"/>
              </a:rPr>
              <a:t>SATISFIED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customers talk favorably.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985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jjames\Desktop\iStock_000005735314XSmall Bl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454" y="1219200"/>
            <a:ext cx="5105400" cy="509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sz="3900" dirty="0" smtClean="0">
                <a:latin typeface="Calibri" pitchFamily="34" charset="0"/>
                <a:cs typeface="Calibri" pitchFamily="34" charset="0"/>
              </a:rPr>
              <a:t>III. Disciples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apprehend the heart of God for the lost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3900" dirty="0" smtClean="0">
                <a:latin typeface="Calibri" pitchFamily="34" charset="0"/>
                <a:cs typeface="Calibri" pitchFamily="34" charset="0"/>
              </a:rPr>
              <a:t>God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is able to </a:t>
            </a:r>
            <a:r>
              <a:rPr lang="en-US" sz="3900" b="1" u="heavy" dirty="0">
                <a:latin typeface="Calibri" pitchFamily="34" charset="0"/>
                <a:cs typeface="Calibri" pitchFamily="34" charset="0"/>
              </a:rPr>
              <a:t>WORK</a:t>
            </a:r>
            <a:r>
              <a:rPr lang="en-US" sz="3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through open people.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3900" dirty="0" smtClean="0">
                <a:latin typeface="Calibri" pitchFamily="34" charset="0"/>
                <a:cs typeface="Calibri" pitchFamily="34" charset="0"/>
              </a:rPr>
              <a:t>Spiritual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living </a:t>
            </a:r>
            <a:r>
              <a:rPr lang="en-US" sz="3900" b="1" u="heavy" dirty="0">
                <a:latin typeface="Calibri" pitchFamily="34" charset="0"/>
                <a:cs typeface="Calibri" pitchFamily="34" charset="0"/>
              </a:rPr>
              <a:t>MOTIVATES</a:t>
            </a:r>
            <a:r>
              <a:rPr lang="en-US" sz="3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witnessing which results in converts.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3900" dirty="0" smtClean="0">
                <a:latin typeface="Calibri" pitchFamily="34" charset="0"/>
                <a:cs typeface="Calibri" pitchFamily="34" charset="0"/>
              </a:rPr>
              <a:t>God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keeps His promise of </a:t>
            </a:r>
            <a:r>
              <a:rPr lang="en-US" sz="3900" b="1" u="heavy" dirty="0">
                <a:latin typeface="Calibri" pitchFamily="34" charset="0"/>
                <a:cs typeface="Calibri" pitchFamily="34" charset="0"/>
              </a:rPr>
              <a:t>GROWING</a:t>
            </a:r>
            <a:r>
              <a:rPr lang="en-US" sz="3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his church through our obedience.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3900" dirty="0" smtClean="0">
                <a:latin typeface="Calibri" pitchFamily="34" charset="0"/>
                <a:cs typeface="Calibri" pitchFamily="34" charset="0"/>
              </a:rPr>
              <a:t>Prayer </a:t>
            </a:r>
            <a:r>
              <a:rPr lang="en-US" sz="3900" dirty="0">
                <a:latin typeface="Calibri" pitchFamily="34" charset="0"/>
                <a:cs typeface="Calibri" pitchFamily="34" charset="0"/>
              </a:rPr>
              <a:t>generates life-changing </a:t>
            </a:r>
            <a:r>
              <a:rPr lang="en-US" sz="3900" b="1" u="heavy" dirty="0">
                <a:latin typeface="Calibri" pitchFamily="34" charset="0"/>
                <a:cs typeface="Calibri" pitchFamily="34" charset="0"/>
              </a:rPr>
              <a:t>POWER</a:t>
            </a:r>
            <a:r>
              <a:rPr lang="en-US" sz="39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65760" lvl="1" indent="0">
              <a:buClrTx/>
              <a:buSzPct val="100000"/>
              <a:buNone/>
            </a:pPr>
            <a:endParaRPr lang="en-US" sz="3000" dirty="0"/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1365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jjames\Desktop\iStock_000005735314XSmallGR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08513"/>
            <a:ext cx="5105400" cy="509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IV. Spirituality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meets a basic human need for God.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When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we meet the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SPIRITUAL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needs of people, we will have more people who want an experience and a knowledge of God.</a:t>
            </a:r>
          </a:p>
          <a:p>
            <a:pPr marL="880110" lvl="1" indent="-514350">
              <a:buClrTx/>
              <a:buSzPct val="100000"/>
              <a:buFont typeface="+mj-lt"/>
              <a:buAutoNum type="alphaU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Why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aren’t people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FLOODING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to our churches?</a:t>
            </a:r>
          </a:p>
          <a:p>
            <a:pPr marL="1117854" lvl="2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There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are many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SUBSTITUTES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for spiritual fulfillment, e.g. entertainment, relationships, sexual gratification, clubs.</a:t>
            </a:r>
          </a:p>
          <a:p>
            <a:pPr marL="1117854" lvl="2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church does not know how to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MINISTER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to the world.</a:t>
            </a:r>
          </a:p>
          <a:p>
            <a:pPr marL="1117854" lvl="2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church is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u="heavy" dirty="0">
                <a:latin typeface="Calibri" pitchFamily="34" charset="0"/>
                <a:cs typeface="Calibri" pitchFamily="34" charset="0"/>
              </a:rPr>
              <a:t>AFRAID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of the world’s rebuke.</a:t>
            </a:r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06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jjames\Desktop\iStock_000005735314XSmallR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276525"/>
            <a:ext cx="4953000" cy="493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sz="2900" dirty="0">
                <a:latin typeface="Calibri" pitchFamily="34" charset="0"/>
                <a:cs typeface="Calibri" pitchFamily="34" charset="0"/>
              </a:rPr>
              <a:t>C. </a:t>
            </a:r>
            <a:r>
              <a:rPr lang="en-US" sz="2900" dirty="0" smtClean="0">
                <a:latin typeface="Calibri" pitchFamily="34" charset="0"/>
                <a:cs typeface="Calibri" pitchFamily="34" charset="0"/>
              </a:rPr>
              <a:t>Unchurched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people have a need for </a:t>
            </a:r>
            <a:r>
              <a:rPr lang="en-US" sz="2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900" b="1" u="heavy" dirty="0">
                <a:latin typeface="Calibri" pitchFamily="34" charset="0"/>
                <a:cs typeface="Calibri" pitchFamily="34" charset="0"/>
              </a:rPr>
              <a:t>INTERACTION</a:t>
            </a:r>
            <a:r>
              <a:rPr lang="en-US" sz="2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with</a:t>
            </a:r>
          </a:p>
          <a:p>
            <a:pPr marL="109728" indent="0">
              <a:buNone/>
            </a:pPr>
            <a:r>
              <a:rPr lang="en-US" sz="2900" dirty="0" smtClean="0">
                <a:latin typeface="Calibri" pitchFamily="34" charset="0"/>
                <a:cs typeface="Calibri" pitchFamily="34" charset="0"/>
              </a:rPr>
              <a:t>    God’s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people.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9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church that attracts people will view people as </a:t>
            </a:r>
            <a:r>
              <a:rPr lang="en-US" sz="2900" b="1" u="heavy" dirty="0">
                <a:latin typeface="Calibri" pitchFamily="34" charset="0"/>
                <a:cs typeface="Calibri" pitchFamily="34" charset="0"/>
              </a:rPr>
              <a:t>DISCIPLES</a:t>
            </a:r>
            <a:r>
              <a:rPr lang="en-US" sz="2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-- people in the process of becoming the people of God.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900" dirty="0" smtClean="0">
                <a:latin typeface="Calibri" pitchFamily="34" charset="0"/>
                <a:cs typeface="Calibri" pitchFamily="34" charset="0"/>
              </a:rPr>
              <a:t>Most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people are </a:t>
            </a:r>
            <a:r>
              <a:rPr lang="en-US" sz="2900" b="1" u="heavy" dirty="0">
                <a:latin typeface="Calibri" pitchFamily="34" charset="0"/>
                <a:cs typeface="Calibri" pitchFamily="34" charset="0"/>
              </a:rPr>
              <a:t>WRESTLING</a:t>
            </a:r>
            <a:r>
              <a:rPr lang="en-US" sz="2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with the daily problems of living and want support in that process.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900" dirty="0" smtClean="0">
                <a:latin typeface="Calibri" pitchFamily="34" charset="0"/>
                <a:cs typeface="Calibri" pitchFamily="34" charset="0"/>
              </a:rPr>
              <a:t>People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are </a:t>
            </a:r>
            <a:r>
              <a:rPr lang="en-US" sz="2900" b="1" u="heavy" dirty="0">
                <a:latin typeface="Calibri" pitchFamily="34" charset="0"/>
                <a:cs typeface="Calibri" pitchFamily="34" charset="0"/>
              </a:rPr>
              <a:t>WARMED</a:t>
            </a:r>
            <a:r>
              <a:rPr lang="en-US" sz="29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900" dirty="0">
                <a:latin typeface="Calibri" pitchFamily="34" charset="0"/>
                <a:cs typeface="Calibri" pitchFamily="34" charset="0"/>
              </a:rPr>
              <a:t>by the people of God as they study life-related issues from the Bible and seek to apply those.</a:t>
            </a:r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8244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james\Desktop\iStock_000005735314XSmall Yell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284493"/>
            <a:ext cx="5029200" cy="501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ClrTx/>
              <a:buSzPct val="100000"/>
              <a:buFont typeface="+mj-lt"/>
              <a:buAutoNum type="arabicPeriod" startAt="4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God’s people, who are growing spiritually and are open to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PERMITTING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others to grow at their own speed, will draw other people to themselves.</a:t>
            </a:r>
          </a:p>
          <a:p>
            <a:pPr marL="624078" indent="-514350">
              <a:buClrTx/>
              <a:buSzPct val="100000"/>
              <a:buFont typeface="+mj-lt"/>
              <a:buAutoNum type="arabicPeriod" startAt="4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The church,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SERVING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as Jesus’ disciples, ministers primarily to unbelievers.</a:t>
            </a:r>
          </a:p>
          <a:p>
            <a:pPr marL="624078" indent="-514350">
              <a:buClrTx/>
              <a:buSzPct val="100000"/>
              <a:buFont typeface="+mj-lt"/>
              <a:buAutoNum type="arabicPeriod" startAt="4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That’s why numerical growth should follow spiritual growth, i.e. the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CLOSER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we are to God the more we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CARE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about people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35531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james\Desktop\iStock_000005735314XSmall Bl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454" y="1219200"/>
            <a:ext cx="5105400" cy="509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sz="3900" b="1" dirty="0">
                <a:solidFill>
                  <a:srgbClr val="0000EA"/>
                </a:solidFill>
                <a:latin typeface="Consolas" pitchFamily="49" charset="0"/>
                <a:cs typeface="Consolas" pitchFamily="49" charset="0"/>
              </a:rPr>
              <a:t>Conclusion:</a:t>
            </a:r>
            <a:endParaRPr lang="en-US" sz="3900" dirty="0">
              <a:solidFill>
                <a:srgbClr val="0000EA"/>
              </a:solidFill>
              <a:latin typeface="Consolas" pitchFamily="49" charset="0"/>
              <a:cs typeface="Consolas" pitchFamily="49" charset="0"/>
            </a:endParaRP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Some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would object, saying: “Our church is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GROWING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spiritually, but not growing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NUMERICALLY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.”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church should be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PRODUCING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life-changing behavior in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people-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- that very process attracts and those people attract others.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church that is growing spiritually -- becoming more like Christ; showing love to people; </a:t>
            </a:r>
            <a:r>
              <a:rPr lang="en-US" sz="2800" b="1" u="heavy" dirty="0">
                <a:latin typeface="Calibri" pitchFamily="34" charset="0"/>
                <a:cs typeface="Calibri" pitchFamily="34" charset="0"/>
              </a:rPr>
              <a:t>REACHING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out to those who need God -- should grow numerically.</a:t>
            </a:r>
          </a:p>
          <a:p>
            <a:pPr marL="109728" indent="0">
              <a:buNone/>
            </a:pPr>
            <a:r>
              <a:rPr lang="en-US" dirty="0"/>
              <a:t> 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How Spiritual Vitality </a:t>
            </a:r>
            <a:b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  <a:latin typeface="Consolas" pitchFamily="49" charset="0"/>
                <a:cs typeface="Consolas" pitchFamily="49" charset="0"/>
              </a:rPr>
              <a:t>Affects Numerical Growth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3880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302</TotalTime>
  <Words>572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Unleashing the Spirit’s Power </vt:lpstr>
      <vt:lpstr>How Spiritual Vitality  Affects Numerical Growth</vt:lpstr>
      <vt:lpstr>How Spiritual Vitality  Affects Numerical Growth</vt:lpstr>
      <vt:lpstr>How Spiritual Vitality  Affects Numerical Growth</vt:lpstr>
      <vt:lpstr>How Spiritual Vitality  Affects Numerical Growth</vt:lpstr>
      <vt:lpstr>How Spiritual Vitality  Affects Numerical Growth</vt:lpstr>
      <vt:lpstr>How Spiritual Vitality  Affects Numerical Growth</vt:lpstr>
      <vt:lpstr>How Spiritual Vitality  Affects Numerical Growth</vt:lpstr>
      <vt:lpstr>How Spiritual Vitality  Affects Numerical Growth</vt:lpstr>
      <vt:lpstr>How Spiritual Vitality  Affects Numerical Growth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Unleashing the Spirit’s Power How Spiritual Vitality Affects Numerical Growth</dc:title>
  <dc:creator>Jackie James</dc:creator>
  <cp:lastModifiedBy>Jackie James</cp:lastModifiedBy>
  <cp:revision>9</cp:revision>
  <cp:lastPrinted>2012-06-20T15:42:13Z</cp:lastPrinted>
  <dcterms:created xsi:type="dcterms:W3CDTF">2012-05-30T19:01:31Z</dcterms:created>
  <dcterms:modified xsi:type="dcterms:W3CDTF">2012-07-16T12:40:08Z</dcterms:modified>
</cp:coreProperties>
</file>