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C0C25-1F84-4660-AF9C-37BD0E8C1A90}" type="datetimeFigureOut">
              <a:rPr lang="en-US" smtClean="0"/>
              <a:t>8/11/2011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C9B54-8D08-4AC5-89C0-5FEBCD72A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C9B54-8D08-4AC5-89C0-5FEBCD72A2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3EF4-968B-4752-91D8-CA49F25F168D}" type="datetime1">
              <a:rPr lang="en-US" smtClean="0"/>
              <a:t>8/11/2011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9942-C239-4811-9A37-20EF41838FE2}" type="datetime1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F56F-AFE8-489D-875B-56D21DB44077}" type="datetime1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BC3E-B590-44E9-990C-563D0C71E3CC}" type="datetime1">
              <a:rPr lang="en-US" smtClean="0"/>
              <a:t>8/11/2011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DC56-70C3-41AD-96FD-14C7BF93C07C}" type="datetime1">
              <a:rPr lang="en-US" smtClean="0"/>
              <a:t>8/11/2011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46E4-F2D2-4015-B7C4-BBD2567EE0BF}" type="datetime1">
              <a:rPr lang="en-US" smtClean="0"/>
              <a:t>8/11/2011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42DF-81B9-48F2-861F-52AFB29D2BD7}" type="datetime1">
              <a:rPr lang="en-US" smtClean="0"/>
              <a:t>8/11/2011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6E8D-F62C-41CF-98C6-6940B031C637}" type="datetime1">
              <a:rPr lang="en-US" smtClean="0"/>
              <a:t>8/11/2011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EF9A-E439-4A5E-906C-9529130C59D9}" type="datetime1">
              <a:rPr lang="en-US" smtClean="0"/>
              <a:t>8/11/2011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5229-FAF3-48F2-BD04-CFE08C92EA6D}" type="datetime1">
              <a:rPr lang="en-US" smtClean="0"/>
              <a:t>8/11/2011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B890-77B8-4630-87CC-BBAD425F9DCE}" type="datetime1">
              <a:rPr lang="en-US" smtClean="0"/>
              <a:t>8/11/2011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195FA6-357C-4A2E-9C63-A3B2B818CBE0}" type="datetime1">
              <a:rPr lang="en-US" smtClean="0"/>
              <a:t>8/11/2011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E1129F-4B56-4EB7-B07E-E940E66A54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ssionevangelism.or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evangelism@nazaren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Stock_000002206716Smal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" y="152400"/>
            <a:ext cx="56388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ristina" pitchFamily="66" charset="0"/>
                <a:cs typeface="Arial" pitchFamily="34" charset="0"/>
              </a:rPr>
              <a:t>Exploring Evangelistic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ristina" pitchFamily="66" charset="0"/>
                <a:cs typeface="Arial" pitchFamily="34" charset="0"/>
              </a:rPr>
              <a:t>Strategies For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ristina" pitchFamily="66" charset="0"/>
                <a:cs typeface="Arial" pitchFamily="34" charset="0"/>
              </a:rPr>
              <a:t>The Local Church</a:t>
            </a:r>
            <a:endParaRPr kumimoji="0" lang="en-US" sz="6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3886200"/>
            <a:ext cx="609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Acknowledgements</a:t>
            </a:r>
          </a:p>
          <a:p>
            <a:endParaRPr lang="en-US" b="1" dirty="0"/>
          </a:p>
          <a:p>
            <a:r>
              <a:rPr lang="en-US" b="1" dirty="0" smtClean="0"/>
              <a:t>Director of Course Development	Dr. Lyle Pointer</a:t>
            </a:r>
          </a:p>
          <a:p>
            <a:r>
              <a:rPr lang="en-US" b="1" dirty="0" smtClean="0"/>
              <a:t>Author of Module			Dr. Lyle Pointer</a:t>
            </a:r>
          </a:p>
          <a:p>
            <a:r>
              <a:rPr lang="en-US" b="1" dirty="0" smtClean="0"/>
              <a:t>Curriculum Designer		Eric L. Reynolds -2003</a:t>
            </a:r>
          </a:p>
          <a:p>
            <a:r>
              <a:rPr lang="en-US" b="1" dirty="0" smtClean="0"/>
              <a:t>Curriculum Re-designer		Jackie James-2011</a:t>
            </a:r>
          </a:p>
          <a:p>
            <a:endParaRPr lang="en-US" b="1" dirty="0"/>
          </a:p>
          <a:p>
            <a:r>
              <a:rPr lang="en-US" sz="1000" b="1" dirty="0" smtClean="0"/>
              <a:t>Permission is granted to copy this material for local church training. No part of this material may be copied, photocopied, or reproduced in any form for the purposes of sale. 	</a:t>
            </a:r>
          </a:p>
          <a:p>
            <a:endParaRPr lang="en-US" sz="1000" b="1" dirty="0" smtClean="0"/>
          </a:p>
          <a:p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© 2003,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2011 USA/Canada Evangelism Ministries Church of the Nazarene, International All rights Reserved 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7892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0" y="1981200"/>
            <a:ext cx="7086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Focus </a:t>
            </a:r>
            <a:r>
              <a:rPr lang="en-US" sz="2800" dirty="0"/>
              <a:t>on ministry that is </a:t>
            </a:r>
            <a:r>
              <a:rPr lang="en-US" sz="2800" b="1" u="sng" dirty="0"/>
              <a:t>OUTREACH</a:t>
            </a:r>
            <a:r>
              <a:rPr lang="en-US" sz="2800" dirty="0"/>
              <a:t> oriented.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Give </a:t>
            </a:r>
            <a:r>
              <a:rPr lang="en-US" sz="2000" dirty="0"/>
              <a:t>people reasons to invite people to come to church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Reasons </a:t>
            </a:r>
            <a:r>
              <a:rPr lang="en-US" sz="2000" dirty="0"/>
              <a:t>to phone prospects: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tell them you have prayed for them.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tell them they were missed when absent.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inform them of church calendar events.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inform them of small group events.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tell them a new sermon series is beginning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tell them a new lesson series in class is beginning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connect them with other people in the church.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To </a:t>
            </a:r>
            <a:r>
              <a:rPr lang="en-US" sz="2000" dirty="0"/>
              <a:t>update the directory.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2286000"/>
            <a:ext cx="7162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People </a:t>
            </a:r>
            <a:r>
              <a:rPr lang="en-US" sz="2400" dirty="0"/>
              <a:t>decide not to return within the first 11 minutes after arriving </a:t>
            </a:r>
            <a:r>
              <a:rPr lang="en-US" sz="2400" dirty="0" smtClean="0"/>
              <a:t>at  </a:t>
            </a:r>
            <a:r>
              <a:rPr lang="en-US" sz="2400" dirty="0"/>
              <a:t>a church (Ken Hauk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“first impressions”  do we give to visitors on </a:t>
            </a:r>
            <a:r>
              <a:rPr lang="en-US" sz="2400" dirty="0" smtClean="0"/>
              <a:t>Sunday morning?</a:t>
            </a:r>
          </a:p>
          <a:p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effective are we in providing hospitality?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10244" name="Picture 4" descr="http://cdn2-b.examiner.com/sites/default/files/styles/large/hash/8c/76/8c768c3a7fac14223ca6837e873c3f9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029200"/>
            <a:ext cx="2597622" cy="210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95400" y="1676400"/>
            <a:ext cx="784859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Creating church </a:t>
            </a:r>
            <a:r>
              <a:rPr lang="en-US" sz="2800" b="1" u="sng" dirty="0"/>
              <a:t>TRAFFIC.</a:t>
            </a:r>
            <a:endParaRPr lang="en-US" sz="2800" dirty="0"/>
          </a:p>
          <a:p>
            <a:r>
              <a:rPr lang="en-US" sz="2400" dirty="0"/>
              <a:t>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An </a:t>
            </a:r>
            <a:r>
              <a:rPr lang="en-US" sz="2400" dirty="0"/>
              <a:t>increased number of visitors/prospects raises the excitement level within the church</a:t>
            </a:r>
            <a:r>
              <a:rPr lang="en-US" sz="2400" dirty="0" smtClean="0"/>
              <a:t>.</a:t>
            </a:r>
          </a:p>
          <a:p>
            <a:endParaRPr lang="en-US" sz="1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Implement </a:t>
            </a:r>
            <a:r>
              <a:rPr lang="en-US" sz="2400" dirty="0"/>
              <a:t>activities that focus attention on the </a:t>
            </a:r>
            <a:r>
              <a:rPr lang="en-US" sz="2400" dirty="0" err="1"/>
              <a:t>unchurched</a:t>
            </a:r>
            <a:r>
              <a:rPr lang="en-US" sz="2400" dirty="0" smtClean="0"/>
              <a:t>.</a:t>
            </a:r>
          </a:p>
          <a:p>
            <a:endParaRPr lang="en-US" sz="1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i="1" dirty="0" smtClean="0"/>
              <a:t>5-5-5</a:t>
            </a:r>
            <a:r>
              <a:rPr lang="en-US" sz="2400" dirty="0"/>
              <a:t>: Pray for five people a day, for five minutes, for 5 days a week</a:t>
            </a:r>
            <a:r>
              <a:rPr lang="en-US" sz="2400" dirty="0" smtClean="0"/>
              <a:t>.</a:t>
            </a:r>
          </a:p>
          <a:p>
            <a:endParaRPr lang="en-US" sz="1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i="1" dirty="0" smtClean="0"/>
              <a:t>Prayer</a:t>
            </a:r>
            <a:r>
              <a:rPr lang="en-US" sz="2400" i="1" dirty="0"/>
              <a:t>, Care, &amp; Share </a:t>
            </a:r>
            <a:r>
              <a:rPr lang="en-US" sz="2400" dirty="0"/>
              <a:t>is Mission America’s Lighthouse ministry. People </a:t>
            </a:r>
            <a:r>
              <a:rPr lang="en-US" sz="2400" dirty="0" smtClean="0"/>
              <a:t>commit </a:t>
            </a:r>
            <a:r>
              <a:rPr lang="en-US" sz="2400" dirty="0"/>
              <a:t>to praying for lost people, caring for them in a specific way, and then sharing the gospel with them.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2366" y="1981201"/>
            <a:ext cx="75438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Identifying </a:t>
            </a:r>
            <a:r>
              <a:rPr lang="en-US" sz="2800" b="1" u="sng" dirty="0"/>
              <a:t>BRINGERS</a:t>
            </a:r>
            <a:r>
              <a:rPr lang="en-US" sz="2800" dirty="0"/>
              <a:t>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 smtClean="0"/>
              <a:t>They </a:t>
            </a:r>
            <a:r>
              <a:rPr lang="en-US" sz="2400" dirty="0"/>
              <a:t>are the church people who generally invite the </a:t>
            </a:r>
            <a:r>
              <a:rPr lang="en-US" sz="2400" dirty="0" err="1"/>
              <a:t>unchurched</a:t>
            </a:r>
            <a:r>
              <a:rPr lang="en-US" sz="2400" dirty="0"/>
              <a:t> to attend worship services</a:t>
            </a:r>
            <a:r>
              <a:rPr lang="en-US" sz="2400" dirty="0" smtClean="0"/>
              <a:t>.</a:t>
            </a:r>
          </a:p>
          <a:p>
            <a:endParaRPr lang="en-US" sz="12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Ask </a:t>
            </a:r>
            <a:r>
              <a:rPr lang="en-US" sz="2400" dirty="0"/>
              <a:t>visitors, “Who invited you</a:t>
            </a:r>
            <a:r>
              <a:rPr lang="en-US" sz="2400" dirty="0" smtClean="0"/>
              <a:t>?”</a:t>
            </a:r>
          </a:p>
          <a:p>
            <a:endParaRPr lang="en-US" sz="9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Bringers </a:t>
            </a:r>
            <a:r>
              <a:rPr lang="en-US" sz="2400" dirty="0"/>
              <a:t>are continually in prayer for their lost friends </a:t>
            </a:r>
            <a:r>
              <a:rPr lang="en-US" sz="2400" dirty="0" smtClean="0"/>
              <a:t>and family.</a:t>
            </a:r>
          </a:p>
          <a:p>
            <a:endParaRPr lang="en-US" sz="9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Bringers </a:t>
            </a:r>
            <a:r>
              <a:rPr lang="en-US" sz="2400" dirty="0"/>
              <a:t>generally have good social skills and a </a:t>
            </a:r>
            <a:r>
              <a:rPr lang="en-US" sz="2400" dirty="0" smtClean="0"/>
              <a:t>compassionate spirit </a:t>
            </a:r>
            <a:r>
              <a:rPr lang="en-US" sz="2400" dirty="0"/>
              <a:t>for the </a:t>
            </a:r>
            <a:r>
              <a:rPr lang="en-US" sz="2400" dirty="0" err="1"/>
              <a:t>unchurched</a:t>
            </a:r>
            <a:r>
              <a:rPr lang="en-US" sz="2400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5" name="Picture 4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://www.watton.org/clipart/general/invit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97" y="3171069"/>
            <a:ext cx="1285875" cy="1895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2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6555" y="1676400"/>
            <a:ext cx="754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Maximize </a:t>
            </a:r>
            <a:r>
              <a:rPr lang="en-US" sz="2800" dirty="0"/>
              <a:t>the ministry of the </a:t>
            </a:r>
            <a:r>
              <a:rPr lang="en-US" sz="2800" b="1" u="sng" dirty="0"/>
              <a:t>BRINGERS</a:t>
            </a:r>
            <a:r>
              <a:rPr lang="en-US" sz="2800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sz="2400" dirty="0" smtClean="0"/>
              <a:t>Identify </a:t>
            </a:r>
            <a:r>
              <a:rPr lang="en-US" sz="2400" dirty="0"/>
              <a:t>them, keep them inspired, and pray with them.</a:t>
            </a:r>
          </a:p>
          <a:p>
            <a:r>
              <a:rPr lang="en-US" sz="2400" dirty="0" smtClean="0"/>
              <a:t>Coach </a:t>
            </a:r>
            <a:r>
              <a:rPr lang="en-US" sz="2400" dirty="0"/>
              <a:t>them to respond to questions the </a:t>
            </a:r>
            <a:r>
              <a:rPr lang="en-US" sz="2400" dirty="0" err="1"/>
              <a:t>unchurched</a:t>
            </a:r>
            <a:r>
              <a:rPr lang="en-US" sz="2400" dirty="0"/>
              <a:t> may ask e.g. </a:t>
            </a:r>
            <a:endParaRPr lang="en-US" sz="2400" dirty="0" smtClean="0"/>
          </a:p>
          <a:p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What’s </a:t>
            </a:r>
            <a:r>
              <a:rPr lang="en-US" sz="2400" dirty="0"/>
              <a:t>your church like?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is it different from other churches?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should I wear?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do I need to know?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5199" y="1752600"/>
            <a:ext cx="529839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Small Group Activity </a:t>
            </a:r>
          </a:p>
          <a:p>
            <a:endParaRPr lang="en-US" sz="12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what ways do our church attendees develop friendships outside the church</a:t>
            </a:r>
            <a:r>
              <a:rPr lang="en-US" sz="2400" dirty="0" smtClean="0"/>
              <a:t>?</a:t>
            </a:r>
            <a:r>
              <a:rPr lang="en-US" sz="2400" dirty="0"/>
              <a:t>  </a:t>
            </a:r>
            <a:endParaRPr lang="en-US" sz="2400" dirty="0" smtClean="0"/>
          </a:p>
          <a:p>
            <a:r>
              <a:rPr lang="en-US" sz="2400" dirty="0"/>
              <a:t>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can our church encourage our members to fellowship with  outsiders?</a:t>
            </a:r>
          </a:p>
          <a:p>
            <a:r>
              <a:rPr lang="en-US" sz="2400" dirty="0"/>
              <a:t>   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Name </a:t>
            </a:r>
            <a:r>
              <a:rPr lang="en-US" sz="2400" dirty="0"/>
              <a:t>five ways to connect with the </a:t>
            </a:r>
            <a:r>
              <a:rPr lang="en-US" sz="2400" dirty="0" err="1"/>
              <a:t>unchurched</a:t>
            </a:r>
            <a:r>
              <a:rPr lang="en-US" sz="2400" dirty="0"/>
              <a:t> that would be  effective in our community</a:t>
            </a:r>
            <a:r>
              <a:rPr lang="en-US" sz="2400" dirty="0" smtClean="0"/>
              <a:t>.</a:t>
            </a:r>
            <a:r>
              <a:rPr lang="en-US" dirty="0"/>
              <a:t> </a:t>
            </a:r>
          </a:p>
          <a:p>
            <a:endParaRPr lang="en-US" b="1" dirty="0"/>
          </a:p>
        </p:txBody>
      </p:sp>
      <p:pic>
        <p:nvPicPr>
          <p:cNvPr id="14338" name="Picture 2" descr="http://vator.tv/images/attachments/010611085517clipart_board_meet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2438400" cy="1828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7267" y="1752600"/>
            <a:ext cx="7543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 Strategy for Reaching </a:t>
            </a:r>
            <a:r>
              <a:rPr lang="en-US" sz="2400" b="1" dirty="0" err="1"/>
              <a:t>Postmoderns</a:t>
            </a:r>
            <a:r>
              <a:rPr lang="en-US" sz="2400" b="1" dirty="0"/>
              <a:t> </a:t>
            </a:r>
            <a:r>
              <a:rPr lang="en-US" sz="2400" dirty="0"/>
              <a:t>(adapted from John Wesley)</a:t>
            </a:r>
          </a:p>
          <a:p>
            <a:r>
              <a:rPr lang="en-US" sz="2400" dirty="0"/>
              <a:t>Rick Richardson in his book, </a:t>
            </a:r>
            <a:r>
              <a:rPr lang="en-US" sz="2400" i="1" dirty="0"/>
              <a:t>Evangelism Outside the Box, says,</a:t>
            </a:r>
            <a:endParaRPr lang="en-US" sz="2400" dirty="0"/>
          </a:p>
          <a:p>
            <a:r>
              <a:rPr lang="en-US" sz="2400" i="1" dirty="0"/>
              <a:t>“</a:t>
            </a:r>
            <a:r>
              <a:rPr lang="en-US" sz="2400" dirty="0"/>
              <a:t>Pre-Christians today go through a process. They are befriended, </a:t>
            </a:r>
            <a:r>
              <a:rPr lang="en-US" sz="2400" dirty="0" smtClean="0"/>
              <a:t>accepted, loved</a:t>
            </a:r>
            <a:r>
              <a:rPr lang="en-US" sz="2400" dirty="0"/>
              <a:t>. Their soul is then awakened to its existence, to its spiritual </a:t>
            </a:r>
            <a:r>
              <a:rPr lang="en-US" sz="2400" dirty="0" smtClean="0"/>
              <a:t>hunger and </a:t>
            </a:r>
            <a:r>
              <a:rPr lang="en-US" sz="2400" dirty="0"/>
              <a:t>to the possibility of Jesus. They join an attractive community </a:t>
            </a:r>
            <a:r>
              <a:rPr lang="en-US" sz="2400" dirty="0" smtClean="0"/>
              <a:t>to experience </a:t>
            </a:r>
            <a:r>
              <a:rPr lang="en-US" sz="2400" dirty="0"/>
              <a:t>love and to explore and experience God. The gospel </a:t>
            </a:r>
            <a:r>
              <a:rPr lang="en-US" sz="2400" dirty="0" smtClean="0"/>
              <a:t>addresses their </a:t>
            </a:r>
            <a:r>
              <a:rPr lang="en-US" sz="2400" dirty="0"/>
              <a:t>hurt and their sin and their longing for identity and a sense of </a:t>
            </a:r>
            <a:r>
              <a:rPr lang="en-US" sz="2400" dirty="0" smtClean="0"/>
              <a:t>self, and </a:t>
            </a:r>
            <a:r>
              <a:rPr lang="en-US" sz="2400" dirty="0"/>
              <a:t>they convert. The Spirit then begins to transform them from the </a:t>
            </a:r>
            <a:r>
              <a:rPr lang="en-US" sz="2400" dirty="0" smtClean="0"/>
              <a:t>inside out</a:t>
            </a:r>
            <a:r>
              <a:rPr lang="en-US" sz="2400" dirty="0"/>
              <a:t>. So here is a simple strategy to reach people today.”</a:t>
            </a:r>
          </a:p>
          <a:p>
            <a:r>
              <a:rPr lang="en-US" sz="2000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514600"/>
            <a:ext cx="8686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For more information, find us online </a:t>
            </a:r>
          </a:p>
          <a:p>
            <a:r>
              <a:rPr lang="en-US" sz="4400" dirty="0" smtClean="0"/>
              <a:t>at </a:t>
            </a:r>
            <a:r>
              <a:rPr lang="en-US" sz="4400" dirty="0" smtClean="0">
                <a:hlinkClick r:id="rId3"/>
              </a:rPr>
              <a:t>www.missionevangelism.org</a:t>
            </a:r>
            <a:r>
              <a:rPr lang="en-US" sz="4400" dirty="0" smtClean="0"/>
              <a:t> or </a:t>
            </a:r>
          </a:p>
          <a:p>
            <a:r>
              <a:rPr lang="en-US" sz="4400" dirty="0" smtClean="0"/>
              <a:t>email </a:t>
            </a:r>
            <a:r>
              <a:rPr lang="en-US" sz="4400" dirty="0" smtClean="0">
                <a:hlinkClick r:id="rId4"/>
              </a:rPr>
              <a:t>evangelism@nazarene.org</a:t>
            </a:r>
            <a:r>
              <a:rPr lang="en-US" sz="4400" dirty="0" smtClean="0"/>
              <a:t> . </a:t>
            </a:r>
            <a:endParaRPr lang="en-US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3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iStock_000002206716Small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304800" y="1812161"/>
            <a:ext cx="2274831" cy="3657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98862" y="2438400"/>
            <a:ext cx="594360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PURPOSE</a:t>
            </a:r>
            <a:endParaRPr lang="en-US" sz="3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 </a:t>
            </a:r>
            <a:r>
              <a:rPr lang="en-US" sz="2800" dirty="0"/>
              <a:t>encourage Christians to develop intentional strategies for reaching </a:t>
            </a:r>
            <a:r>
              <a:rPr lang="en-US" sz="2800" dirty="0" err="1"/>
              <a:t>unchurched</a:t>
            </a:r>
            <a:r>
              <a:rPr lang="en-US" sz="2800" dirty="0"/>
              <a:t> people.	</a:t>
            </a: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1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2209800"/>
            <a:ext cx="59436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OBJECTIVES</a:t>
            </a:r>
            <a:endParaRPr lang="en-US" sz="3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 understand the need for an evangelistic strategy.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 increase a passion for reaching the lost.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 develop a strategy to reach those who do not belong to Jesus.</a:t>
            </a:r>
          </a:p>
          <a:p>
            <a:endParaRPr lang="en-US" dirty="0"/>
          </a:p>
        </p:txBody>
      </p:sp>
      <p:pic>
        <p:nvPicPr>
          <p:cNvPr id="6" name="Picture 3" descr="iStock_000002206716Smal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304800" y="1812161"/>
            <a:ext cx="2274831" cy="3657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841" y="2111676"/>
            <a:ext cx="7620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</a:t>
            </a:r>
            <a:r>
              <a:rPr lang="en-US" sz="2800" dirty="0"/>
              <a:t>need to have contact with the </a:t>
            </a:r>
            <a:r>
              <a:rPr lang="en-US" sz="2800" b="1" u="sng" dirty="0"/>
              <a:t>UNCHURCHED</a:t>
            </a:r>
            <a:r>
              <a:rPr lang="en-US" sz="2800" b="1" dirty="0"/>
              <a:t>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Inspire people by telling </a:t>
            </a:r>
            <a:r>
              <a:rPr lang="en-US" sz="2800" b="1" u="sng" dirty="0"/>
              <a:t>STORIES</a:t>
            </a:r>
            <a:r>
              <a:rPr lang="en-US" sz="2800" dirty="0"/>
              <a:t>, such as </a:t>
            </a:r>
            <a:r>
              <a:rPr lang="en-US" sz="2800" dirty="0" smtClean="0"/>
              <a:t>personal encounters with the </a:t>
            </a:r>
            <a:r>
              <a:rPr lang="en-US" sz="2800" dirty="0" err="1" smtClean="0"/>
              <a:t>unchurched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Inspire people </a:t>
            </a:r>
            <a:r>
              <a:rPr lang="en-US" sz="2800" dirty="0"/>
              <a:t>by </a:t>
            </a:r>
            <a:r>
              <a:rPr lang="en-US" sz="2800" b="1" u="sng" dirty="0"/>
              <a:t>TALKING</a:t>
            </a:r>
            <a:r>
              <a:rPr lang="en-US" sz="2800" dirty="0"/>
              <a:t> with the </a:t>
            </a:r>
            <a:r>
              <a:rPr lang="en-US" sz="2800" dirty="0" err="1"/>
              <a:t>unchurched</a:t>
            </a:r>
            <a:r>
              <a:rPr lang="en-US" sz="2800" dirty="0"/>
              <a:t> </a:t>
            </a:r>
            <a:r>
              <a:rPr lang="en-US" sz="2800" dirty="0" smtClean="0"/>
              <a:t>in front </a:t>
            </a:r>
            <a:r>
              <a:rPr lang="en-US" sz="2800" dirty="0"/>
              <a:t>of them</a:t>
            </a:r>
            <a:r>
              <a:rPr lang="en-US" sz="2800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3074" name="Picture 2" descr="C:\Users\jjames\AppData\Local\Microsoft\Windows\Temporary Internet Files\Content.IE5\NA3YLBQG\MC9004421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29233"/>
            <a:ext cx="2387600" cy="182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Stock_000002206716Small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1981201"/>
            <a:ext cx="77779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must </a:t>
            </a:r>
            <a:r>
              <a:rPr lang="en-US" sz="2800" b="1" u="sng" dirty="0"/>
              <a:t>INSTRUCT </a:t>
            </a:r>
            <a:r>
              <a:rPr lang="en-US" sz="2800" dirty="0"/>
              <a:t>people how to reach out to the </a:t>
            </a:r>
            <a:r>
              <a:rPr lang="en-US" sz="2800" dirty="0" err="1"/>
              <a:t>unchurched</a:t>
            </a:r>
            <a:r>
              <a:rPr lang="en-US" sz="2800" dirty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Jesus </a:t>
            </a:r>
            <a:r>
              <a:rPr lang="en-US" sz="2800" dirty="0"/>
              <a:t>taught his disciples how to do evangelism </a:t>
            </a:r>
            <a:r>
              <a:rPr lang="en-US" sz="2800" dirty="0" smtClean="0"/>
              <a:t>by </a:t>
            </a:r>
            <a:r>
              <a:rPr lang="en-US" sz="2800" b="1" u="sng" dirty="0" smtClean="0"/>
              <a:t>CONVERSATIONAL </a:t>
            </a:r>
            <a:r>
              <a:rPr lang="en-US" sz="2800" b="1" u="sng" dirty="0"/>
              <a:t>SCRIPTING.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Beginning spiritual </a:t>
            </a:r>
            <a:r>
              <a:rPr lang="en-US" sz="2800" b="1" u="sng" dirty="0"/>
              <a:t>CONVERSATIONS</a:t>
            </a:r>
            <a:r>
              <a:rPr lang="en-US" sz="2800" dirty="0"/>
              <a:t> with the </a:t>
            </a:r>
            <a:r>
              <a:rPr lang="en-US" sz="2800" dirty="0" err="1"/>
              <a:t>unchurched</a:t>
            </a:r>
            <a:r>
              <a:rPr lang="en-US" sz="2800" dirty="0"/>
              <a:t>.</a:t>
            </a:r>
          </a:p>
          <a:p>
            <a:endParaRPr lang="en-US" sz="2800" dirty="0" smtClean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9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0200" y="1905000"/>
            <a:ext cx="7010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Spiritual </a:t>
            </a:r>
            <a:r>
              <a:rPr lang="en-US" sz="2800" b="1" dirty="0"/>
              <a:t>Conversation Starters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Do </a:t>
            </a:r>
            <a:r>
              <a:rPr lang="en-US" sz="2400" dirty="0"/>
              <a:t>you give much thought to God and spiritual </a:t>
            </a:r>
            <a:r>
              <a:rPr lang="en-US" sz="2400" dirty="0" smtClean="0"/>
              <a:t>                                             things</a:t>
            </a:r>
            <a:r>
              <a:rPr lang="en-US" sz="2400" dirty="0"/>
              <a:t>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Tell </a:t>
            </a:r>
            <a:r>
              <a:rPr lang="en-US" sz="2400" dirty="0"/>
              <a:t>me about your most memorable spiritual </a:t>
            </a:r>
            <a:r>
              <a:rPr lang="en-US" sz="2400" dirty="0" smtClean="0"/>
              <a:t>experience</a:t>
            </a:r>
            <a:r>
              <a:rPr lang="en-US" sz="2400" dirty="0"/>
              <a:t>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do you think is a person’s greatest </a:t>
            </a:r>
            <a:r>
              <a:rPr lang="en-US" sz="2400" dirty="0" smtClean="0"/>
              <a:t>spiritual </a:t>
            </a:r>
            <a:r>
              <a:rPr lang="en-US" sz="2400" dirty="0"/>
              <a:t>need?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do you think a person begins a personal </a:t>
            </a:r>
            <a:r>
              <a:rPr lang="en-US" sz="2400" dirty="0" smtClean="0"/>
              <a:t>relationship </a:t>
            </a:r>
            <a:r>
              <a:rPr lang="en-US" sz="2400" dirty="0"/>
              <a:t>with God?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On </a:t>
            </a:r>
            <a:r>
              <a:rPr lang="en-US" sz="2400" dirty="0"/>
              <a:t>a scale of 1 to 10 (10 being closest to God), </a:t>
            </a:r>
            <a:r>
              <a:rPr lang="en-US" sz="2400" dirty="0" smtClean="0"/>
              <a:t>where </a:t>
            </a:r>
            <a:r>
              <a:rPr lang="en-US" sz="2400" dirty="0"/>
              <a:t>do you see yourself in relationship </a:t>
            </a:r>
            <a:r>
              <a:rPr lang="en-US" sz="2400" dirty="0" smtClean="0"/>
              <a:t>with God</a:t>
            </a:r>
            <a:r>
              <a:rPr lang="en-US" sz="2400" dirty="0"/>
              <a:t>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  <p:pic>
        <p:nvPicPr>
          <p:cNvPr id="8" name="Picture 7" descr="http://www.fhcpresb.org/wp-content/uploads/2009/06/evangelism-clip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02" y="3124200"/>
            <a:ext cx="16184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jjames\AppData\Local\Microsoft\Windows\Temporary Internet Files\Content.IE5\MQTOWCNM\MP90040748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9" y="3429000"/>
            <a:ext cx="2019166" cy="13455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81200" y="1727103"/>
            <a:ext cx="7162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Easter Conversation Starters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in your religious tradition do you celebrate  </a:t>
            </a:r>
            <a:r>
              <a:rPr lang="en-US" sz="2400" dirty="0" smtClean="0"/>
              <a:t> Easter</a:t>
            </a:r>
            <a:r>
              <a:rPr lang="en-US" sz="2400" dirty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will you participate in your religious celebration </a:t>
            </a:r>
            <a:r>
              <a:rPr lang="en-US" sz="2400" dirty="0" smtClean="0"/>
              <a:t>of Jesus</a:t>
            </a:r>
            <a:r>
              <a:rPr lang="en-US" sz="2400" dirty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</a:t>
            </a:r>
            <a:r>
              <a:rPr lang="en-US" sz="2400" dirty="0"/>
              <a:t>, if anything, does Jesus’ resurrection mean to you?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much importance do you place on Jesus’ death and resurrection?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do you understand Easter to be about?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Have </a:t>
            </a:r>
            <a:r>
              <a:rPr lang="en-US" sz="2400" dirty="0"/>
              <a:t>I ever told you how Easter became important to me?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18302" y="2057400"/>
            <a:ext cx="754380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Multiplying </a:t>
            </a:r>
            <a:r>
              <a:rPr lang="en-US" sz="2400" b="1" u="sng" dirty="0"/>
              <a:t>FELLOWSHIP</a:t>
            </a:r>
            <a:r>
              <a:rPr lang="en-US" sz="2400" dirty="0"/>
              <a:t> opportunities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 smtClean="0"/>
              <a:t>Reasons </a:t>
            </a:r>
            <a:r>
              <a:rPr lang="en-US" sz="2400" dirty="0"/>
              <a:t>to multiply these opportunities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People </a:t>
            </a:r>
            <a:r>
              <a:rPr lang="en-US" sz="2400" dirty="0"/>
              <a:t>will begin to </a:t>
            </a:r>
            <a:r>
              <a:rPr lang="en-US" sz="2400" b="1" u="sng" dirty="0"/>
              <a:t>TRUST</a:t>
            </a:r>
            <a:r>
              <a:rPr lang="en-US" sz="2400" dirty="0"/>
              <a:t> through fellowship. Only by getting acquainted do we earn the right to lead. 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Fellowship </a:t>
            </a:r>
            <a:r>
              <a:rPr lang="en-US" sz="2400" b="1" u="sng" dirty="0"/>
              <a:t>BUILDS</a:t>
            </a:r>
            <a:r>
              <a:rPr lang="en-US" sz="2400" dirty="0"/>
              <a:t> relationships. Why do people come to church?  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9218" name="Picture 2" descr="http://images.clipartof.com/thumbnails/435270-Royalty-Free-RF-Clipart-Illustration-Of-A-3d-Construction-Cranes-And-Lifting-Machines-Assembling-The-Word-TRUS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8" r="498" b="16489"/>
          <a:stretch/>
        </p:blipFill>
        <p:spPr bwMode="auto">
          <a:xfrm>
            <a:off x="4876800" y="5334000"/>
            <a:ext cx="2148723" cy="13398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524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Exploring Evangelistic Strategies </a:t>
            </a:r>
            <a:br>
              <a:rPr lang="en-US" sz="3200" dirty="0" smtClean="0">
                <a:latin typeface="Arial Black" pitchFamily="34" charset="0"/>
                <a:cs typeface="David" pitchFamily="34" charset="-79"/>
              </a:rPr>
            </a:br>
            <a:r>
              <a:rPr lang="en-US" sz="3200" dirty="0" smtClean="0">
                <a:latin typeface="Arial Black" pitchFamily="34" charset="0"/>
                <a:cs typeface="David" pitchFamily="34" charset="-79"/>
              </a:rPr>
              <a:t>for the local Church</a:t>
            </a:r>
            <a:endParaRPr lang="en-US" sz="3200" dirty="0">
              <a:latin typeface="Arial Black" pitchFamily="34" charset="0"/>
              <a:cs typeface="David" pitchFamily="34" charset="-79"/>
            </a:endParaRPr>
          </a:p>
        </p:txBody>
      </p:sp>
      <p:pic>
        <p:nvPicPr>
          <p:cNvPr id="4" name="Picture 3" descr="iStock_000002206716Small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2" t="339"/>
          <a:stretch>
            <a:fillRect/>
          </a:stretch>
        </p:blipFill>
        <p:spPr bwMode="auto">
          <a:xfrm>
            <a:off x="157984" y="152400"/>
            <a:ext cx="1137416" cy="1828801"/>
          </a:xfrm>
          <a:prstGeom prst="ellipse">
            <a:avLst/>
          </a:prstGeom>
          <a:noFill/>
          <a:ln w="12700" algn="in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1729800"/>
            <a:ext cx="8001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Give </a:t>
            </a:r>
            <a:r>
              <a:rPr lang="en-US" sz="2400" dirty="0"/>
              <a:t>attention to what </a:t>
            </a:r>
            <a:r>
              <a:rPr lang="en-US" sz="2400" b="1" u="sng" dirty="0"/>
              <a:t>WORKS</a:t>
            </a:r>
            <a:r>
              <a:rPr lang="en-US" sz="2400" dirty="0"/>
              <a:t>. Find the activities that connect with people and </a:t>
            </a:r>
            <a:r>
              <a:rPr lang="en-US" sz="2400" dirty="0" smtClean="0"/>
              <a:t>continue </a:t>
            </a:r>
            <a:r>
              <a:rPr lang="en-US" sz="2400" dirty="0"/>
              <a:t>them. If something is not working, do not do it. Look for </a:t>
            </a:r>
            <a:r>
              <a:rPr lang="en-US" sz="2400" dirty="0" smtClean="0"/>
              <a:t>those opportunities </a:t>
            </a:r>
            <a:r>
              <a:rPr lang="en-US" sz="2400" dirty="0"/>
              <a:t>that are effective.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Frequenting </a:t>
            </a:r>
            <a:r>
              <a:rPr lang="en-US" sz="2400" dirty="0"/>
              <a:t>a local coffee house and learning the names of the regulars is a way to increase the number of people you know.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Mall </a:t>
            </a:r>
            <a:r>
              <a:rPr lang="en-US" sz="2400" dirty="0"/>
              <a:t>walking can easily help you to get familiar with those people who work in stores</a:t>
            </a:r>
            <a:r>
              <a:rPr lang="en-US" sz="2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People </a:t>
            </a:r>
            <a:r>
              <a:rPr lang="en-US" sz="2400" dirty="0"/>
              <a:t>love sports. Find a sporting event and take an </a:t>
            </a:r>
            <a:r>
              <a:rPr lang="en-US" sz="2400" dirty="0" err="1"/>
              <a:t>unchurched</a:t>
            </a:r>
            <a:r>
              <a:rPr lang="en-US" sz="2400" dirty="0"/>
              <a:t> friend with you.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129F-4B56-4EB7-B07E-E940E66A54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1308</TotalTime>
  <Words>584</Words>
  <Application>Microsoft Office PowerPoint</Application>
  <PresentationFormat>On-screen Show (4:3)</PresentationFormat>
  <Paragraphs>169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PowerPoint Presentation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  <vt:lpstr>Exploring Evangelistic Strategies  for the local Church</vt:lpstr>
    </vt:vector>
  </TitlesOfParts>
  <Company>Church of the Nazarene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James</dc:creator>
  <cp:lastModifiedBy>Jackie James</cp:lastModifiedBy>
  <cp:revision>19</cp:revision>
  <dcterms:created xsi:type="dcterms:W3CDTF">2011-08-10T20:32:32Z</dcterms:created>
  <dcterms:modified xsi:type="dcterms:W3CDTF">2011-08-11T18:45:25Z</dcterms:modified>
</cp:coreProperties>
</file>