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76"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6DBB"/>
    <a:srgbClr val="2EB3D7"/>
    <a:srgbClr val="7D36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A00890-C192-4AA1-A492-3CAECC678EA6}" type="datetimeFigureOut">
              <a:rPr lang="en-US" smtClean="0"/>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265235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00890-C192-4AA1-A492-3CAECC678EA6}" type="datetimeFigureOut">
              <a:rPr lang="en-US" smtClean="0"/>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3908234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00890-C192-4AA1-A492-3CAECC678EA6}" type="datetimeFigureOut">
              <a:rPr lang="en-US" smtClean="0"/>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346728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A00890-C192-4AA1-A492-3CAECC678EA6}" type="datetimeFigureOut">
              <a:rPr lang="en-US" smtClean="0"/>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1988687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A00890-C192-4AA1-A492-3CAECC678EA6}" type="datetimeFigureOut">
              <a:rPr lang="en-US" smtClean="0"/>
              <a:t>11/6/2012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133807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A00890-C192-4AA1-A492-3CAECC678EA6}" type="datetimeFigureOut">
              <a:rPr lang="en-US" smtClean="0"/>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156992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A00890-C192-4AA1-A492-3CAECC678EA6}" type="datetimeFigureOut">
              <a:rPr lang="en-US" smtClean="0"/>
              <a:t>11/6/2012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968536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A00890-C192-4AA1-A492-3CAECC678EA6}" type="datetimeFigureOut">
              <a:rPr lang="en-US" smtClean="0"/>
              <a:t>11/6/2012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3058864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A00890-C192-4AA1-A492-3CAECC678EA6}" type="datetimeFigureOut">
              <a:rPr lang="en-US" smtClean="0"/>
              <a:t>11/6/2012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2984571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A00890-C192-4AA1-A492-3CAECC678EA6}" type="datetimeFigureOut">
              <a:rPr lang="en-US" smtClean="0"/>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281664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A00890-C192-4AA1-A492-3CAECC678EA6}" type="datetimeFigureOut">
              <a:rPr lang="en-US" smtClean="0"/>
              <a:t>11/6/2012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E04205-EC1F-4A97-A1FF-B576518E2CE5}" type="slidenum">
              <a:rPr lang="en-US" smtClean="0"/>
              <a:t>‹#›</a:t>
            </a:fld>
            <a:endParaRPr lang="en-US"/>
          </a:p>
        </p:txBody>
      </p:sp>
    </p:spTree>
    <p:extLst>
      <p:ext uri="{BB962C8B-B14F-4D97-AF65-F5344CB8AC3E}">
        <p14:creationId xmlns:p14="http://schemas.microsoft.com/office/powerpoint/2010/main" val="2467648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tx2">
                <a:alpha val="66000"/>
                <a:lumMod val="78000"/>
                <a:lumOff val="22000"/>
              </a:schemeClr>
            </a:gs>
            <a:gs pos="100000">
              <a:srgbClr val="7D360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A00890-C192-4AA1-A492-3CAECC678EA6}" type="datetimeFigureOut">
              <a:rPr lang="en-US" smtClean="0"/>
              <a:t>11/6/2012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E04205-EC1F-4A97-A1FF-B576518E2CE5}" type="slidenum">
              <a:rPr lang="en-US" smtClean="0"/>
              <a:t>‹#›</a:t>
            </a:fld>
            <a:endParaRPr lang="en-US"/>
          </a:p>
        </p:txBody>
      </p:sp>
    </p:spTree>
    <p:extLst>
      <p:ext uri="{BB962C8B-B14F-4D97-AF65-F5344CB8AC3E}">
        <p14:creationId xmlns:p14="http://schemas.microsoft.com/office/powerpoint/2010/main" val="1873974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
            <a:ext cx="7772400" cy="1470025"/>
          </a:xfrm>
        </p:spPr>
        <p:txBody>
          <a:bodyPr/>
          <a:lstStyle/>
          <a:p>
            <a:r>
              <a:rPr lang="en-US" dirty="0" smtClean="0">
                <a:solidFill>
                  <a:schemeClr val="bg1"/>
                </a:solidFill>
                <a:latin typeface="Calligraph421 BT" pitchFamily="66" charset="0"/>
              </a:rPr>
              <a:t>Discerning Spiritual Receptivity</a:t>
            </a:r>
            <a:endParaRPr lang="en-US" dirty="0">
              <a:solidFill>
                <a:schemeClr val="bg1"/>
              </a:solidFill>
              <a:latin typeface="Calligraph421 BT" pitchFamily="66" charset="0"/>
            </a:endParaRPr>
          </a:p>
        </p:txBody>
      </p:sp>
      <p:sp>
        <p:nvSpPr>
          <p:cNvPr id="3" name="Subtitle 2"/>
          <p:cNvSpPr>
            <a:spLocks noGrp="1"/>
          </p:cNvSpPr>
          <p:nvPr>
            <p:ph type="subTitle" idx="1"/>
          </p:nvPr>
        </p:nvSpPr>
        <p:spPr>
          <a:xfrm>
            <a:off x="1219200" y="5562600"/>
            <a:ext cx="6400800" cy="1066800"/>
          </a:xfrm>
        </p:spPr>
        <p:txBody>
          <a:bodyPr>
            <a:normAutofit fontScale="70000" lnSpcReduction="20000"/>
          </a:bodyPr>
          <a:lstStyle/>
          <a:p>
            <a:r>
              <a:rPr lang="en-US" dirty="0" smtClean="0">
                <a:solidFill>
                  <a:schemeClr val="bg1"/>
                </a:solidFill>
                <a:latin typeface="Calligraph421 BT" pitchFamily="66" charset="0"/>
              </a:rPr>
              <a:t>Church </a:t>
            </a:r>
            <a:r>
              <a:rPr lang="en-US" dirty="0" smtClean="0">
                <a:solidFill>
                  <a:schemeClr val="bg1"/>
                </a:solidFill>
                <a:latin typeface="Calligraph421 BT" pitchFamily="66" charset="0"/>
              </a:rPr>
              <a:t>Renewal </a:t>
            </a:r>
            <a:r>
              <a:rPr lang="en-US" dirty="0" smtClean="0">
                <a:solidFill>
                  <a:schemeClr val="bg1"/>
                </a:solidFill>
                <a:latin typeface="Calligraph421 BT" pitchFamily="66" charset="0"/>
              </a:rPr>
              <a:t>Resource </a:t>
            </a:r>
          </a:p>
          <a:p>
            <a:r>
              <a:rPr lang="en-US" dirty="0" smtClean="0">
                <a:solidFill>
                  <a:schemeClr val="bg1"/>
                </a:solidFill>
                <a:latin typeface="Calligraph421 BT" pitchFamily="66" charset="0"/>
              </a:rPr>
              <a:t>Evangelism </a:t>
            </a:r>
            <a:r>
              <a:rPr lang="en-US" dirty="0" smtClean="0">
                <a:solidFill>
                  <a:schemeClr val="bg1"/>
                </a:solidFill>
                <a:latin typeface="Calligraph421 BT" pitchFamily="66" charset="0"/>
              </a:rPr>
              <a:t>Ministries </a:t>
            </a:r>
            <a:r>
              <a:rPr lang="en-US" dirty="0" smtClean="0">
                <a:solidFill>
                  <a:schemeClr val="bg1"/>
                </a:solidFill>
                <a:latin typeface="Calligraph421 BT" pitchFamily="66" charset="0"/>
              </a:rPr>
              <a:t>USA/Canada Region</a:t>
            </a:r>
          </a:p>
          <a:p>
            <a:r>
              <a:rPr lang="en-US" dirty="0" smtClean="0">
                <a:solidFill>
                  <a:schemeClr val="bg1"/>
                </a:solidFill>
                <a:latin typeface="Calligraph421 BT" pitchFamily="66" charset="0"/>
              </a:rPr>
              <a:t>Church of the Nazarene</a:t>
            </a:r>
            <a:endParaRPr lang="en-US" dirty="0">
              <a:solidFill>
                <a:schemeClr val="bg1"/>
              </a:solidFill>
              <a:latin typeface="Calligraph421 BT" pitchFamily="66" charset="0"/>
            </a:endParaRPr>
          </a:p>
        </p:txBody>
      </p:sp>
      <p:pic>
        <p:nvPicPr>
          <p:cNvPr id="6" name="Picture 2" descr="C:\Users\jjames\Desktop\Discerning Spiritual Receptivity Pictur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3743" y="1600200"/>
            <a:ext cx="5911850" cy="39237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910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457200" y="1600200"/>
            <a:ext cx="8534400" cy="4525963"/>
          </a:xfrm>
        </p:spPr>
        <p:txBody>
          <a:bodyPr>
            <a:noAutofit/>
          </a:bodyPr>
          <a:lstStyle/>
          <a:p>
            <a:pPr marL="0" indent="0">
              <a:buNone/>
            </a:pPr>
            <a:r>
              <a:rPr lang="en-US" sz="3000" dirty="0" smtClean="0"/>
              <a:t>Jesus </a:t>
            </a:r>
            <a:r>
              <a:rPr lang="en-US" sz="3000" dirty="0"/>
              <a:t>said He was a </a:t>
            </a:r>
            <a:r>
              <a:rPr lang="en-US" sz="3000" b="1" u="sng" dirty="0"/>
              <a:t>REFLECTION</a:t>
            </a:r>
            <a:r>
              <a:rPr lang="en-US" sz="3000" dirty="0"/>
              <a:t> of the Father</a:t>
            </a:r>
            <a:r>
              <a:rPr lang="en-US" sz="3000" dirty="0" smtClean="0"/>
              <a:t>.</a:t>
            </a:r>
          </a:p>
          <a:p>
            <a:pPr marL="0" indent="0">
              <a:buNone/>
            </a:pPr>
            <a:endParaRPr lang="en-US" sz="2000" dirty="0"/>
          </a:p>
          <a:p>
            <a:pPr marL="857250" lvl="1" indent="-457200">
              <a:buFont typeface="Arial" pitchFamily="34" charset="0"/>
              <a:buChar char="•"/>
            </a:pPr>
            <a:r>
              <a:rPr lang="en-US" sz="3200" dirty="0" smtClean="0"/>
              <a:t>Jesus </a:t>
            </a:r>
            <a:r>
              <a:rPr lang="en-US" sz="3200" b="1" u="sng" dirty="0"/>
              <a:t>LIVED</a:t>
            </a:r>
            <a:r>
              <a:rPr lang="en-US" sz="3200" dirty="0"/>
              <a:t> out what He said God was like</a:t>
            </a:r>
            <a:r>
              <a:rPr lang="en-US" sz="3200" dirty="0" smtClean="0"/>
              <a:t>.</a:t>
            </a:r>
          </a:p>
          <a:p>
            <a:pPr lvl="1" indent="-342900">
              <a:buFont typeface="Arial" pitchFamily="34" charset="0"/>
              <a:buChar char="•"/>
            </a:pPr>
            <a:endParaRPr lang="en-US" sz="2000" dirty="0"/>
          </a:p>
          <a:p>
            <a:pPr marL="857250" lvl="1" indent="-457200">
              <a:buFont typeface="Arial" pitchFamily="34" charset="0"/>
              <a:buChar char="•"/>
            </a:pPr>
            <a:r>
              <a:rPr lang="en-US" sz="3200" dirty="0" smtClean="0"/>
              <a:t>He </a:t>
            </a:r>
            <a:r>
              <a:rPr lang="en-US" sz="3200" b="1" u="sng" dirty="0"/>
              <a:t>TAUGHT</a:t>
            </a:r>
            <a:r>
              <a:rPr lang="en-US" sz="3200" dirty="0"/>
              <a:t> His followers to be like Him</a:t>
            </a:r>
            <a:r>
              <a:rPr lang="en-US" sz="3200" dirty="0" smtClean="0"/>
              <a:t>.</a:t>
            </a:r>
          </a:p>
          <a:p>
            <a:pPr lvl="1" indent="-342900">
              <a:buFont typeface="Arial" pitchFamily="34" charset="0"/>
              <a:buChar char="•"/>
            </a:pPr>
            <a:endParaRPr lang="en-US" sz="2000" dirty="0"/>
          </a:p>
          <a:p>
            <a:pPr marL="857250" lvl="1" indent="-457200">
              <a:buFont typeface="Arial" pitchFamily="34" charset="0"/>
              <a:buChar char="•"/>
            </a:pPr>
            <a:r>
              <a:rPr lang="en-US" sz="3200" dirty="0" smtClean="0"/>
              <a:t>Jesus </a:t>
            </a:r>
            <a:r>
              <a:rPr lang="en-US" sz="3200" dirty="0"/>
              <a:t>told His disciples they were to </a:t>
            </a:r>
            <a:r>
              <a:rPr lang="en-US" sz="3200" b="1" u="sng" dirty="0"/>
              <a:t>COMPLETE</a:t>
            </a:r>
            <a:r>
              <a:rPr lang="en-US" sz="3200" dirty="0"/>
              <a:t> what His Father had sent Him to do</a:t>
            </a:r>
            <a:r>
              <a:rPr lang="en-US" sz="3200" dirty="0" smtClean="0"/>
              <a:t>.</a:t>
            </a:r>
            <a:endParaRPr lang="en-US" sz="3200" dirty="0"/>
          </a:p>
        </p:txBody>
      </p:sp>
    </p:spTree>
    <p:extLst>
      <p:ext uri="{BB962C8B-B14F-4D97-AF65-F5344CB8AC3E}">
        <p14:creationId xmlns:p14="http://schemas.microsoft.com/office/powerpoint/2010/main" val="1508140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p:txBody>
          <a:bodyPr/>
          <a:lstStyle/>
          <a:p>
            <a:pPr marL="857250" lvl="1" indent="-457200">
              <a:buFont typeface="Arial" pitchFamily="34" charset="0"/>
              <a:buChar char="•"/>
            </a:pPr>
            <a:r>
              <a:rPr lang="en-US" sz="3000" dirty="0" smtClean="0"/>
              <a:t>The </a:t>
            </a:r>
            <a:r>
              <a:rPr lang="en-US" sz="3000" dirty="0"/>
              <a:t>disciples </a:t>
            </a:r>
            <a:r>
              <a:rPr lang="en-US" sz="3000" b="1" u="sng" dirty="0"/>
              <a:t>COMMUNICATED</a:t>
            </a:r>
            <a:r>
              <a:rPr lang="en-US" sz="3000" dirty="0"/>
              <a:t> with the world what they had seen, heard and experienced </a:t>
            </a:r>
            <a:r>
              <a:rPr lang="en-US" sz="3000" dirty="0" smtClean="0"/>
              <a:t>                     (</a:t>
            </a:r>
            <a:r>
              <a:rPr lang="en-US" sz="3000" dirty="0"/>
              <a:t>1 John 1:1-4</a:t>
            </a:r>
            <a:r>
              <a:rPr lang="en-US" sz="3000" dirty="0" smtClean="0"/>
              <a:t>).</a:t>
            </a:r>
          </a:p>
          <a:p>
            <a:pPr marL="857250" lvl="1" indent="-457200">
              <a:buFont typeface="Arial" pitchFamily="34" charset="0"/>
              <a:buChar char="•"/>
            </a:pPr>
            <a:endParaRPr lang="en-US" sz="3000" dirty="0"/>
          </a:p>
          <a:p>
            <a:pPr marL="857250" lvl="1" indent="-457200">
              <a:buFont typeface="Arial" pitchFamily="34" charset="0"/>
              <a:buChar char="•"/>
            </a:pPr>
            <a:r>
              <a:rPr lang="en-US" sz="3000" dirty="0" smtClean="0"/>
              <a:t>The </a:t>
            </a:r>
            <a:r>
              <a:rPr lang="en-US" sz="3000" dirty="0"/>
              <a:t>work of re-envisioning God is simply </a:t>
            </a:r>
            <a:r>
              <a:rPr lang="en-US" sz="3000" b="1" u="sng" dirty="0"/>
              <a:t>REPORTING</a:t>
            </a:r>
            <a:r>
              <a:rPr lang="en-US" sz="3000" dirty="0"/>
              <a:t> what one has seen, heard, and experienced</a:t>
            </a:r>
            <a:r>
              <a:rPr lang="en-US" sz="3000" dirty="0" smtClean="0"/>
              <a:t>.</a:t>
            </a:r>
            <a:endParaRPr lang="en-US" sz="3000" dirty="0"/>
          </a:p>
          <a:p>
            <a:endParaRPr lang="en-US" dirty="0"/>
          </a:p>
        </p:txBody>
      </p:sp>
    </p:spTree>
    <p:extLst>
      <p:ext uri="{BB962C8B-B14F-4D97-AF65-F5344CB8AC3E}">
        <p14:creationId xmlns:p14="http://schemas.microsoft.com/office/powerpoint/2010/main" val="498599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sz="3000" dirty="0" smtClean="0"/>
              <a:t>People </a:t>
            </a:r>
            <a:r>
              <a:rPr lang="en-US" sz="3000" dirty="0"/>
              <a:t>are most </a:t>
            </a:r>
            <a:r>
              <a:rPr lang="en-US" sz="3000" b="1" u="sng" dirty="0"/>
              <a:t>CONVINCED</a:t>
            </a:r>
            <a:r>
              <a:rPr lang="en-US" sz="3000" dirty="0"/>
              <a:t> by a process of evangelism. The process includes</a:t>
            </a:r>
            <a:r>
              <a:rPr lang="en-US" sz="3000" dirty="0" smtClean="0"/>
              <a:t>:</a:t>
            </a:r>
          </a:p>
          <a:p>
            <a:pPr marL="0" indent="0">
              <a:buNone/>
            </a:pPr>
            <a:endParaRPr lang="en-US" sz="2000" dirty="0"/>
          </a:p>
          <a:p>
            <a:pPr marL="857250" lvl="1" indent="-457200"/>
            <a:r>
              <a:rPr lang="en-US" sz="3000" b="1" u="sng" dirty="0" smtClean="0"/>
              <a:t>ESTABLISHING</a:t>
            </a:r>
            <a:r>
              <a:rPr lang="en-US" sz="3000" dirty="0" smtClean="0"/>
              <a:t> </a:t>
            </a:r>
            <a:r>
              <a:rPr lang="en-US" sz="3000" dirty="0"/>
              <a:t>credibility as a consistent, godly person</a:t>
            </a:r>
            <a:r>
              <a:rPr lang="en-US" sz="3000" dirty="0" smtClean="0"/>
              <a:t>.</a:t>
            </a:r>
          </a:p>
          <a:p>
            <a:pPr marL="857250" lvl="1" indent="-457200"/>
            <a:endParaRPr lang="en-US" sz="1500" dirty="0"/>
          </a:p>
          <a:p>
            <a:pPr marL="857250" lvl="1" indent="-457200"/>
            <a:r>
              <a:rPr lang="en-US" sz="3000" dirty="0" smtClean="0"/>
              <a:t>Making </a:t>
            </a:r>
            <a:r>
              <a:rPr lang="en-US" sz="3000" b="1" u="sng" dirty="0"/>
              <a:t>CONTACT</a:t>
            </a:r>
            <a:r>
              <a:rPr lang="en-US" sz="3000" dirty="0"/>
              <a:t> with the world at the point of their interest and need</a:t>
            </a:r>
            <a:r>
              <a:rPr lang="en-US" sz="3000" dirty="0" smtClean="0"/>
              <a:t>.</a:t>
            </a:r>
            <a:endParaRPr lang="en-US" sz="3000" dirty="0"/>
          </a:p>
        </p:txBody>
      </p:sp>
    </p:spTree>
    <p:extLst>
      <p:ext uri="{BB962C8B-B14F-4D97-AF65-F5344CB8AC3E}">
        <p14:creationId xmlns:p14="http://schemas.microsoft.com/office/powerpoint/2010/main" val="1363088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304800" y="1295400"/>
            <a:ext cx="8534400" cy="5181600"/>
          </a:xfrm>
        </p:spPr>
        <p:txBody>
          <a:bodyPr>
            <a:noAutofit/>
          </a:bodyPr>
          <a:lstStyle/>
          <a:p>
            <a:pPr marL="857250" lvl="1" indent="-457200">
              <a:buFont typeface="Arial" pitchFamily="34" charset="0"/>
              <a:buChar char="•"/>
            </a:pPr>
            <a:r>
              <a:rPr lang="en-US" sz="3000" b="1" u="sng" dirty="0" smtClean="0"/>
              <a:t>ENGAGING</a:t>
            </a:r>
            <a:r>
              <a:rPr lang="en-US" sz="3000" dirty="0" smtClean="0"/>
              <a:t> </a:t>
            </a:r>
            <a:r>
              <a:rPr lang="en-US" sz="3000" dirty="0"/>
              <a:t>in acts of compassion that convince the unbeliever of your concern</a:t>
            </a:r>
            <a:r>
              <a:rPr lang="en-US" sz="3000" dirty="0" smtClean="0"/>
              <a:t>.</a:t>
            </a:r>
          </a:p>
          <a:p>
            <a:pPr marL="685800" lvl="1">
              <a:buFont typeface="Arial" pitchFamily="34" charset="0"/>
              <a:buChar char="•"/>
            </a:pPr>
            <a:endParaRPr lang="en-US" sz="1500" dirty="0"/>
          </a:p>
          <a:p>
            <a:pPr marL="857250" lvl="1" indent="-457200">
              <a:buFont typeface="Arial" pitchFamily="34" charset="0"/>
              <a:buChar char="•"/>
            </a:pPr>
            <a:r>
              <a:rPr lang="en-US" sz="3000" dirty="0" smtClean="0"/>
              <a:t>Communicating </a:t>
            </a:r>
            <a:r>
              <a:rPr lang="en-US" sz="3000" dirty="0"/>
              <a:t>the gospel in words that </a:t>
            </a:r>
            <a:r>
              <a:rPr lang="en-US" sz="3000" b="1" u="sng" dirty="0"/>
              <a:t>EXPLAIN</a:t>
            </a:r>
            <a:r>
              <a:rPr lang="en-US" sz="3000" dirty="0"/>
              <a:t> the grace of God and the centrality of Christ</a:t>
            </a:r>
            <a:r>
              <a:rPr lang="en-US" sz="3000" dirty="0" smtClean="0"/>
              <a:t>.</a:t>
            </a:r>
          </a:p>
          <a:p>
            <a:pPr marL="685800" lvl="1">
              <a:buFont typeface="Arial" pitchFamily="34" charset="0"/>
              <a:buChar char="•"/>
            </a:pPr>
            <a:endParaRPr lang="en-US" sz="1500" dirty="0"/>
          </a:p>
          <a:p>
            <a:pPr marL="857250" lvl="1" indent="-457200">
              <a:buFont typeface="Arial" pitchFamily="34" charset="0"/>
              <a:buChar char="•"/>
            </a:pPr>
            <a:r>
              <a:rPr lang="en-US" sz="3000" dirty="0" smtClean="0"/>
              <a:t>Counseling </a:t>
            </a:r>
            <a:r>
              <a:rPr lang="en-US" sz="3000" dirty="0"/>
              <a:t>people to </a:t>
            </a:r>
            <a:r>
              <a:rPr lang="en-US" sz="3000" b="1" u="sng" dirty="0"/>
              <a:t>SEEK</a:t>
            </a:r>
            <a:r>
              <a:rPr lang="en-US" sz="3000" dirty="0"/>
              <a:t> the Lord with their whole heart</a:t>
            </a:r>
            <a:r>
              <a:rPr lang="en-US" sz="3000" dirty="0" smtClean="0"/>
              <a:t>.</a:t>
            </a:r>
          </a:p>
          <a:p>
            <a:pPr marL="685800" lvl="1">
              <a:buFont typeface="Arial" pitchFamily="34" charset="0"/>
              <a:buChar char="•"/>
            </a:pPr>
            <a:endParaRPr lang="en-US" sz="1500" dirty="0"/>
          </a:p>
          <a:p>
            <a:pPr marL="857250" lvl="1" indent="-457200">
              <a:buFont typeface="Arial" pitchFamily="34" charset="0"/>
              <a:buChar char="•"/>
            </a:pPr>
            <a:r>
              <a:rPr lang="en-US" sz="3000" dirty="0" smtClean="0"/>
              <a:t>Challenging </a:t>
            </a:r>
            <a:r>
              <a:rPr lang="en-US" sz="3000" dirty="0"/>
              <a:t>people to enter into a </a:t>
            </a:r>
            <a:r>
              <a:rPr lang="en-US" sz="3000" b="1" u="sng" dirty="0"/>
              <a:t>LOVING </a:t>
            </a:r>
            <a:r>
              <a:rPr lang="en-US" sz="3000" dirty="0"/>
              <a:t>relationship with Christ</a:t>
            </a:r>
            <a:r>
              <a:rPr lang="en-US" sz="3000" dirty="0" smtClean="0"/>
              <a:t>.</a:t>
            </a:r>
            <a:endParaRPr lang="en-US" sz="3000" dirty="0"/>
          </a:p>
        </p:txBody>
      </p:sp>
    </p:spTree>
    <p:extLst>
      <p:ext uri="{BB962C8B-B14F-4D97-AF65-F5344CB8AC3E}">
        <p14:creationId xmlns:p14="http://schemas.microsoft.com/office/powerpoint/2010/main" val="32135293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304800" y="1447800"/>
            <a:ext cx="8382000" cy="5029200"/>
          </a:xfrm>
        </p:spPr>
        <p:txBody>
          <a:bodyPr>
            <a:normAutofit fontScale="92500" lnSpcReduction="10000"/>
          </a:bodyPr>
          <a:lstStyle/>
          <a:p>
            <a:pPr marL="0" indent="0">
              <a:buNone/>
            </a:pPr>
            <a:r>
              <a:rPr lang="en-US" dirty="0" smtClean="0"/>
              <a:t>Effective </a:t>
            </a:r>
            <a:r>
              <a:rPr lang="en-US" dirty="0"/>
              <a:t>evangelism requires those witnessing to </a:t>
            </a:r>
            <a:r>
              <a:rPr lang="en-US" b="1" u="sng" dirty="0"/>
              <a:t>EVALUATE</a:t>
            </a:r>
            <a:r>
              <a:rPr lang="en-US" dirty="0"/>
              <a:t> the openness of people to the Gospel</a:t>
            </a:r>
            <a:r>
              <a:rPr lang="en-US" dirty="0" smtClean="0"/>
              <a:t>.</a:t>
            </a:r>
          </a:p>
          <a:p>
            <a:pPr marL="0" indent="0">
              <a:buNone/>
            </a:pPr>
            <a:endParaRPr lang="en-US" dirty="0"/>
          </a:p>
          <a:p>
            <a:pPr marL="400050" lvl="1" indent="0">
              <a:buNone/>
            </a:pPr>
            <a:r>
              <a:rPr lang="en-US" sz="3200" dirty="0" smtClean="0"/>
              <a:t>God </a:t>
            </a:r>
            <a:r>
              <a:rPr lang="en-US" sz="3200" b="1" u="sng" dirty="0"/>
              <a:t>FREES</a:t>
            </a:r>
            <a:r>
              <a:rPr lang="en-US" sz="3200" dirty="0"/>
              <a:t> us to seek responsive people</a:t>
            </a:r>
            <a:r>
              <a:rPr lang="en-US" sz="3200" dirty="0" smtClean="0"/>
              <a:t>.</a:t>
            </a:r>
            <a:endParaRPr lang="en-US" sz="3200" dirty="0"/>
          </a:p>
          <a:p>
            <a:pPr marL="1257300" lvl="2" indent="-457200"/>
            <a:r>
              <a:rPr lang="en-US" sz="3200" dirty="0"/>
              <a:t>When people do not accept us, He recommends we go on</a:t>
            </a:r>
            <a:r>
              <a:rPr lang="en-US" sz="3200" dirty="0" smtClean="0"/>
              <a:t>.</a:t>
            </a:r>
          </a:p>
          <a:p>
            <a:pPr marL="1257300" lvl="2" indent="-457200"/>
            <a:r>
              <a:rPr lang="en-US" sz="3200" dirty="0" smtClean="0"/>
              <a:t>He </a:t>
            </a:r>
            <a:r>
              <a:rPr lang="en-US" sz="3200" dirty="0"/>
              <a:t>tells us not to cast our pearls before swine (Matthew 7:6</a:t>
            </a:r>
            <a:r>
              <a:rPr lang="en-US" sz="3200" dirty="0" smtClean="0"/>
              <a:t>).</a:t>
            </a:r>
            <a:endParaRPr lang="en-US" sz="3200" dirty="0"/>
          </a:p>
          <a:p>
            <a:pPr marL="1257300" lvl="2" indent="-457200"/>
            <a:r>
              <a:rPr lang="en-US" sz="3200" dirty="0" smtClean="0"/>
              <a:t>In </a:t>
            </a:r>
            <a:r>
              <a:rPr lang="en-US" sz="3200" dirty="0"/>
              <a:t>other words, there are times when we should not share the Gospel</a:t>
            </a:r>
            <a:r>
              <a:rPr lang="en-US" sz="3200" dirty="0" smtClean="0"/>
              <a:t>.</a:t>
            </a:r>
            <a:r>
              <a:rPr lang="en-US" sz="3200" dirty="0"/>
              <a:t> </a:t>
            </a:r>
          </a:p>
          <a:p>
            <a:endParaRPr lang="en-US" dirty="0"/>
          </a:p>
        </p:txBody>
      </p:sp>
    </p:spTree>
    <p:extLst>
      <p:ext uri="{BB962C8B-B14F-4D97-AF65-F5344CB8AC3E}">
        <p14:creationId xmlns:p14="http://schemas.microsoft.com/office/powerpoint/2010/main" val="20518859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609599" y="1295400"/>
            <a:ext cx="8498237" cy="5562600"/>
          </a:xfrm>
        </p:spPr>
        <p:txBody>
          <a:bodyPr>
            <a:normAutofit fontScale="70000" lnSpcReduction="20000"/>
          </a:bodyPr>
          <a:lstStyle/>
          <a:p>
            <a:pPr marL="0" indent="0">
              <a:buNone/>
            </a:pPr>
            <a:r>
              <a:rPr lang="en-US" sz="3500" dirty="0" smtClean="0"/>
              <a:t>How </a:t>
            </a:r>
            <a:r>
              <a:rPr lang="en-US" sz="3500" dirty="0"/>
              <a:t>do we know when a person is ready to </a:t>
            </a:r>
            <a:r>
              <a:rPr lang="en-US" sz="3500" b="1" u="sng" dirty="0"/>
              <a:t>ACCEPT</a:t>
            </a:r>
            <a:r>
              <a:rPr lang="en-US" sz="3500" dirty="0"/>
              <a:t> Christ</a:t>
            </a:r>
            <a:r>
              <a:rPr lang="en-US" sz="3500" dirty="0" smtClean="0"/>
              <a:t>?</a:t>
            </a:r>
          </a:p>
          <a:p>
            <a:pPr marL="0" indent="0">
              <a:buNone/>
            </a:pPr>
            <a:endParaRPr lang="en-US" sz="2400" dirty="0"/>
          </a:p>
          <a:p>
            <a:r>
              <a:rPr lang="en-US" sz="4100" dirty="0" smtClean="0"/>
              <a:t>They </a:t>
            </a:r>
            <a:r>
              <a:rPr lang="en-US" sz="4100" dirty="0"/>
              <a:t>first </a:t>
            </a:r>
            <a:r>
              <a:rPr lang="en-US" sz="4100" b="1" u="sng" dirty="0"/>
              <a:t>ACCEPT</a:t>
            </a:r>
            <a:r>
              <a:rPr lang="en-US" sz="4100" dirty="0"/>
              <a:t> you as a person</a:t>
            </a:r>
            <a:r>
              <a:rPr lang="en-US" sz="4100" dirty="0" smtClean="0"/>
              <a:t>.</a:t>
            </a:r>
          </a:p>
          <a:p>
            <a:endParaRPr lang="en-US" sz="3100" dirty="0"/>
          </a:p>
          <a:p>
            <a:r>
              <a:rPr lang="en-US" sz="4100" dirty="0" smtClean="0"/>
              <a:t>They </a:t>
            </a:r>
            <a:r>
              <a:rPr lang="en-US" sz="4100" dirty="0"/>
              <a:t>are willing to enter into </a:t>
            </a:r>
            <a:r>
              <a:rPr lang="en-US" sz="4100" b="1" u="sng" dirty="0"/>
              <a:t>SPIRITUAL </a:t>
            </a:r>
            <a:r>
              <a:rPr lang="en-US" sz="4100" dirty="0"/>
              <a:t>conversation</a:t>
            </a:r>
            <a:r>
              <a:rPr lang="en-US" sz="4100" dirty="0" smtClean="0"/>
              <a:t>.</a:t>
            </a:r>
          </a:p>
          <a:p>
            <a:endParaRPr lang="en-US" sz="3100" dirty="0"/>
          </a:p>
          <a:p>
            <a:r>
              <a:rPr lang="en-US" sz="4100" dirty="0" smtClean="0"/>
              <a:t>They </a:t>
            </a:r>
            <a:r>
              <a:rPr lang="en-US" sz="4100" dirty="0"/>
              <a:t>are willing to </a:t>
            </a:r>
            <a:r>
              <a:rPr lang="en-US" sz="4100" b="1" u="sng" dirty="0"/>
              <a:t>LISTEN</a:t>
            </a:r>
            <a:r>
              <a:rPr lang="en-US" sz="4100" dirty="0"/>
              <a:t> to the gospel</a:t>
            </a:r>
            <a:r>
              <a:rPr lang="en-US" sz="4100" dirty="0" smtClean="0"/>
              <a:t>.</a:t>
            </a:r>
          </a:p>
          <a:p>
            <a:endParaRPr lang="en-US" sz="3100" dirty="0"/>
          </a:p>
          <a:p>
            <a:r>
              <a:rPr lang="en-US" sz="4100" dirty="0" smtClean="0"/>
              <a:t>They </a:t>
            </a:r>
            <a:r>
              <a:rPr lang="en-US" sz="4100" b="1" u="sng" dirty="0"/>
              <a:t>EXPRESS</a:t>
            </a:r>
            <a:r>
              <a:rPr lang="en-US" sz="4100" dirty="0"/>
              <a:t> an on-going interest in the things of God</a:t>
            </a:r>
            <a:r>
              <a:rPr lang="en-US" sz="4100" dirty="0" smtClean="0"/>
              <a:t>.</a:t>
            </a:r>
          </a:p>
          <a:p>
            <a:endParaRPr lang="en-US" sz="3600" dirty="0"/>
          </a:p>
          <a:p>
            <a:r>
              <a:rPr lang="en-US" sz="4100" dirty="0" smtClean="0"/>
              <a:t>They </a:t>
            </a:r>
            <a:r>
              <a:rPr lang="en-US" sz="4100" dirty="0"/>
              <a:t>understand that the gospel </a:t>
            </a:r>
            <a:r>
              <a:rPr lang="en-US" sz="4100" b="1" u="sng" dirty="0"/>
              <a:t>REQUIRES</a:t>
            </a:r>
            <a:r>
              <a:rPr lang="en-US" sz="4100" dirty="0"/>
              <a:t> a change on their part</a:t>
            </a:r>
            <a:r>
              <a:rPr lang="en-US" sz="4100" dirty="0" smtClean="0"/>
              <a:t>.</a:t>
            </a:r>
            <a:r>
              <a:rPr lang="en-US" sz="4100" dirty="0"/>
              <a:t> </a:t>
            </a:r>
          </a:p>
        </p:txBody>
      </p:sp>
    </p:spTree>
    <p:extLst>
      <p:ext uri="{BB962C8B-B14F-4D97-AF65-F5344CB8AC3E}">
        <p14:creationId xmlns:p14="http://schemas.microsoft.com/office/powerpoint/2010/main" val="7896442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p:txBody>
          <a:bodyPr>
            <a:normAutofit/>
          </a:bodyPr>
          <a:lstStyle/>
          <a:p>
            <a:pPr marL="0" indent="0">
              <a:buNone/>
            </a:pPr>
            <a:r>
              <a:rPr lang="en-US" dirty="0"/>
              <a:t>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43190702"/>
              </p:ext>
            </p:extLst>
          </p:nvPr>
        </p:nvGraphicFramePr>
        <p:xfrm>
          <a:off x="381000" y="1524000"/>
          <a:ext cx="8153399" cy="5085070"/>
        </p:xfrm>
        <a:graphic>
          <a:graphicData uri="http://schemas.openxmlformats.org/drawingml/2006/table">
            <a:tbl>
              <a:tblPr/>
              <a:tblGrid>
                <a:gridCol w="2680373"/>
                <a:gridCol w="2596182"/>
                <a:gridCol w="2876844"/>
              </a:tblGrid>
              <a:tr h="457200">
                <a:tc gridSpan="3">
                  <a:txBody>
                    <a:bodyPr/>
                    <a:lstStyle/>
                    <a:p>
                      <a:pPr marR="0" indent="0" algn="l" rtl="0">
                        <a:lnSpc>
                          <a:spcPct val="119000"/>
                        </a:lnSpc>
                        <a:spcBef>
                          <a:spcPts val="0"/>
                        </a:spcBef>
                        <a:spcAft>
                          <a:spcPts val="0"/>
                        </a:spcAft>
                      </a:pPr>
                      <a:r>
                        <a:rPr lang="en-US" sz="1050" b="1" kern="1400" dirty="0">
                          <a:solidFill>
                            <a:srgbClr val="000000"/>
                          </a:solidFill>
                          <a:effectLst/>
                          <a:latin typeface="Calibri"/>
                        </a:rPr>
                        <a:t>METHODS OF                               </a:t>
                      </a:r>
                      <a:r>
                        <a:rPr lang="en-US" sz="1050" b="1" kern="1400" dirty="0" smtClean="0">
                          <a:solidFill>
                            <a:srgbClr val="000000"/>
                          </a:solidFill>
                          <a:effectLst/>
                          <a:latin typeface="Calibri"/>
                        </a:rPr>
                        <a:t>                                                   CONVERSATIONS </a:t>
                      </a:r>
                      <a:r>
                        <a:rPr lang="en-US" sz="1050" b="1" kern="1400" dirty="0">
                          <a:solidFill>
                            <a:srgbClr val="000000"/>
                          </a:solidFill>
                          <a:effectLst/>
                          <a:latin typeface="Calibri"/>
                        </a:rPr>
                        <a:t>OF THE                    </a:t>
                      </a:r>
                      <a:r>
                        <a:rPr lang="en-US" sz="1050" b="1" kern="1400" dirty="0" smtClean="0">
                          <a:solidFill>
                            <a:srgbClr val="000000"/>
                          </a:solidFill>
                          <a:effectLst/>
                          <a:latin typeface="Calibri"/>
                        </a:rPr>
                        <a:t>                         </a:t>
                      </a:r>
                      <a:r>
                        <a:rPr lang="en-US" sz="1050" b="1" kern="1400" dirty="0">
                          <a:solidFill>
                            <a:srgbClr val="000000"/>
                          </a:solidFill>
                          <a:effectLst/>
                          <a:latin typeface="Calibri"/>
                        </a:rPr>
                        <a:t>PROCESS OF</a:t>
                      </a:r>
                      <a:endParaRPr lang="en-US" sz="1000" kern="1400" dirty="0">
                        <a:solidFill>
                          <a:srgbClr val="000000"/>
                        </a:solidFill>
                        <a:effectLst/>
                        <a:latin typeface="Calibri"/>
                      </a:endParaRPr>
                    </a:p>
                    <a:p>
                      <a:pPr marR="0" indent="0" algn="l" rtl="0">
                        <a:lnSpc>
                          <a:spcPct val="119000"/>
                        </a:lnSpc>
                        <a:spcBef>
                          <a:spcPts val="0"/>
                        </a:spcBef>
                        <a:spcAft>
                          <a:spcPts val="0"/>
                        </a:spcAft>
                      </a:pPr>
                      <a:r>
                        <a:rPr lang="en-US" sz="1050" b="1" kern="1400" dirty="0">
                          <a:solidFill>
                            <a:srgbClr val="000000"/>
                          </a:solidFill>
                          <a:effectLst/>
                          <a:latin typeface="Calibri"/>
                        </a:rPr>
                        <a:t>EVANGELISM                                                     </a:t>
                      </a:r>
                      <a:r>
                        <a:rPr lang="en-US" sz="1050" b="1" kern="1400" dirty="0" smtClean="0">
                          <a:solidFill>
                            <a:srgbClr val="000000"/>
                          </a:solidFill>
                          <a:effectLst/>
                          <a:latin typeface="Calibri"/>
                        </a:rPr>
                        <a:t>                              PRE-CHRISTIAN                                                               </a:t>
                      </a:r>
                      <a:r>
                        <a:rPr lang="en-US" sz="1050" b="1" kern="1400" dirty="0">
                          <a:solidFill>
                            <a:srgbClr val="000000"/>
                          </a:solidFill>
                          <a:effectLst/>
                          <a:latin typeface="Calibri"/>
                        </a:rPr>
                        <a:t>EVANGELISM</a:t>
                      </a:r>
                      <a:endParaRPr lang="en-US" sz="1000" kern="1400" dirty="0">
                        <a:solidFill>
                          <a:srgbClr val="000000"/>
                        </a:solidFill>
                        <a:effectLst/>
                        <a:latin typeface="Calibri"/>
                      </a:endParaRPr>
                    </a:p>
                    <a:p>
                      <a:pPr marR="0" indent="0" algn="l" rtl="0">
                        <a:lnSpc>
                          <a:spcPct val="119000"/>
                        </a:lnSpc>
                        <a:spcBef>
                          <a:spcPts val="0"/>
                        </a:spcBef>
                        <a:spcAft>
                          <a:spcPts val="0"/>
                        </a:spcAft>
                      </a:pPr>
                      <a:r>
                        <a:rPr lang="en-US" sz="1050" kern="1400" dirty="0">
                          <a:solidFill>
                            <a:srgbClr val="000000"/>
                          </a:solidFill>
                          <a:effectLst/>
                          <a:latin typeface="Calibri"/>
                        </a:rPr>
                        <a:t> </a:t>
                      </a:r>
                      <a:endParaRPr lang="en-US" sz="1000" kern="1400" dirty="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06661">
                <a:tc gridSpan="3">
                  <a:txBody>
                    <a:bodyPr/>
                    <a:lstStyle/>
                    <a:p>
                      <a:pPr marR="0" indent="0" algn="ctr" rtl="0">
                        <a:lnSpc>
                          <a:spcPct val="119000"/>
                        </a:lnSpc>
                        <a:spcBef>
                          <a:spcPts val="0"/>
                        </a:spcBef>
                        <a:spcAft>
                          <a:spcPts val="0"/>
                        </a:spcAft>
                      </a:pPr>
                      <a:r>
                        <a:rPr lang="en-US" sz="1200" b="1" kern="1400" dirty="0">
                          <a:solidFill>
                            <a:srgbClr val="000000"/>
                          </a:solidFill>
                          <a:effectLst/>
                          <a:latin typeface="Calibri"/>
                        </a:rPr>
                        <a:t>Presence Evangelism</a:t>
                      </a:r>
                      <a:endParaRPr lang="en-US" sz="1100" kern="1400" dirty="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750453">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I try to live the life.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model Christian living.</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do nice things for unsaved people.</a:t>
                      </a:r>
                      <a:endParaRPr lang="en-US" sz="1100" kern="1400">
                        <a:solidFill>
                          <a:srgbClr val="000000"/>
                        </a:solidFill>
                        <a:effectLst/>
                        <a:latin typeface="Calibri"/>
                      </a:endParaRPr>
                    </a:p>
                    <a:p>
                      <a:pPr marR="0" indent="0" algn="l" rtl="0">
                        <a:lnSpc>
                          <a:spcPct val="119000"/>
                        </a:lnSpc>
                        <a:spcBef>
                          <a:spcPts val="0"/>
                        </a:spcBef>
                        <a:spcAft>
                          <a:spcPts val="0"/>
                        </a:spcAft>
                      </a:pPr>
                      <a:r>
                        <a:rPr lang="en-US" sz="1200" b="1" kern="1400">
                          <a:solidFill>
                            <a:srgbClr val="000000"/>
                          </a:solidFill>
                          <a:effectLst/>
                          <a:latin typeface="Calibri"/>
                        </a:rPr>
                        <a:t> </a:t>
                      </a:r>
                      <a:endParaRPr lang="en-US" sz="1100" kern="1400">
                        <a:solidFill>
                          <a:srgbClr val="000000"/>
                        </a:solidFill>
                        <a:effectLst/>
                        <a:latin typeface="Calibri"/>
                      </a:endParaRPr>
                    </a:p>
                    <a:p>
                      <a:pPr marR="0" indent="0" algn="l" rtl="0">
                        <a:lnSpc>
                          <a:spcPct val="119000"/>
                        </a:lnSpc>
                        <a:spcBef>
                          <a:spcPts val="0"/>
                        </a:spcBef>
                        <a:spcAft>
                          <a:spcPts val="0"/>
                        </a:spcAft>
                      </a:pPr>
                      <a:r>
                        <a:rPr lang="en-US" sz="1200" b="1" kern="1400">
                          <a:solidFill>
                            <a:srgbClr val="000000"/>
                          </a:solidFill>
                          <a:effectLst/>
                          <a:latin typeface="Calibri"/>
                        </a:rPr>
                        <a:t> </a:t>
                      </a:r>
                      <a:endParaRPr lang="en-US" sz="1100" kern="1400">
                        <a:solidFill>
                          <a:srgbClr val="000000"/>
                        </a:solidFill>
                        <a:effectLst/>
                        <a:latin typeface="Calibri"/>
                      </a:endParaRPr>
                    </a:p>
                    <a:p>
                      <a:pPr marR="0" indent="0" algn="l" rtl="0">
                        <a:lnSpc>
                          <a:spcPct val="119000"/>
                        </a:lnSpc>
                        <a:spcBef>
                          <a:spcPts val="0"/>
                        </a:spcBef>
                        <a:spcAft>
                          <a:spcPts val="0"/>
                        </a:spcAft>
                      </a:pPr>
                      <a:r>
                        <a:rPr lang="en-US" sz="1200" b="1" kern="1400">
                          <a:solidFill>
                            <a:srgbClr val="000000"/>
                          </a:solidFill>
                          <a:effectLst/>
                          <a:latin typeface="Calibri"/>
                        </a:rPr>
                        <a:t> </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Sure, I believe in God.</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don’t know the Bible.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didn’t grow up in church.</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I’ve wondered about God and the Bible.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know I ought to learn more about God.</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Can you answer a question for me?</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dirty="0">
                          <a:solidFill>
                            <a:srgbClr val="000000"/>
                          </a:solidFill>
                          <a:effectLst/>
                          <a:latin typeface="Calibri"/>
                        </a:rPr>
                        <a:t>Credibility of the Christian is being established.</a:t>
                      </a:r>
                      <a:endParaRPr lang="en-US" sz="1100" kern="1400" dirty="0">
                        <a:solidFill>
                          <a:srgbClr val="000000"/>
                        </a:solidFill>
                        <a:effectLst/>
                        <a:latin typeface="Calibri"/>
                      </a:endParaRPr>
                    </a:p>
                    <a:p>
                      <a:pPr marL="457200" marR="0" indent="-228600" algn="l" rtl="0">
                        <a:lnSpc>
                          <a:spcPct val="119000"/>
                        </a:lnSpc>
                        <a:spcBef>
                          <a:spcPts val="0"/>
                        </a:spcBef>
                        <a:spcAft>
                          <a:spcPts val="0"/>
                        </a:spcAft>
                      </a:pPr>
                      <a:r>
                        <a:rPr lang="en-US" sz="1200" kern="1400" dirty="0">
                          <a:solidFill>
                            <a:srgbClr val="000000"/>
                          </a:solidFill>
                          <a:effectLst/>
                          <a:latin typeface="Calibri"/>
                        </a:rPr>
                        <a:t>Contact with the world.</a:t>
                      </a:r>
                      <a:endParaRPr lang="en-US" sz="1100" kern="1400" dirty="0">
                        <a:solidFill>
                          <a:srgbClr val="000000"/>
                        </a:solidFill>
                        <a:effectLst/>
                        <a:latin typeface="Calibri"/>
                      </a:endParaRPr>
                    </a:p>
                    <a:p>
                      <a:pPr marL="457200" marR="0" indent="-228600" algn="l" rtl="0">
                        <a:lnSpc>
                          <a:spcPct val="119000"/>
                        </a:lnSpc>
                        <a:spcBef>
                          <a:spcPts val="0"/>
                        </a:spcBef>
                        <a:spcAft>
                          <a:spcPts val="0"/>
                        </a:spcAft>
                      </a:pPr>
                      <a:r>
                        <a:rPr lang="en-US" sz="1200" kern="1400" dirty="0">
                          <a:solidFill>
                            <a:srgbClr val="000000"/>
                          </a:solidFill>
                          <a:effectLst/>
                          <a:latin typeface="Calibri"/>
                        </a:rPr>
                        <a:t>Compassion or acts of kindness are shared.</a:t>
                      </a:r>
                      <a:endParaRPr lang="en-US" sz="1100" kern="1400" dirty="0">
                        <a:solidFill>
                          <a:srgbClr val="000000"/>
                        </a:solidFill>
                        <a:effectLst/>
                        <a:latin typeface="Calibri"/>
                      </a:endParaRPr>
                    </a:p>
                    <a:p>
                      <a:pPr marR="0" indent="0" algn="l" rtl="0">
                        <a:lnSpc>
                          <a:spcPct val="119000"/>
                        </a:lnSpc>
                        <a:spcBef>
                          <a:spcPts val="0"/>
                        </a:spcBef>
                        <a:spcAft>
                          <a:spcPts val="0"/>
                        </a:spcAft>
                      </a:pPr>
                      <a:r>
                        <a:rPr lang="en-US" sz="1200" b="1" kern="1400" dirty="0">
                          <a:solidFill>
                            <a:srgbClr val="000000"/>
                          </a:solidFill>
                          <a:effectLst/>
                          <a:latin typeface="Calibri"/>
                        </a:rPr>
                        <a:t> </a:t>
                      </a:r>
                      <a:endParaRPr lang="en-US" sz="1100" kern="1400" dirty="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661">
                <a:tc gridSpan="3">
                  <a:txBody>
                    <a:bodyPr/>
                    <a:lstStyle/>
                    <a:p>
                      <a:pPr marR="0" indent="0" algn="ctr" rtl="0">
                        <a:lnSpc>
                          <a:spcPct val="119000"/>
                        </a:lnSpc>
                        <a:spcBef>
                          <a:spcPts val="0"/>
                        </a:spcBef>
                        <a:spcAft>
                          <a:spcPts val="0"/>
                        </a:spcAft>
                      </a:pPr>
                      <a:r>
                        <a:rPr lang="en-US" sz="1200" b="1" kern="1400">
                          <a:solidFill>
                            <a:srgbClr val="000000"/>
                          </a:solidFill>
                          <a:effectLst/>
                          <a:latin typeface="Calibri"/>
                        </a:rPr>
                        <a:t>Proclamation Evangelism</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000258">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I explain what Jesus means to me.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tell about the time Christ came into my life.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recount how Jesus died for everyone.</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I know God loves me.</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The Bible says I need to accept Christ.</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If I get saved, I know I will need to make some changes.</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dirty="0">
                          <a:solidFill>
                            <a:srgbClr val="000000"/>
                          </a:solidFill>
                          <a:effectLst/>
                          <a:latin typeface="Calibri"/>
                        </a:rPr>
                        <a:t>Communication of the Good News.</a:t>
                      </a:r>
                      <a:endParaRPr lang="en-US" sz="1100" kern="1400" dirty="0">
                        <a:solidFill>
                          <a:srgbClr val="000000"/>
                        </a:solidFill>
                        <a:effectLst/>
                        <a:latin typeface="Calibri"/>
                      </a:endParaRPr>
                    </a:p>
                    <a:p>
                      <a:pPr marL="457200" marR="0" indent="-228600" algn="l" rtl="0">
                        <a:lnSpc>
                          <a:spcPct val="119000"/>
                        </a:lnSpc>
                        <a:spcBef>
                          <a:spcPts val="0"/>
                        </a:spcBef>
                        <a:spcAft>
                          <a:spcPts val="0"/>
                        </a:spcAft>
                      </a:pPr>
                      <a:r>
                        <a:rPr lang="en-US" sz="1200" kern="1400" dirty="0">
                          <a:solidFill>
                            <a:srgbClr val="000000"/>
                          </a:solidFill>
                          <a:effectLst/>
                          <a:latin typeface="Calibri"/>
                        </a:rPr>
                        <a:t>Counseling people about Spiritual matters.</a:t>
                      </a:r>
                      <a:endParaRPr lang="en-US" sz="1100" kern="1400" dirty="0">
                        <a:solidFill>
                          <a:srgbClr val="000000"/>
                        </a:solidFill>
                        <a:effectLst/>
                        <a:latin typeface="Calibri"/>
                      </a:endParaRPr>
                    </a:p>
                    <a:p>
                      <a:pPr marL="457200" marR="0" indent="-228600" algn="l" rtl="0">
                        <a:lnSpc>
                          <a:spcPct val="119000"/>
                        </a:lnSpc>
                        <a:spcBef>
                          <a:spcPts val="0"/>
                        </a:spcBef>
                        <a:spcAft>
                          <a:spcPts val="0"/>
                        </a:spcAft>
                      </a:pPr>
                      <a:r>
                        <a:rPr lang="en-US" sz="1200" b="1" kern="1400" dirty="0">
                          <a:solidFill>
                            <a:srgbClr val="000000"/>
                          </a:solidFill>
                          <a:effectLst/>
                          <a:latin typeface="Calibri"/>
                        </a:rPr>
                        <a:t> </a:t>
                      </a:r>
                      <a:endParaRPr lang="en-US" sz="1100" kern="1400" dirty="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746">
                <a:tc gridSpan="3">
                  <a:txBody>
                    <a:bodyPr/>
                    <a:lstStyle/>
                    <a:p>
                      <a:pPr marR="0" indent="0" algn="ctr" rtl="0">
                        <a:lnSpc>
                          <a:spcPct val="119000"/>
                        </a:lnSpc>
                        <a:spcBef>
                          <a:spcPts val="0"/>
                        </a:spcBef>
                        <a:spcAft>
                          <a:spcPts val="0"/>
                        </a:spcAft>
                      </a:pPr>
                      <a:r>
                        <a:rPr lang="en-US" sz="1200" b="1" kern="1400">
                          <a:solidFill>
                            <a:srgbClr val="000000"/>
                          </a:solidFill>
                          <a:effectLst/>
                          <a:latin typeface="Calibri"/>
                        </a:rPr>
                        <a:t>Persuasion Evangelism</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000258">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I ask if he is ready to accept Christ.</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tell her I hope she will become a Christian soon.</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a:solidFill>
                            <a:srgbClr val="000000"/>
                          </a:solidFill>
                          <a:effectLst/>
                          <a:latin typeface="Calibri"/>
                        </a:rPr>
                        <a:t>I know I should get saved.</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need to get right with God.</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I think I’m ready to accept Christ.</a:t>
                      </a:r>
                      <a:endParaRPr lang="en-US" sz="1100" kern="1400">
                        <a:solidFill>
                          <a:srgbClr val="000000"/>
                        </a:solidFill>
                        <a:effectLst/>
                        <a:latin typeface="Calibri"/>
                      </a:endParaRPr>
                    </a:p>
                    <a:p>
                      <a:pPr marL="457200" marR="0" indent="-228600" algn="l" rtl="0">
                        <a:lnSpc>
                          <a:spcPct val="119000"/>
                        </a:lnSpc>
                        <a:spcBef>
                          <a:spcPts val="0"/>
                        </a:spcBef>
                        <a:spcAft>
                          <a:spcPts val="0"/>
                        </a:spcAft>
                      </a:pPr>
                      <a:r>
                        <a:rPr lang="en-US" sz="1200" kern="1400">
                          <a:solidFill>
                            <a:srgbClr val="000000"/>
                          </a:solidFill>
                          <a:effectLst/>
                          <a:latin typeface="Calibri"/>
                        </a:rPr>
                        <a:t>Will you pray with me?</a:t>
                      </a:r>
                      <a:endParaRPr lang="en-US" sz="1100" kern="140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indent="-228600" algn="l" rtl="0">
                        <a:lnSpc>
                          <a:spcPct val="119000"/>
                        </a:lnSpc>
                        <a:spcBef>
                          <a:spcPts val="0"/>
                        </a:spcBef>
                        <a:spcAft>
                          <a:spcPts val="0"/>
                        </a:spcAft>
                      </a:pPr>
                      <a:r>
                        <a:rPr lang="en-US" sz="1200" kern="1400" dirty="0">
                          <a:solidFill>
                            <a:srgbClr val="000000"/>
                          </a:solidFill>
                          <a:effectLst/>
                          <a:latin typeface="Calibri"/>
                        </a:rPr>
                        <a:t>Challenging people to respond to God’s offer of relationship.</a:t>
                      </a:r>
                      <a:endParaRPr lang="en-US" sz="1100" kern="1400" dirty="0">
                        <a:solidFill>
                          <a:srgbClr val="000000"/>
                        </a:solidFill>
                        <a:effectLst/>
                        <a:latin typeface="Calibri"/>
                      </a:endParaRPr>
                    </a:p>
                  </a:txBody>
                  <a:tcPr marL="47324" marR="473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Control 1"/>
          <p:cNvSpPr>
            <a:spLocks noChangeArrowheads="1" noChangeShapeType="1"/>
          </p:cNvSpPr>
          <p:nvPr/>
        </p:nvSpPr>
        <p:spPr bwMode="auto">
          <a:xfrm>
            <a:off x="-828675" y="3284538"/>
            <a:ext cx="5715000" cy="626745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a:p>
        </p:txBody>
      </p:sp>
    </p:spTree>
    <p:extLst>
      <p:ext uri="{BB962C8B-B14F-4D97-AF65-F5344CB8AC3E}">
        <p14:creationId xmlns:p14="http://schemas.microsoft.com/office/powerpoint/2010/main" val="36768977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494910"/>
              </p:ext>
            </p:extLst>
          </p:nvPr>
        </p:nvGraphicFramePr>
        <p:xfrm>
          <a:off x="914400" y="1447800"/>
          <a:ext cx="7696200" cy="5029201"/>
        </p:xfrm>
        <a:graphic>
          <a:graphicData uri="http://schemas.openxmlformats.org/drawingml/2006/table">
            <a:tbl>
              <a:tblPr/>
              <a:tblGrid>
                <a:gridCol w="2204681"/>
                <a:gridCol w="5491519"/>
              </a:tblGrid>
              <a:tr h="1691398">
                <a:tc>
                  <a:txBody>
                    <a:bodyPr/>
                    <a:lstStyle/>
                    <a:p>
                      <a:pPr marR="0" indent="0" algn="l" rtl="0">
                        <a:lnSpc>
                          <a:spcPct val="119000"/>
                        </a:lnSpc>
                        <a:spcBef>
                          <a:spcPts val="0"/>
                        </a:spcBef>
                        <a:spcAft>
                          <a:spcPts val="600"/>
                        </a:spcAft>
                      </a:pPr>
                      <a:r>
                        <a:rPr lang="en-US" sz="1800" kern="1400" dirty="0">
                          <a:solidFill>
                            <a:srgbClr val="000000"/>
                          </a:solidFill>
                          <a:effectLst/>
                          <a:latin typeface="Calibri"/>
                        </a:rPr>
                        <a:t>Presence             </a:t>
                      </a:r>
                      <a:r>
                        <a:rPr lang="en-US" sz="1800" kern="1400" dirty="0" smtClean="0">
                          <a:solidFill>
                            <a:srgbClr val="000000"/>
                          </a:solidFill>
                          <a:effectLst/>
                          <a:latin typeface="Calibri"/>
                        </a:rPr>
                        <a:t>Evangelism</a:t>
                      </a:r>
                      <a:endParaRPr lang="en-US" sz="1100" kern="1400" dirty="0">
                        <a:solidFill>
                          <a:srgbClr val="000000"/>
                        </a:solidFill>
                        <a:effectLst/>
                        <a:latin typeface="Calibri"/>
                      </a:endParaRPr>
                    </a:p>
                  </a:txBody>
                  <a:tcPr marL="36576" marR="36576" marT="36576" marB="36576">
                    <a:lnL>
                      <a:noFill/>
                    </a:lnL>
                    <a:lnR>
                      <a:noFill/>
                    </a:lnR>
                    <a:lnT>
                      <a:noFill/>
                    </a:lnT>
                    <a:lnB>
                      <a:noFill/>
                    </a:lnB>
                  </a:tcPr>
                </a:tc>
                <a:tc>
                  <a:txBody>
                    <a:bodyPr/>
                    <a:lstStyle/>
                    <a:p>
                      <a:pPr marR="0" indent="0" algn="l" rtl="0">
                        <a:lnSpc>
                          <a:spcPct val="119000"/>
                        </a:lnSpc>
                        <a:spcBef>
                          <a:spcPts val="0"/>
                        </a:spcBef>
                        <a:spcAft>
                          <a:spcPts val="600"/>
                        </a:spcAft>
                      </a:pPr>
                      <a:r>
                        <a:rPr lang="en-US" sz="1800" kern="1400">
                          <a:solidFill>
                            <a:srgbClr val="000000"/>
                          </a:solidFill>
                          <a:effectLst/>
                          <a:latin typeface="Calibri"/>
                        </a:rPr>
                        <a:t>Christians continue to build their relationships with the pre-Christian, modeling Christ’s love. Christian witnesses show genuine concern for prospective believers and seek ways to meet their needs.</a:t>
                      </a:r>
                      <a:endParaRPr lang="en-US" sz="1100" kern="1400">
                        <a:solidFill>
                          <a:srgbClr val="000000"/>
                        </a:solidFill>
                        <a:effectLst/>
                        <a:latin typeface="Calibri"/>
                      </a:endParaRPr>
                    </a:p>
                  </a:txBody>
                  <a:tcPr marL="36576" marR="36576" marT="36576" marB="36576">
                    <a:lnL>
                      <a:noFill/>
                    </a:lnL>
                    <a:lnR>
                      <a:noFill/>
                    </a:lnR>
                    <a:lnT>
                      <a:noFill/>
                    </a:lnT>
                    <a:lnB>
                      <a:noFill/>
                    </a:lnB>
                  </a:tcPr>
                </a:tc>
              </a:tr>
              <a:tr h="2040346">
                <a:tc>
                  <a:txBody>
                    <a:bodyPr/>
                    <a:lstStyle/>
                    <a:p>
                      <a:pPr marR="0" indent="0" algn="l" rtl="0">
                        <a:lnSpc>
                          <a:spcPct val="119000"/>
                        </a:lnSpc>
                        <a:spcBef>
                          <a:spcPts val="0"/>
                        </a:spcBef>
                        <a:spcAft>
                          <a:spcPts val="600"/>
                        </a:spcAft>
                      </a:pPr>
                      <a:r>
                        <a:rPr lang="en-US" sz="1800" kern="1400" dirty="0">
                          <a:solidFill>
                            <a:srgbClr val="000000"/>
                          </a:solidFill>
                          <a:effectLst/>
                          <a:latin typeface="Calibri"/>
                        </a:rPr>
                        <a:t>Proclamation     Evangelism</a:t>
                      </a:r>
                      <a:endParaRPr lang="en-US" sz="1100" kern="1400" dirty="0">
                        <a:solidFill>
                          <a:srgbClr val="000000"/>
                        </a:solidFill>
                        <a:effectLst/>
                        <a:latin typeface="Calibri"/>
                      </a:endParaRPr>
                    </a:p>
                  </a:txBody>
                  <a:tcPr marL="36576" marR="36576" marT="36576" marB="36576">
                    <a:lnL>
                      <a:noFill/>
                    </a:lnL>
                    <a:lnR>
                      <a:noFill/>
                    </a:lnR>
                    <a:lnT>
                      <a:noFill/>
                    </a:lnT>
                    <a:lnB>
                      <a:noFill/>
                    </a:lnB>
                  </a:tcPr>
                </a:tc>
                <a:tc>
                  <a:txBody>
                    <a:bodyPr/>
                    <a:lstStyle/>
                    <a:p>
                      <a:pPr marR="0" indent="0" algn="l" rtl="0">
                        <a:lnSpc>
                          <a:spcPct val="119000"/>
                        </a:lnSpc>
                        <a:spcBef>
                          <a:spcPts val="0"/>
                        </a:spcBef>
                        <a:spcAft>
                          <a:spcPts val="600"/>
                        </a:spcAft>
                      </a:pPr>
                      <a:r>
                        <a:rPr lang="en-US" sz="1800" kern="1400">
                          <a:solidFill>
                            <a:srgbClr val="000000"/>
                          </a:solidFill>
                          <a:effectLst/>
                          <a:latin typeface="Calibri"/>
                        </a:rPr>
                        <a:t>Christians share what they have seen, heard, and experienced of God. Often conversations simply turn from surface to spiritual matters. During proclamation the Christian is always listening and praying for an opportunity to share how God has or is working. </a:t>
                      </a:r>
                      <a:endParaRPr lang="en-US" sz="1100" kern="1400">
                        <a:solidFill>
                          <a:srgbClr val="000000"/>
                        </a:solidFill>
                        <a:effectLst/>
                        <a:latin typeface="Calibri"/>
                      </a:endParaRPr>
                    </a:p>
                  </a:txBody>
                  <a:tcPr marL="36576" marR="36576" marT="36576" marB="36576">
                    <a:lnL>
                      <a:noFill/>
                    </a:lnL>
                    <a:lnR>
                      <a:noFill/>
                    </a:lnR>
                    <a:lnT>
                      <a:noFill/>
                    </a:lnT>
                    <a:lnB>
                      <a:noFill/>
                    </a:lnB>
                  </a:tcPr>
                </a:tc>
              </a:tr>
              <a:tr h="1297457">
                <a:tc>
                  <a:txBody>
                    <a:bodyPr/>
                    <a:lstStyle/>
                    <a:p>
                      <a:pPr marR="0" indent="0" algn="l" rtl="0">
                        <a:lnSpc>
                          <a:spcPct val="119000"/>
                        </a:lnSpc>
                        <a:spcBef>
                          <a:spcPts val="0"/>
                        </a:spcBef>
                        <a:spcAft>
                          <a:spcPts val="600"/>
                        </a:spcAft>
                      </a:pPr>
                      <a:r>
                        <a:rPr lang="en-US" sz="1800" kern="1400">
                          <a:solidFill>
                            <a:srgbClr val="000000"/>
                          </a:solidFill>
                          <a:effectLst/>
                          <a:latin typeface="Calibri"/>
                        </a:rPr>
                        <a:t>Persuasion                    Evangelism</a:t>
                      </a:r>
                      <a:endParaRPr lang="en-US" sz="1100" kern="1400">
                        <a:solidFill>
                          <a:srgbClr val="000000"/>
                        </a:solidFill>
                        <a:effectLst/>
                        <a:latin typeface="Calibri"/>
                      </a:endParaRPr>
                    </a:p>
                  </a:txBody>
                  <a:tcPr marL="36576" marR="36576" marT="36576" marB="36576">
                    <a:lnL>
                      <a:noFill/>
                    </a:lnL>
                    <a:lnR>
                      <a:noFill/>
                    </a:lnR>
                    <a:lnT>
                      <a:noFill/>
                    </a:lnT>
                    <a:lnB>
                      <a:noFill/>
                    </a:lnB>
                  </a:tcPr>
                </a:tc>
                <a:tc>
                  <a:txBody>
                    <a:bodyPr/>
                    <a:lstStyle/>
                    <a:p>
                      <a:pPr marR="0" indent="0" algn="l" rtl="0">
                        <a:lnSpc>
                          <a:spcPct val="119000"/>
                        </a:lnSpc>
                        <a:spcBef>
                          <a:spcPts val="0"/>
                        </a:spcBef>
                        <a:spcAft>
                          <a:spcPts val="600"/>
                        </a:spcAft>
                      </a:pPr>
                      <a:r>
                        <a:rPr lang="en-US" sz="1800" kern="1400" dirty="0">
                          <a:solidFill>
                            <a:srgbClr val="000000"/>
                          </a:solidFill>
                          <a:effectLst/>
                          <a:latin typeface="Calibri"/>
                        </a:rPr>
                        <a:t>Christians encourage pre-Christians to accept Christ. Christians also explain how to accept Christ and invite them into a relationship with God. </a:t>
                      </a:r>
                      <a:endParaRPr lang="en-US" sz="1100" kern="1400" dirty="0">
                        <a:solidFill>
                          <a:srgbClr val="000000"/>
                        </a:solidFill>
                        <a:effectLst/>
                        <a:latin typeface="Calibri"/>
                      </a:endParaRPr>
                    </a:p>
                  </a:txBody>
                  <a:tcPr marL="36576" marR="36576" marT="36576" marB="36576">
                    <a:lnL>
                      <a:noFill/>
                    </a:lnL>
                    <a:lnR>
                      <a:noFill/>
                    </a:lnR>
                    <a:lnT>
                      <a:noFill/>
                    </a:lnT>
                    <a:lnB>
                      <a:noFill/>
                    </a:lnB>
                  </a:tcPr>
                </a:tc>
              </a:tr>
            </a:tbl>
          </a:graphicData>
        </a:graphic>
      </p:graphicFrame>
      <p:sp>
        <p:nvSpPr>
          <p:cNvPr id="5" name="Control 1"/>
          <p:cNvSpPr>
            <a:spLocks noChangeArrowheads="1" noChangeShapeType="1"/>
          </p:cNvSpPr>
          <p:nvPr/>
        </p:nvSpPr>
        <p:spPr bwMode="auto">
          <a:xfrm>
            <a:off x="6091238" y="3113088"/>
            <a:ext cx="5654675" cy="32893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a:p>
        </p:txBody>
      </p:sp>
    </p:spTree>
    <p:extLst>
      <p:ext uri="{BB962C8B-B14F-4D97-AF65-F5344CB8AC3E}">
        <p14:creationId xmlns:p14="http://schemas.microsoft.com/office/powerpoint/2010/main" val="30646031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bg1"/>
            </a:gs>
            <a:gs pos="100000">
              <a:srgbClr val="7D3602"/>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pic>
        <p:nvPicPr>
          <p:cNvPr id="4" name="Picture 2" descr="D:\jjames\Pictures\Small Group Picture Backgroun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47800"/>
            <a:ext cx="9144000" cy="54102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92500" lnSpcReduction="20000"/>
          </a:bodyPr>
          <a:lstStyle/>
          <a:p>
            <a:pPr marL="0" indent="0">
              <a:buNone/>
            </a:pPr>
            <a:r>
              <a:rPr lang="en-US" sz="4800" dirty="0" smtClean="0"/>
              <a:t>Small Group Exercise</a:t>
            </a:r>
          </a:p>
          <a:p>
            <a:pPr marL="514350" indent="-514350">
              <a:buFont typeface="+mj-lt"/>
              <a:buAutoNum type="arabicPeriod"/>
            </a:pPr>
            <a:r>
              <a:rPr lang="en-US" dirty="0" smtClean="0"/>
              <a:t>Has </a:t>
            </a:r>
            <a:r>
              <a:rPr lang="en-US" dirty="0"/>
              <a:t>God answered prayer? When?</a:t>
            </a:r>
          </a:p>
          <a:p>
            <a:pPr marL="514350" indent="-514350">
              <a:buFont typeface="+mj-lt"/>
              <a:buAutoNum type="arabicPeriod"/>
            </a:pPr>
            <a:r>
              <a:rPr lang="en-US" dirty="0" smtClean="0"/>
              <a:t>Has </a:t>
            </a:r>
            <a:r>
              <a:rPr lang="en-US" dirty="0"/>
              <a:t>God guided you in some important matter? When? How?</a:t>
            </a:r>
          </a:p>
          <a:p>
            <a:pPr marL="514350" indent="-514350">
              <a:buFont typeface="+mj-lt"/>
              <a:buAutoNum type="arabicPeriod"/>
            </a:pPr>
            <a:r>
              <a:rPr lang="en-US" dirty="0" smtClean="0"/>
              <a:t>Has </a:t>
            </a:r>
            <a:r>
              <a:rPr lang="en-US" dirty="0"/>
              <a:t>God blessed you with a new sense of peace, security, and freedom since you became a Christian? Write about </a:t>
            </a:r>
            <a:r>
              <a:rPr lang="en-US" dirty="0" smtClean="0"/>
              <a:t>it.</a:t>
            </a:r>
          </a:p>
          <a:p>
            <a:pPr marL="514350" indent="-514350">
              <a:buFont typeface="+mj-lt"/>
              <a:buAutoNum type="arabicPeriod"/>
            </a:pPr>
            <a:r>
              <a:rPr lang="en-US" dirty="0" smtClean="0"/>
              <a:t>Has God helped you handle a difficult personal relationship? Describe the situation and how God helped.</a:t>
            </a:r>
          </a:p>
          <a:p>
            <a:pPr marL="0" indent="0">
              <a:buNone/>
            </a:pPr>
            <a:endParaRPr lang="en-US" dirty="0"/>
          </a:p>
        </p:txBody>
      </p:sp>
    </p:spTree>
    <p:extLst>
      <p:ext uri="{BB962C8B-B14F-4D97-AF65-F5344CB8AC3E}">
        <p14:creationId xmlns:p14="http://schemas.microsoft.com/office/powerpoint/2010/main" val="654425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0922576"/>
              </p:ext>
            </p:extLst>
          </p:nvPr>
        </p:nvGraphicFramePr>
        <p:xfrm>
          <a:off x="533400" y="1303170"/>
          <a:ext cx="8077201" cy="5357980"/>
        </p:xfrm>
        <a:graphic>
          <a:graphicData uri="http://schemas.openxmlformats.org/drawingml/2006/table">
            <a:tbl>
              <a:tblPr/>
              <a:tblGrid>
                <a:gridCol w="1207178"/>
                <a:gridCol w="2382344"/>
                <a:gridCol w="1828314"/>
                <a:gridCol w="2659365"/>
              </a:tblGrid>
              <a:tr h="351596">
                <a:tc>
                  <a:txBody>
                    <a:bodyPr/>
                    <a:lstStyle/>
                    <a:p>
                      <a:pPr marR="0" indent="0" algn="ctr" rtl="0">
                        <a:lnSpc>
                          <a:spcPct val="119000"/>
                        </a:lnSpc>
                        <a:spcBef>
                          <a:spcPts val="0"/>
                        </a:spcBef>
                        <a:spcAft>
                          <a:spcPts val="0"/>
                        </a:spcAft>
                      </a:pPr>
                      <a:r>
                        <a:rPr lang="en-US" sz="1000" b="1" i="1" kern="1400" dirty="0">
                          <a:solidFill>
                            <a:srgbClr val="000000"/>
                          </a:solidFill>
                          <a:effectLst/>
                          <a:latin typeface="+mj-lt"/>
                        </a:rPr>
                        <a:t>Methods of Evangelism</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US" sz="1000" b="1" i="1" kern="1400">
                          <a:solidFill>
                            <a:srgbClr val="000000"/>
                          </a:solidFill>
                          <a:effectLst/>
                          <a:latin typeface="+mj-lt"/>
                        </a:rPr>
                        <a:t>Conversations of the</a:t>
                      </a:r>
                    </a:p>
                    <a:p>
                      <a:pPr marR="0" indent="0" algn="ctr" rtl="0">
                        <a:lnSpc>
                          <a:spcPct val="119000"/>
                        </a:lnSpc>
                        <a:spcBef>
                          <a:spcPts val="0"/>
                        </a:spcBef>
                        <a:spcAft>
                          <a:spcPts val="0"/>
                        </a:spcAft>
                      </a:pPr>
                      <a:r>
                        <a:rPr lang="en-US" sz="1000" b="1" i="1" kern="1400">
                          <a:solidFill>
                            <a:srgbClr val="000000"/>
                          </a:solidFill>
                          <a:effectLst/>
                          <a:latin typeface="+mj-lt"/>
                        </a:rPr>
                        <a:t>Pre-Christian</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US" sz="1000" b="1" i="1" kern="1400">
                          <a:solidFill>
                            <a:srgbClr val="000000"/>
                          </a:solidFill>
                          <a:effectLst/>
                          <a:latin typeface="+mj-lt"/>
                        </a:rPr>
                        <a:t>The Process of Evangelism</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ctr" rtl="0">
                        <a:lnSpc>
                          <a:spcPct val="119000"/>
                        </a:lnSpc>
                        <a:spcBef>
                          <a:spcPts val="0"/>
                        </a:spcBef>
                        <a:spcAft>
                          <a:spcPts val="0"/>
                        </a:spcAft>
                      </a:pPr>
                      <a:r>
                        <a:rPr lang="en-US" sz="1000" b="1" i="1" kern="1400">
                          <a:solidFill>
                            <a:srgbClr val="000000"/>
                          </a:solidFill>
                          <a:effectLst/>
                          <a:latin typeface="+mj-lt"/>
                        </a:rPr>
                        <a:t>Actions</a:t>
                      </a:r>
                    </a:p>
                    <a:p>
                      <a:pPr marR="0" indent="0" algn="ctr" rtl="0">
                        <a:lnSpc>
                          <a:spcPct val="119000"/>
                        </a:lnSpc>
                        <a:spcBef>
                          <a:spcPts val="0"/>
                        </a:spcBef>
                        <a:spcAft>
                          <a:spcPts val="0"/>
                        </a:spcAft>
                      </a:pPr>
                      <a:r>
                        <a:rPr lang="en-US" sz="1000" b="1" i="1" kern="1400">
                          <a:solidFill>
                            <a:srgbClr val="000000"/>
                          </a:solidFill>
                          <a:effectLst/>
                          <a:latin typeface="+mj-lt"/>
                        </a:rPr>
                        <a:t>(What I will say or do.)</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20404">
                <a:tc>
                  <a:txBody>
                    <a:bodyPr/>
                    <a:lstStyle/>
                    <a:p>
                      <a:pPr marR="0" indent="0" algn="l" rtl="0">
                        <a:lnSpc>
                          <a:spcPct val="119000"/>
                        </a:lnSpc>
                        <a:spcBef>
                          <a:spcPts val="0"/>
                        </a:spcBef>
                        <a:spcAft>
                          <a:spcPts val="0"/>
                        </a:spcAft>
                      </a:pPr>
                      <a:r>
                        <a:rPr lang="en-US" sz="1000" b="1" kern="1400" dirty="0">
                          <a:solidFill>
                            <a:srgbClr val="000000"/>
                          </a:solidFill>
                          <a:effectLst/>
                          <a:latin typeface="+mj-lt"/>
                        </a:rPr>
                        <a:t>Presence</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Proclamation</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Persuasion</a:t>
                      </a:r>
                      <a:endParaRPr lang="en-US" sz="1000" kern="1400" dirty="0">
                        <a:solidFill>
                          <a:srgbClr val="000000"/>
                        </a:solidFill>
                        <a:effectLst/>
                        <a:latin typeface="+mj-lt"/>
                      </a:endParaRP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290"/>
                        </a:spcAft>
                      </a:pPr>
                      <a:r>
                        <a:rPr lang="en-US" sz="1000" kern="1400" dirty="0">
                          <a:solidFill>
                            <a:srgbClr val="000000"/>
                          </a:solidFill>
                          <a:effectLst/>
                          <a:latin typeface="+mj-lt"/>
                        </a:rPr>
                        <a:t>Sure, I believe in God.</a:t>
                      </a:r>
                    </a:p>
                    <a:p>
                      <a:pPr marR="0" indent="0" algn="l" rtl="0">
                        <a:lnSpc>
                          <a:spcPct val="119000"/>
                        </a:lnSpc>
                        <a:spcBef>
                          <a:spcPts val="0"/>
                        </a:spcBef>
                        <a:spcAft>
                          <a:spcPts val="290"/>
                        </a:spcAft>
                      </a:pPr>
                      <a:r>
                        <a:rPr lang="en-US" sz="1000" kern="1400" dirty="0">
                          <a:solidFill>
                            <a:srgbClr val="000000"/>
                          </a:solidFill>
                          <a:effectLst/>
                          <a:latin typeface="+mj-lt"/>
                        </a:rPr>
                        <a:t>I don't know the Bible.</a:t>
                      </a:r>
                    </a:p>
                    <a:p>
                      <a:pPr marR="0" indent="0" algn="l" rtl="0">
                        <a:lnSpc>
                          <a:spcPct val="119000"/>
                        </a:lnSpc>
                        <a:spcBef>
                          <a:spcPts val="0"/>
                        </a:spcBef>
                        <a:spcAft>
                          <a:spcPts val="290"/>
                        </a:spcAft>
                      </a:pPr>
                      <a:r>
                        <a:rPr lang="en-US" sz="1000" kern="1400" dirty="0">
                          <a:solidFill>
                            <a:srgbClr val="000000"/>
                          </a:solidFill>
                          <a:effectLst/>
                          <a:latin typeface="+mj-lt"/>
                        </a:rPr>
                        <a:t>I didn't grow up in church.</a:t>
                      </a:r>
                    </a:p>
                    <a:p>
                      <a:pPr marR="0" indent="0" algn="l" rtl="0">
                        <a:lnSpc>
                          <a:spcPct val="119000"/>
                        </a:lnSpc>
                        <a:spcBef>
                          <a:spcPts val="0"/>
                        </a:spcBef>
                        <a:spcAft>
                          <a:spcPts val="290"/>
                        </a:spcAft>
                      </a:pPr>
                      <a:r>
                        <a:rPr lang="en-US" sz="1000" kern="1400" dirty="0">
                          <a:solidFill>
                            <a:srgbClr val="000000"/>
                          </a:solidFill>
                          <a:effectLst/>
                          <a:latin typeface="+mj-lt"/>
                        </a:rPr>
                        <a:t>I've wondered about God and the Bible.</a:t>
                      </a:r>
                    </a:p>
                    <a:p>
                      <a:pPr marR="0" indent="0" algn="l" rtl="0">
                        <a:lnSpc>
                          <a:spcPct val="119000"/>
                        </a:lnSpc>
                        <a:spcBef>
                          <a:spcPts val="0"/>
                        </a:spcBef>
                        <a:spcAft>
                          <a:spcPts val="290"/>
                        </a:spcAft>
                      </a:pPr>
                      <a:r>
                        <a:rPr lang="en-US" sz="1000" kern="1400" dirty="0">
                          <a:solidFill>
                            <a:srgbClr val="000000"/>
                          </a:solidFill>
                          <a:effectLst/>
                          <a:latin typeface="+mj-lt"/>
                        </a:rPr>
                        <a:t>I know I ought to learn more about God.</a:t>
                      </a:r>
                    </a:p>
                    <a:p>
                      <a:pPr marR="0" indent="0" algn="l" rtl="0">
                        <a:lnSpc>
                          <a:spcPct val="119000"/>
                        </a:lnSpc>
                        <a:spcBef>
                          <a:spcPts val="0"/>
                        </a:spcBef>
                        <a:spcAft>
                          <a:spcPts val="290"/>
                        </a:spcAft>
                      </a:pPr>
                      <a:r>
                        <a:rPr lang="en-US" sz="1000" kern="1400" dirty="0">
                          <a:solidFill>
                            <a:srgbClr val="000000"/>
                          </a:solidFill>
                          <a:effectLst/>
                          <a:latin typeface="+mj-lt"/>
                        </a:rPr>
                        <a:t>Can you answer a question for me?</a:t>
                      </a:r>
                    </a:p>
                    <a:p>
                      <a:pPr marR="0" indent="0" algn="l" rtl="0">
                        <a:lnSpc>
                          <a:spcPct val="119000"/>
                        </a:lnSpc>
                        <a:spcBef>
                          <a:spcPts val="0"/>
                        </a:spcBef>
                        <a:spcAft>
                          <a:spcPts val="290"/>
                        </a:spcAft>
                      </a:pPr>
                      <a:r>
                        <a:rPr lang="en-US" sz="1000" kern="1400" dirty="0">
                          <a:solidFill>
                            <a:srgbClr val="000000"/>
                          </a:solidFill>
                          <a:effectLst/>
                          <a:latin typeface="+mj-lt"/>
                        </a:rPr>
                        <a:t> </a:t>
                      </a:r>
                    </a:p>
                    <a:p>
                      <a:pPr marR="0" indent="0" algn="l" rtl="0">
                        <a:lnSpc>
                          <a:spcPct val="119000"/>
                        </a:lnSpc>
                        <a:spcBef>
                          <a:spcPts val="0"/>
                        </a:spcBef>
                        <a:spcAft>
                          <a:spcPts val="290"/>
                        </a:spcAft>
                      </a:pPr>
                      <a:r>
                        <a:rPr lang="en-US" sz="1000" kern="1400" dirty="0">
                          <a:solidFill>
                            <a:srgbClr val="000000"/>
                          </a:solidFill>
                          <a:effectLst/>
                          <a:latin typeface="+mj-lt"/>
                        </a:rPr>
                        <a:t> </a:t>
                      </a:r>
                    </a:p>
                    <a:p>
                      <a:pPr marR="0" indent="0" algn="l" rtl="0">
                        <a:lnSpc>
                          <a:spcPct val="119000"/>
                        </a:lnSpc>
                        <a:spcBef>
                          <a:spcPts val="0"/>
                        </a:spcBef>
                        <a:spcAft>
                          <a:spcPts val="290"/>
                        </a:spcAft>
                      </a:pPr>
                      <a:r>
                        <a:rPr lang="en-US" sz="1000" kern="1400" dirty="0">
                          <a:solidFill>
                            <a:srgbClr val="000000"/>
                          </a:solidFill>
                          <a:effectLst/>
                          <a:latin typeface="+mj-lt"/>
                        </a:rPr>
                        <a:t>I know God loves me.</a:t>
                      </a:r>
                    </a:p>
                    <a:p>
                      <a:pPr marR="0" indent="0" algn="l" rtl="0">
                        <a:lnSpc>
                          <a:spcPct val="119000"/>
                        </a:lnSpc>
                        <a:spcBef>
                          <a:spcPts val="0"/>
                        </a:spcBef>
                        <a:spcAft>
                          <a:spcPts val="290"/>
                        </a:spcAft>
                      </a:pPr>
                      <a:r>
                        <a:rPr lang="en-US" sz="1000" kern="1400" dirty="0">
                          <a:solidFill>
                            <a:srgbClr val="000000"/>
                          </a:solidFill>
                          <a:effectLst/>
                          <a:latin typeface="+mj-lt"/>
                        </a:rPr>
                        <a:t>The Bible says I need to accept Christ.</a:t>
                      </a:r>
                    </a:p>
                    <a:p>
                      <a:pPr marR="0" indent="0" algn="l" rtl="0">
                        <a:lnSpc>
                          <a:spcPct val="119000"/>
                        </a:lnSpc>
                        <a:spcBef>
                          <a:spcPts val="0"/>
                        </a:spcBef>
                        <a:spcAft>
                          <a:spcPts val="290"/>
                        </a:spcAft>
                      </a:pPr>
                      <a:r>
                        <a:rPr lang="en-US" sz="1000" kern="1400" dirty="0">
                          <a:solidFill>
                            <a:srgbClr val="000000"/>
                          </a:solidFill>
                          <a:effectLst/>
                          <a:latin typeface="+mj-lt"/>
                        </a:rPr>
                        <a:t>If I get saved, I know I will need to make some changes.</a:t>
                      </a:r>
                    </a:p>
                    <a:p>
                      <a:pPr marR="0" indent="0" algn="l" rtl="0">
                        <a:lnSpc>
                          <a:spcPct val="119000"/>
                        </a:lnSpc>
                        <a:spcBef>
                          <a:spcPts val="0"/>
                        </a:spcBef>
                        <a:spcAft>
                          <a:spcPts val="290"/>
                        </a:spcAft>
                      </a:pPr>
                      <a:r>
                        <a:rPr lang="en-US" sz="1000" kern="1400" dirty="0">
                          <a:solidFill>
                            <a:srgbClr val="000000"/>
                          </a:solidFill>
                          <a:effectLst/>
                          <a:latin typeface="+mj-lt"/>
                        </a:rPr>
                        <a:t> </a:t>
                      </a:r>
                    </a:p>
                    <a:p>
                      <a:pPr marR="0" indent="0" algn="l" rtl="0">
                        <a:lnSpc>
                          <a:spcPct val="119000"/>
                        </a:lnSpc>
                        <a:spcBef>
                          <a:spcPts val="0"/>
                        </a:spcBef>
                        <a:spcAft>
                          <a:spcPts val="290"/>
                        </a:spcAft>
                      </a:pPr>
                      <a:r>
                        <a:rPr lang="en-US" sz="1000" kern="1400" dirty="0">
                          <a:solidFill>
                            <a:srgbClr val="000000"/>
                          </a:solidFill>
                          <a:effectLst/>
                          <a:latin typeface="+mj-lt"/>
                        </a:rPr>
                        <a:t> </a:t>
                      </a:r>
                    </a:p>
                    <a:p>
                      <a:pPr marR="0" indent="0" algn="l" rtl="0">
                        <a:lnSpc>
                          <a:spcPct val="119000"/>
                        </a:lnSpc>
                        <a:spcBef>
                          <a:spcPts val="0"/>
                        </a:spcBef>
                        <a:spcAft>
                          <a:spcPts val="290"/>
                        </a:spcAft>
                      </a:pPr>
                      <a:r>
                        <a:rPr lang="en-US" sz="1000" kern="1400" dirty="0">
                          <a:solidFill>
                            <a:srgbClr val="000000"/>
                          </a:solidFill>
                          <a:effectLst/>
                          <a:latin typeface="+mj-lt"/>
                        </a:rPr>
                        <a:t> </a:t>
                      </a:r>
                    </a:p>
                    <a:p>
                      <a:pPr marR="0" indent="0" algn="l" rtl="0">
                        <a:lnSpc>
                          <a:spcPct val="119000"/>
                        </a:lnSpc>
                        <a:spcBef>
                          <a:spcPts val="0"/>
                        </a:spcBef>
                        <a:spcAft>
                          <a:spcPts val="290"/>
                        </a:spcAft>
                      </a:pPr>
                      <a:r>
                        <a:rPr lang="en-US" sz="1000" kern="1400" dirty="0">
                          <a:solidFill>
                            <a:srgbClr val="000000"/>
                          </a:solidFill>
                          <a:effectLst/>
                          <a:latin typeface="+mj-lt"/>
                        </a:rPr>
                        <a:t>I know I should get saved.</a:t>
                      </a:r>
                    </a:p>
                    <a:p>
                      <a:pPr marR="0" indent="0" algn="l" rtl="0">
                        <a:lnSpc>
                          <a:spcPct val="119000"/>
                        </a:lnSpc>
                        <a:spcBef>
                          <a:spcPts val="0"/>
                        </a:spcBef>
                        <a:spcAft>
                          <a:spcPts val="290"/>
                        </a:spcAft>
                      </a:pPr>
                      <a:r>
                        <a:rPr lang="en-US" sz="1000" kern="1400" dirty="0">
                          <a:solidFill>
                            <a:srgbClr val="000000"/>
                          </a:solidFill>
                          <a:effectLst/>
                          <a:latin typeface="+mj-lt"/>
                        </a:rPr>
                        <a:t>I need to get right with God.</a:t>
                      </a:r>
                    </a:p>
                    <a:p>
                      <a:pPr marR="0" indent="0" algn="l" rtl="0">
                        <a:lnSpc>
                          <a:spcPct val="119000"/>
                        </a:lnSpc>
                        <a:spcBef>
                          <a:spcPts val="0"/>
                        </a:spcBef>
                        <a:spcAft>
                          <a:spcPts val="290"/>
                        </a:spcAft>
                      </a:pPr>
                      <a:r>
                        <a:rPr lang="en-US" sz="1000" kern="1400" dirty="0">
                          <a:solidFill>
                            <a:srgbClr val="000000"/>
                          </a:solidFill>
                          <a:effectLst/>
                          <a:latin typeface="+mj-lt"/>
                        </a:rPr>
                        <a:t>I think I'm ready to accept Christ.</a:t>
                      </a:r>
                    </a:p>
                    <a:p>
                      <a:pPr marR="0" indent="0" algn="l" rtl="0">
                        <a:lnSpc>
                          <a:spcPct val="119000"/>
                        </a:lnSpc>
                        <a:spcBef>
                          <a:spcPts val="0"/>
                        </a:spcBef>
                        <a:spcAft>
                          <a:spcPts val="290"/>
                        </a:spcAft>
                      </a:pPr>
                      <a:r>
                        <a:rPr lang="en-US" sz="1000" kern="1400" dirty="0">
                          <a:solidFill>
                            <a:srgbClr val="000000"/>
                          </a:solidFill>
                          <a:effectLst/>
                          <a:latin typeface="+mj-lt"/>
                        </a:rPr>
                        <a:t>Will you pray with me?</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Make CONTACT.</a:t>
                      </a:r>
                    </a:p>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Establish CREDIBILITY.</a:t>
                      </a:r>
                    </a:p>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Show COMPASSION.</a:t>
                      </a: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COMMUNICATE the grace of God.</a:t>
                      </a:r>
                    </a:p>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COUNSEL people about spiritual matters.</a:t>
                      </a: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b="1" kern="1400" dirty="0" smtClean="0">
                        <a:solidFill>
                          <a:srgbClr val="000000"/>
                        </a:solidFill>
                        <a:effectLst/>
                        <a:latin typeface="+mj-lt"/>
                      </a:endParaRPr>
                    </a:p>
                    <a:p>
                      <a:pPr marR="0" indent="0" algn="l" rtl="0">
                        <a:lnSpc>
                          <a:spcPct val="119000"/>
                        </a:lnSpc>
                        <a:spcBef>
                          <a:spcPts val="0"/>
                        </a:spcBef>
                        <a:spcAft>
                          <a:spcPts val="0"/>
                        </a:spcAft>
                      </a:pP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L="228600" marR="0" indent="-228600" algn="l" rtl="0">
                        <a:lnSpc>
                          <a:spcPct val="119000"/>
                        </a:lnSpc>
                        <a:spcBef>
                          <a:spcPts val="0"/>
                        </a:spcBef>
                        <a:spcAft>
                          <a:spcPts val="0"/>
                        </a:spcAft>
                        <a:tabLst>
                          <a:tab pos="-2008936800" algn="l"/>
                        </a:tabLst>
                      </a:pPr>
                      <a:r>
                        <a:rPr lang="en-US" sz="1000" kern="1400" dirty="0">
                          <a:solidFill>
                            <a:srgbClr val="000000"/>
                          </a:solidFill>
                          <a:effectLst/>
                          <a:latin typeface="+mj-lt"/>
                        </a:rPr>
                        <a:t>CHALLENGE others to enter into a loving relationship with Christ.</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0" indent="0" algn="l" rtl="0">
                        <a:lnSpc>
                          <a:spcPct val="119000"/>
                        </a:lnSpc>
                        <a:spcBef>
                          <a:spcPts val="0"/>
                        </a:spcBef>
                        <a:spcAft>
                          <a:spcPts val="0"/>
                        </a:spcAft>
                      </a:pPr>
                      <a:r>
                        <a:rPr lang="en-US" sz="1000" b="1" kern="1400" dirty="0">
                          <a:solidFill>
                            <a:srgbClr val="000000"/>
                          </a:solidFill>
                          <a:effectLst/>
                          <a:latin typeface="+mj-lt"/>
                        </a:rPr>
                        <a:t> </a:t>
                      </a:r>
                      <a:endParaRPr lang="en-US" sz="1000" kern="1400" dirty="0">
                        <a:solidFill>
                          <a:srgbClr val="000000"/>
                        </a:solidFill>
                        <a:effectLst/>
                        <a:latin typeface="+mj-lt"/>
                      </a:endParaRP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p>
                      <a:pPr marR="0" indent="0" algn="l" rtl="0">
                        <a:lnSpc>
                          <a:spcPct val="119000"/>
                        </a:lnSpc>
                        <a:spcBef>
                          <a:spcPts val="0"/>
                        </a:spcBef>
                        <a:spcAft>
                          <a:spcPts val="0"/>
                        </a:spcAft>
                      </a:pPr>
                      <a:r>
                        <a:rPr lang="en-US" sz="1000" kern="1400" dirty="0">
                          <a:solidFill>
                            <a:srgbClr val="000000"/>
                          </a:solidFill>
                          <a:effectLst/>
                          <a:latin typeface="+mj-lt"/>
                        </a:rPr>
                        <a:t> </a:t>
                      </a:r>
                    </a:p>
                  </a:txBody>
                  <a:tcPr marL="24664" marR="24664" marT="24664" marB="246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Control 1"/>
          <p:cNvSpPr>
            <a:spLocks noChangeArrowheads="1" noChangeShapeType="1"/>
          </p:cNvSpPr>
          <p:nvPr/>
        </p:nvSpPr>
        <p:spPr bwMode="auto">
          <a:xfrm>
            <a:off x="6286500" y="6661150"/>
            <a:ext cx="6254750" cy="6350000"/>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endParaRPr lang="en-US"/>
          </a:p>
        </p:txBody>
      </p:sp>
    </p:spTree>
    <p:extLst>
      <p:ext uri="{BB962C8B-B14F-4D97-AF65-F5344CB8AC3E}">
        <p14:creationId xmlns:p14="http://schemas.microsoft.com/office/powerpoint/2010/main" val="152382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4000" dirty="0" smtClean="0">
                <a:solidFill>
                  <a:schemeClr val="accent1">
                    <a:lumMod val="50000"/>
                  </a:schemeClr>
                </a:solidFill>
                <a:latin typeface="Calligraph421 BT" pitchFamily="66" charset="0"/>
              </a:rPr>
              <a:t>Discerning Spiritual Receptivity</a:t>
            </a:r>
            <a:endParaRPr lang="en-US" sz="4000" dirty="0">
              <a:solidFill>
                <a:schemeClr val="accent1">
                  <a:lumMod val="50000"/>
                </a:schemeClr>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Purpose:</a:t>
            </a:r>
          </a:p>
          <a:p>
            <a:pPr marL="0" indent="0">
              <a:buNone/>
            </a:pPr>
            <a:r>
              <a:rPr lang="en-US" dirty="0" smtClean="0"/>
              <a:t>Encourage Christians to witness openly and winsomely. </a:t>
            </a:r>
          </a:p>
          <a:p>
            <a:pPr marL="0" indent="0">
              <a:buNone/>
            </a:pPr>
            <a:endParaRPr lang="en-US" dirty="0"/>
          </a:p>
          <a:p>
            <a:pPr marL="0" indent="0">
              <a:buNone/>
            </a:pPr>
            <a:r>
              <a:rPr lang="en-US" b="1" dirty="0" smtClean="0"/>
              <a:t>Objectives:</a:t>
            </a:r>
          </a:p>
          <a:p>
            <a:r>
              <a:rPr lang="en-US" dirty="0" smtClean="0"/>
              <a:t>Discover </a:t>
            </a:r>
            <a:r>
              <a:rPr lang="en-US" dirty="0"/>
              <a:t>ways to interact with people outside the Christian faith;</a:t>
            </a:r>
          </a:p>
          <a:p>
            <a:r>
              <a:rPr lang="en-US" dirty="0" smtClean="0"/>
              <a:t>Discern </a:t>
            </a:r>
            <a:r>
              <a:rPr lang="en-US" dirty="0"/>
              <a:t>how receptive people are to the Gospel;</a:t>
            </a:r>
          </a:p>
          <a:p>
            <a:r>
              <a:rPr lang="en-US" dirty="0" smtClean="0"/>
              <a:t>Inspire </a:t>
            </a:r>
            <a:r>
              <a:rPr lang="en-US" dirty="0"/>
              <a:t>people to re-envision God for our culture</a:t>
            </a:r>
            <a:r>
              <a:rPr lang="en-US" dirty="0" smtClean="0"/>
              <a:t>.</a:t>
            </a:r>
            <a:r>
              <a:rPr lang="en-US" dirty="0"/>
              <a:t> </a:t>
            </a:r>
          </a:p>
          <a:p>
            <a:pPr marL="0" indent="0">
              <a:buNone/>
            </a:pPr>
            <a:endParaRPr lang="en-US" b="1" dirty="0"/>
          </a:p>
        </p:txBody>
      </p:sp>
    </p:spTree>
    <p:extLst>
      <p:ext uri="{BB962C8B-B14F-4D97-AF65-F5344CB8AC3E}">
        <p14:creationId xmlns:p14="http://schemas.microsoft.com/office/powerpoint/2010/main" val="2021219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The </a:t>
            </a:r>
            <a:r>
              <a:rPr lang="en-US" dirty="0"/>
              <a:t>prevailing </a:t>
            </a:r>
            <a:r>
              <a:rPr lang="en-US" b="1" u="sng" dirty="0"/>
              <a:t>THOUGHT</a:t>
            </a:r>
            <a:r>
              <a:rPr lang="en-US" dirty="0"/>
              <a:t> patterns in American society are relativism and pluralism. </a:t>
            </a:r>
            <a:endParaRPr lang="en-US" dirty="0" smtClean="0"/>
          </a:p>
          <a:p>
            <a:pPr marL="0" indent="0">
              <a:buNone/>
            </a:pPr>
            <a:endParaRPr lang="en-US" dirty="0"/>
          </a:p>
          <a:p>
            <a:pPr marL="0" indent="0">
              <a:buNone/>
            </a:pPr>
            <a:r>
              <a:rPr lang="en-US" dirty="0" smtClean="0"/>
              <a:t>Relativism </a:t>
            </a:r>
            <a:r>
              <a:rPr lang="en-US" dirty="0"/>
              <a:t>means there is no objective truth, i.e. everyone can </a:t>
            </a:r>
            <a:r>
              <a:rPr lang="en-US" b="1" u="sng" dirty="0"/>
              <a:t>BELIEVE</a:t>
            </a:r>
            <a:r>
              <a:rPr lang="en-US" dirty="0"/>
              <a:t> as they want to.</a:t>
            </a:r>
          </a:p>
          <a:p>
            <a:pPr marL="0" indent="0">
              <a:buNone/>
            </a:pPr>
            <a:endParaRPr lang="en-US" dirty="0"/>
          </a:p>
          <a:p>
            <a:endParaRPr lang="en-US" dirty="0"/>
          </a:p>
        </p:txBody>
      </p:sp>
    </p:spTree>
    <p:extLst>
      <p:ext uri="{BB962C8B-B14F-4D97-AF65-F5344CB8AC3E}">
        <p14:creationId xmlns:p14="http://schemas.microsoft.com/office/powerpoint/2010/main" val="320466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304800" y="1600200"/>
            <a:ext cx="8686800" cy="5105400"/>
          </a:xfrm>
        </p:spPr>
        <p:txBody>
          <a:bodyPr>
            <a:normAutofit/>
          </a:bodyPr>
          <a:lstStyle/>
          <a:p>
            <a:pPr marL="0" indent="0">
              <a:buNone/>
            </a:pPr>
            <a:r>
              <a:rPr lang="en-US" sz="3000" dirty="0" smtClean="0"/>
              <a:t>With </a:t>
            </a:r>
            <a:r>
              <a:rPr lang="en-US" sz="3000" dirty="0"/>
              <a:t>relativism the primary authority is one’s own personal opinion. </a:t>
            </a:r>
            <a:endParaRPr lang="en-US" sz="3000" dirty="0" smtClean="0"/>
          </a:p>
          <a:p>
            <a:pPr marL="0" indent="0">
              <a:buNone/>
            </a:pPr>
            <a:endParaRPr lang="en-US" sz="2000" dirty="0" smtClean="0"/>
          </a:p>
          <a:p>
            <a:pPr marL="0" indent="0">
              <a:buNone/>
            </a:pPr>
            <a:r>
              <a:rPr lang="en-US" sz="3000" dirty="0" smtClean="0"/>
              <a:t>Common </a:t>
            </a:r>
            <a:r>
              <a:rPr lang="en-US" sz="3000" dirty="0"/>
              <a:t>expressions of relativism include:</a:t>
            </a:r>
          </a:p>
          <a:p>
            <a:pPr lvl="1"/>
            <a:r>
              <a:rPr lang="en-US" sz="3000" dirty="0" smtClean="0"/>
              <a:t>“It </a:t>
            </a:r>
            <a:r>
              <a:rPr lang="en-US" sz="3000" dirty="0"/>
              <a:t>all depends upon the individual.”</a:t>
            </a:r>
          </a:p>
          <a:p>
            <a:pPr lvl="1"/>
            <a:r>
              <a:rPr lang="en-US" sz="3000" dirty="0" smtClean="0"/>
              <a:t>“Whatever </a:t>
            </a:r>
            <a:r>
              <a:rPr lang="en-US" sz="3000" dirty="0"/>
              <a:t>is right for you. . . ”</a:t>
            </a:r>
          </a:p>
          <a:p>
            <a:pPr lvl="1"/>
            <a:r>
              <a:rPr lang="en-US" sz="3000" dirty="0" smtClean="0"/>
              <a:t>“No </a:t>
            </a:r>
            <a:r>
              <a:rPr lang="en-US" sz="3000" dirty="0"/>
              <a:t>one can tell you what is best for you.”</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852836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457200" y="1600200"/>
            <a:ext cx="8229600" cy="5029200"/>
          </a:xfrm>
        </p:spPr>
        <p:txBody>
          <a:bodyPr>
            <a:normAutofit/>
          </a:bodyPr>
          <a:lstStyle/>
          <a:p>
            <a:pPr marL="0" indent="0">
              <a:buNone/>
            </a:pPr>
            <a:r>
              <a:rPr lang="en-US" sz="3000" dirty="0" smtClean="0"/>
              <a:t>Pluralism </a:t>
            </a:r>
            <a:r>
              <a:rPr lang="en-US" sz="3000" dirty="0"/>
              <a:t>believes </a:t>
            </a:r>
            <a:r>
              <a:rPr lang="en-US" sz="3000" b="1" u="sng" dirty="0"/>
              <a:t>TRUTH</a:t>
            </a:r>
            <a:r>
              <a:rPr lang="en-US" sz="3000" dirty="0"/>
              <a:t> can be seen in a variety of ways</a:t>
            </a:r>
            <a:r>
              <a:rPr lang="en-US" sz="3000" dirty="0" smtClean="0"/>
              <a:t>.</a:t>
            </a:r>
          </a:p>
          <a:p>
            <a:pPr marL="0" indent="0">
              <a:buNone/>
            </a:pPr>
            <a:endParaRPr lang="en-US" sz="2000" dirty="0"/>
          </a:p>
          <a:p>
            <a:pPr marL="857250" lvl="1" indent="-457200">
              <a:buFont typeface="Arial" pitchFamily="34" charset="0"/>
              <a:buChar char="•"/>
            </a:pPr>
            <a:r>
              <a:rPr lang="en-US" sz="3200" dirty="0" smtClean="0"/>
              <a:t>Dogmatic </a:t>
            </a:r>
            <a:r>
              <a:rPr lang="en-US" sz="3200" dirty="0"/>
              <a:t>pluralism </a:t>
            </a:r>
            <a:r>
              <a:rPr lang="en-US" sz="3200" b="1" u="sng" dirty="0"/>
              <a:t>ACCEPTS</a:t>
            </a:r>
            <a:r>
              <a:rPr lang="en-US" sz="3200" dirty="0"/>
              <a:t> diversity as absolute truth. </a:t>
            </a:r>
            <a:endParaRPr lang="en-US" sz="3200" dirty="0" smtClean="0"/>
          </a:p>
          <a:p>
            <a:pPr lvl="1" indent="-342900">
              <a:buFont typeface="Arial" pitchFamily="34" charset="0"/>
              <a:buChar char="•"/>
            </a:pPr>
            <a:endParaRPr lang="en-US" sz="2000" dirty="0"/>
          </a:p>
          <a:p>
            <a:pPr marL="857250" lvl="1" indent="-457200">
              <a:buFont typeface="Arial" pitchFamily="34" charset="0"/>
              <a:buChar char="•"/>
            </a:pPr>
            <a:r>
              <a:rPr lang="en-US" sz="3200" dirty="0" smtClean="0"/>
              <a:t>Descriptive </a:t>
            </a:r>
            <a:r>
              <a:rPr lang="en-US" sz="3200" dirty="0"/>
              <a:t>pluralism recognizes and </a:t>
            </a:r>
            <a:r>
              <a:rPr lang="en-US" sz="3200" b="1" u="sng" dirty="0"/>
              <a:t>VALUES </a:t>
            </a:r>
            <a:r>
              <a:rPr lang="en-US" sz="3200" dirty="0"/>
              <a:t>uniqueness, while acknowledging God does work differently in people’s lives.</a:t>
            </a:r>
          </a:p>
          <a:p>
            <a:pPr marL="0" indent="0">
              <a:buNone/>
            </a:pPr>
            <a:endParaRPr lang="en-US" dirty="0"/>
          </a:p>
          <a:p>
            <a:endParaRPr lang="en-US" dirty="0"/>
          </a:p>
        </p:txBody>
      </p:sp>
    </p:spTree>
    <p:extLst>
      <p:ext uri="{BB962C8B-B14F-4D97-AF65-F5344CB8AC3E}">
        <p14:creationId xmlns:p14="http://schemas.microsoft.com/office/powerpoint/2010/main" val="1673011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304800" y="1295400"/>
            <a:ext cx="8534400" cy="5334000"/>
          </a:xfrm>
        </p:spPr>
        <p:txBody>
          <a:bodyPr>
            <a:normAutofit fontScale="92500"/>
          </a:bodyPr>
          <a:lstStyle/>
          <a:p>
            <a:pPr marL="0" indent="0">
              <a:buNone/>
            </a:pPr>
            <a:r>
              <a:rPr lang="en-US" sz="3000" dirty="0" smtClean="0"/>
              <a:t>The </a:t>
            </a:r>
            <a:r>
              <a:rPr lang="en-US" sz="3000" dirty="0"/>
              <a:t>church has not effectively </a:t>
            </a:r>
            <a:r>
              <a:rPr lang="en-US" sz="3000" b="1" u="sng" dirty="0"/>
              <a:t>COUNTERED</a:t>
            </a:r>
            <a:r>
              <a:rPr lang="en-US" sz="3000" dirty="0"/>
              <a:t> relativism and pluralism</a:t>
            </a:r>
            <a:r>
              <a:rPr lang="en-US" sz="3000" dirty="0" smtClean="0"/>
              <a:t>.</a:t>
            </a:r>
            <a:endParaRPr lang="en-US" sz="2000" dirty="0"/>
          </a:p>
          <a:p>
            <a:pPr marL="857250" lvl="1" indent="-457200">
              <a:buFont typeface="Arial" pitchFamily="34" charset="0"/>
              <a:buChar char="•"/>
            </a:pPr>
            <a:r>
              <a:rPr lang="en-US" sz="2600" dirty="0" smtClean="0"/>
              <a:t>While </a:t>
            </a:r>
            <a:r>
              <a:rPr lang="en-US" sz="2600" dirty="0"/>
              <a:t>we can </a:t>
            </a:r>
            <a:r>
              <a:rPr lang="en-US" sz="2600" b="1" u="sng" dirty="0"/>
              <a:t>ARGUE</a:t>
            </a:r>
            <a:r>
              <a:rPr lang="en-US" sz="2600" dirty="0"/>
              <a:t> logically against relativism and dogmatic pluralism, they pose problems for the </a:t>
            </a:r>
            <a:r>
              <a:rPr lang="en-US" sz="2600" dirty="0" smtClean="0"/>
              <a:t>Christian.</a:t>
            </a:r>
            <a:endParaRPr lang="en-US" sz="1600" dirty="0"/>
          </a:p>
          <a:p>
            <a:pPr marL="685800" lvl="1">
              <a:buFont typeface="Arial" pitchFamily="34" charset="0"/>
              <a:buChar char="•"/>
            </a:pPr>
            <a:endParaRPr lang="en-US" sz="1600" dirty="0"/>
          </a:p>
          <a:p>
            <a:pPr marL="857250" lvl="1" indent="-457200">
              <a:buFont typeface="Arial" pitchFamily="34" charset="0"/>
              <a:buChar char="•"/>
            </a:pPr>
            <a:r>
              <a:rPr lang="en-US" sz="2600" dirty="0" smtClean="0"/>
              <a:t>Relativists </a:t>
            </a:r>
            <a:r>
              <a:rPr lang="en-US" sz="2600" dirty="0"/>
              <a:t>are </a:t>
            </a:r>
            <a:r>
              <a:rPr lang="en-US" sz="2600" b="1" u="sng" dirty="0"/>
              <a:t>ACCEPTING</a:t>
            </a:r>
            <a:r>
              <a:rPr lang="en-US" sz="2600" dirty="0"/>
              <a:t> of everyone’s point of view. </a:t>
            </a:r>
            <a:endParaRPr lang="en-US" dirty="0"/>
          </a:p>
          <a:p>
            <a:pPr marL="857250" lvl="1" indent="-457200">
              <a:buFont typeface="Arial" pitchFamily="34" charset="0"/>
              <a:buChar char="•"/>
            </a:pPr>
            <a:endParaRPr lang="en-US" sz="2600" dirty="0"/>
          </a:p>
          <a:p>
            <a:pPr marL="857250" lvl="1" indent="-457200">
              <a:buFont typeface="Arial" pitchFamily="34" charset="0"/>
              <a:buChar char="•"/>
            </a:pPr>
            <a:r>
              <a:rPr lang="en-US" sz="2600" dirty="0" smtClean="0"/>
              <a:t>Dogmatic </a:t>
            </a:r>
            <a:r>
              <a:rPr lang="en-US" sz="2600" dirty="0"/>
              <a:t>pluralists are </a:t>
            </a:r>
            <a:r>
              <a:rPr lang="en-US" sz="2600" b="1" u="sng" dirty="0"/>
              <a:t>INSULTED</a:t>
            </a:r>
            <a:r>
              <a:rPr lang="en-US" sz="2600" dirty="0"/>
              <a:t> that we would even attempt to suggest they or anybody need a better life. </a:t>
            </a:r>
          </a:p>
          <a:p>
            <a:pPr marL="685800" lvl="1">
              <a:buFont typeface="Arial" pitchFamily="34" charset="0"/>
              <a:buChar char="•"/>
            </a:pPr>
            <a:endParaRPr lang="en-US" sz="1600" dirty="0"/>
          </a:p>
          <a:p>
            <a:pPr marL="857250" lvl="1" indent="-457200">
              <a:buFont typeface="Arial" pitchFamily="34" charset="0"/>
              <a:buChar char="•"/>
            </a:pPr>
            <a:r>
              <a:rPr lang="en-US" sz="2600" dirty="0"/>
              <a:t>Human experience shows that </a:t>
            </a:r>
            <a:r>
              <a:rPr lang="en-US" sz="2600" b="1" u="sng" dirty="0"/>
              <a:t>ENGAGING</a:t>
            </a:r>
            <a:r>
              <a:rPr lang="en-US" sz="2600" dirty="0"/>
              <a:t> people in philosophical discussions brings little, if any, satisfactory results</a:t>
            </a:r>
            <a:r>
              <a:rPr lang="en-US" sz="2600" dirty="0" smtClean="0"/>
              <a:t>.</a:t>
            </a:r>
            <a:endParaRPr lang="en-US" sz="2600" dirty="0"/>
          </a:p>
        </p:txBody>
      </p:sp>
    </p:spTree>
    <p:extLst>
      <p:ext uri="{BB962C8B-B14F-4D97-AF65-F5344CB8AC3E}">
        <p14:creationId xmlns:p14="http://schemas.microsoft.com/office/powerpoint/2010/main" val="3835864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381000" y="1447800"/>
            <a:ext cx="8382000" cy="5105400"/>
          </a:xfrm>
        </p:spPr>
        <p:txBody>
          <a:bodyPr>
            <a:normAutofit/>
          </a:bodyPr>
          <a:lstStyle/>
          <a:p>
            <a:pPr marL="0" indent="0">
              <a:buNone/>
            </a:pPr>
            <a:r>
              <a:rPr lang="en-US" sz="4000" dirty="0"/>
              <a:t>So how do we speak to our world in a way that brings life-changing results</a:t>
            </a:r>
            <a:r>
              <a:rPr lang="en-US" sz="4000" dirty="0" smtClean="0"/>
              <a:t>?</a:t>
            </a:r>
          </a:p>
          <a:p>
            <a:pPr marL="0" indent="0">
              <a:buNone/>
            </a:pPr>
            <a:endParaRPr lang="en-US" sz="1800" dirty="0"/>
          </a:p>
          <a:p>
            <a:pPr marL="400050" lvl="1" indent="0">
              <a:buNone/>
            </a:pPr>
            <a:r>
              <a:rPr lang="en-US" sz="3600" dirty="0" smtClean="0"/>
              <a:t>Christians </a:t>
            </a:r>
            <a:r>
              <a:rPr lang="en-US" sz="3600" dirty="0"/>
              <a:t>may become effective by taking an </a:t>
            </a:r>
            <a:r>
              <a:rPr lang="en-US" sz="3600" b="1" u="sng" dirty="0"/>
              <a:t>ADVOCACY</a:t>
            </a:r>
            <a:r>
              <a:rPr lang="en-US" sz="3600" dirty="0"/>
              <a:t> approach to our culture</a:t>
            </a:r>
            <a:r>
              <a:rPr lang="en-US" sz="3600" dirty="0" smtClean="0"/>
              <a:t>.</a:t>
            </a:r>
          </a:p>
          <a:p>
            <a:pPr marL="400050" lvl="1" indent="0">
              <a:buNone/>
            </a:pPr>
            <a:endParaRPr lang="en-US" sz="1500" dirty="0"/>
          </a:p>
          <a:p>
            <a:pPr marL="400050" lvl="1" indent="0">
              <a:buNone/>
            </a:pPr>
            <a:endParaRPr lang="en-US" dirty="0"/>
          </a:p>
          <a:p>
            <a:endParaRPr lang="en-US" dirty="0"/>
          </a:p>
        </p:txBody>
      </p:sp>
    </p:spTree>
    <p:extLst>
      <p:ext uri="{BB962C8B-B14F-4D97-AF65-F5344CB8AC3E}">
        <p14:creationId xmlns:p14="http://schemas.microsoft.com/office/powerpoint/2010/main" val="3048430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p:txBody>
          <a:bodyPr>
            <a:normAutofit lnSpcReduction="10000"/>
          </a:bodyPr>
          <a:lstStyle/>
          <a:p>
            <a:pPr marL="857250" lvl="1" indent="-457200">
              <a:buFont typeface="Arial" pitchFamily="34" charset="0"/>
              <a:buChar char="•"/>
            </a:pPr>
            <a:r>
              <a:rPr lang="en-US" sz="3600" dirty="0"/>
              <a:t>Advocacy means that we aggressively </a:t>
            </a:r>
            <a:r>
              <a:rPr lang="en-US" sz="3600" b="1" u="sng" dirty="0"/>
              <a:t>PROPOSE</a:t>
            </a:r>
            <a:r>
              <a:rPr lang="en-US" sz="3600" dirty="0"/>
              <a:t> our faith. </a:t>
            </a:r>
          </a:p>
          <a:p>
            <a:pPr marL="857250" lvl="1" indent="-457200">
              <a:buFont typeface="Arial" pitchFamily="34" charset="0"/>
              <a:buChar char="•"/>
            </a:pPr>
            <a:r>
              <a:rPr lang="en-US" sz="3600" dirty="0"/>
              <a:t>Christians are to put their values and beliefs into the </a:t>
            </a:r>
            <a:r>
              <a:rPr lang="en-US" sz="3600" b="1" u="sng" dirty="0"/>
              <a:t>MARKETPLACE</a:t>
            </a:r>
            <a:r>
              <a:rPr lang="en-US" sz="3600" dirty="0"/>
              <a:t> of ideas alongside all others. </a:t>
            </a:r>
            <a:endParaRPr lang="en-US" sz="2400" dirty="0"/>
          </a:p>
          <a:p>
            <a:pPr marL="857250" lvl="1" indent="-457200">
              <a:buFont typeface="Arial" pitchFamily="34" charset="0"/>
              <a:buChar char="•"/>
            </a:pPr>
            <a:r>
              <a:rPr lang="en-US" sz="3600" dirty="0"/>
              <a:t>The advocacy approach then </a:t>
            </a:r>
            <a:r>
              <a:rPr lang="en-US" sz="3600" b="1" u="sng" dirty="0"/>
              <a:t>RELIES</a:t>
            </a:r>
            <a:r>
              <a:rPr lang="en-US" sz="3600" dirty="0"/>
              <a:t> upon the Holy Spirit to drive home the truth in the hearts of people. </a:t>
            </a:r>
          </a:p>
          <a:p>
            <a:endParaRPr lang="en-US" dirty="0"/>
          </a:p>
        </p:txBody>
      </p:sp>
    </p:spTree>
    <p:extLst>
      <p:ext uri="{BB962C8B-B14F-4D97-AF65-F5344CB8AC3E}">
        <p14:creationId xmlns:p14="http://schemas.microsoft.com/office/powerpoint/2010/main" val="205078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solidFill>
                  <a:schemeClr val="accent1">
                    <a:lumMod val="50000"/>
                  </a:schemeClr>
                </a:solidFill>
                <a:latin typeface="Calligraph421 BT" pitchFamily="66" charset="0"/>
              </a:rPr>
              <a:t>Discerning Spiritual Receptivity</a:t>
            </a:r>
            <a:endParaRPr lang="en-US" dirty="0">
              <a:solidFill>
                <a:schemeClr val="accent1">
                  <a:lumMod val="50000"/>
                </a:schemeClr>
              </a:solidFill>
            </a:endParaRPr>
          </a:p>
        </p:txBody>
      </p:sp>
      <p:sp>
        <p:nvSpPr>
          <p:cNvPr id="3" name="Content Placeholder 2"/>
          <p:cNvSpPr>
            <a:spLocks noGrp="1"/>
          </p:cNvSpPr>
          <p:nvPr>
            <p:ph idx="1"/>
          </p:nvPr>
        </p:nvSpPr>
        <p:spPr>
          <a:xfrm>
            <a:off x="457200" y="1600200"/>
            <a:ext cx="8382000" cy="4525963"/>
          </a:xfrm>
        </p:spPr>
        <p:txBody>
          <a:bodyPr>
            <a:normAutofit lnSpcReduction="10000"/>
          </a:bodyPr>
          <a:lstStyle/>
          <a:p>
            <a:pPr marL="0" indent="0">
              <a:buNone/>
            </a:pPr>
            <a:r>
              <a:rPr lang="en-US" sz="3500" dirty="0" smtClean="0"/>
              <a:t>When </a:t>
            </a:r>
            <a:r>
              <a:rPr lang="en-US" sz="3500" dirty="0"/>
              <a:t>Jesus came to earth, He </a:t>
            </a:r>
            <a:r>
              <a:rPr lang="en-US" sz="3500" b="1" u="sng" dirty="0"/>
              <a:t>RE-ENVISIONED</a:t>
            </a:r>
            <a:r>
              <a:rPr lang="en-US" sz="3500" dirty="0"/>
              <a:t> God for people</a:t>
            </a:r>
            <a:r>
              <a:rPr lang="en-US" sz="3500" dirty="0" smtClean="0"/>
              <a:t>.</a:t>
            </a:r>
          </a:p>
          <a:p>
            <a:pPr marL="0" indent="0">
              <a:buNone/>
            </a:pPr>
            <a:endParaRPr lang="en-US" sz="1600" dirty="0"/>
          </a:p>
          <a:p>
            <a:pPr marL="0" indent="0">
              <a:buNone/>
            </a:pPr>
            <a:r>
              <a:rPr lang="en-US" sz="3500" dirty="0" smtClean="0"/>
              <a:t>People </a:t>
            </a:r>
            <a:r>
              <a:rPr lang="en-US" sz="3500" dirty="0"/>
              <a:t>had never seen God as Jesus </a:t>
            </a:r>
            <a:r>
              <a:rPr lang="en-US" sz="3500" b="1" u="sng" dirty="0"/>
              <a:t>DESCRIBED</a:t>
            </a:r>
            <a:r>
              <a:rPr lang="en-US" sz="3500" dirty="0"/>
              <a:t> Him</a:t>
            </a:r>
            <a:r>
              <a:rPr lang="en-US" sz="3500" dirty="0" smtClean="0"/>
              <a:t>.</a:t>
            </a:r>
            <a:endParaRPr lang="en-US" sz="3500" dirty="0"/>
          </a:p>
          <a:p>
            <a:pPr marL="857250" lvl="1" indent="-457200">
              <a:buFont typeface="Arial" pitchFamily="34" charset="0"/>
              <a:buChar char="•"/>
            </a:pPr>
            <a:r>
              <a:rPr lang="en-US" sz="3200" dirty="0" smtClean="0"/>
              <a:t>Jesus </a:t>
            </a:r>
            <a:r>
              <a:rPr lang="en-US" sz="3200" b="1" u="sng" dirty="0"/>
              <a:t>EXPLAINED</a:t>
            </a:r>
            <a:r>
              <a:rPr lang="en-US" sz="3200" dirty="0"/>
              <a:t> that God was good and loving.</a:t>
            </a:r>
          </a:p>
          <a:p>
            <a:pPr marL="857250" lvl="1" indent="-457200">
              <a:buFont typeface="Arial" pitchFamily="34" charset="0"/>
              <a:buChar char="•"/>
            </a:pPr>
            <a:r>
              <a:rPr lang="en-US" sz="3200" dirty="0" smtClean="0"/>
              <a:t>God </a:t>
            </a:r>
            <a:r>
              <a:rPr lang="en-US" sz="3200" dirty="0"/>
              <a:t>wanted to </a:t>
            </a:r>
            <a:r>
              <a:rPr lang="en-US" sz="3200" b="1" u="sng" dirty="0"/>
              <a:t>ANSWER</a:t>
            </a:r>
            <a:r>
              <a:rPr lang="en-US" sz="3200" dirty="0"/>
              <a:t> prayer.</a:t>
            </a:r>
          </a:p>
          <a:p>
            <a:pPr marL="857250" lvl="1" indent="-457200">
              <a:buFont typeface="Arial" pitchFamily="34" charset="0"/>
              <a:buChar char="•"/>
            </a:pPr>
            <a:r>
              <a:rPr lang="en-US" sz="3200" dirty="0" smtClean="0"/>
              <a:t>He </a:t>
            </a:r>
            <a:r>
              <a:rPr lang="en-US" sz="3200" dirty="0"/>
              <a:t>wanted to </a:t>
            </a:r>
            <a:r>
              <a:rPr lang="en-US" sz="3200" b="1" u="sng" dirty="0"/>
              <a:t>FORGIVE</a:t>
            </a:r>
            <a:r>
              <a:rPr lang="en-US" sz="3200" dirty="0"/>
              <a:t> sins.</a:t>
            </a:r>
          </a:p>
          <a:p>
            <a:pPr marL="0" indent="0">
              <a:buNone/>
            </a:pPr>
            <a:endParaRPr lang="en-US" dirty="0"/>
          </a:p>
          <a:p>
            <a:endParaRPr lang="en-US" dirty="0"/>
          </a:p>
        </p:txBody>
      </p:sp>
    </p:spTree>
    <p:extLst>
      <p:ext uri="{BB962C8B-B14F-4D97-AF65-F5344CB8AC3E}">
        <p14:creationId xmlns:p14="http://schemas.microsoft.com/office/powerpoint/2010/main" val="422830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1470</TotalTime>
  <Words>1193</Words>
  <Application>Microsoft Office PowerPoint</Application>
  <PresentationFormat>On-screen Show (4:3)</PresentationFormat>
  <Paragraphs>242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lpstr>Discerning Spiritual Receptivity</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James</dc:creator>
  <cp:lastModifiedBy>Whitney Lett</cp:lastModifiedBy>
  <cp:revision>16</cp:revision>
  <dcterms:created xsi:type="dcterms:W3CDTF">2012-09-25T15:58:06Z</dcterms:created>
  <dcterms:modified xsi:type="dcterms:W3CDTF">2012-11-06T14:47:30Z</dcterms:modified>
</cp:coreProperties>
</file>