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71" r:id="rId8"/>
    <p:sldId id="270" r:id="rId9"/>
    <p:sldId id="268" r:id="rId10"/>
    <p:sldId id="267" r:id="rId11"/>
    <p:sldId id="266" r:id="rId12"/>
    <p:sldId id="265" r:id="rId13"/>
  </p:sldIdLst>
  <p:sldSz cx="9144000" cy="6858000" type="screen4x3"/>
  <p:notesSz cx="6858000" cy="9144000"/>
  <p:embeddedFontLst>
    <p:embeddedFont>
      <p:font typeface="Pupcat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3000">
              <a:srgbClr val="FF6161"/>
            </a:gs>
            <a:gs pos="93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8D79-E2CD-48C0-94A7-3A93BD8F44A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0940-5D51-4806-B285-6580E9FA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4343400" cy="4191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sz="6000" dirty="0">
              <a:solidFill>
                <a:srgbClr val="800000"/>
              </a:solidFill>
              <a:latin typeface="Pupcat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498" y="5111858"/>
            <a:ext cx="8976102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haparral Pro Light" pitchFamily="18" charset="0"/>
              </a:rPr>
              <a:t>Church Renewal Resource</a:t>
            </a:r>
          </a:p>
          <a:p>
            <a:r>
              <a:rPr lang="en-US" sz="2800" b="1" dirty="0" smtClean="0">
                <a:solidFill>
                  <a:srgbClr val="800000"/>
                </a:solidFill>
                <a:latin typeface="Chaparral Pro Light" pitchFamily="18" charset="0"/>
              </a:rPr>
              <a:t>Evangelism Ministries USA/Canada Region</a:t>
            </a:r>
          </a:p>
          <a:p>
            <a:r>
              <a:rPr lang="en-US" sz="2800" b="1" dirty="0" smtClean="0">
                <a:solidFill>
                  <a:srgbClr val="800000"/>
                </a:solidFill>
                <a:latin typeface="Chaparral Pro Light" pitchFamily="18" charset="0"/>
              </a:rPr>
              <a:t>Church of the Nazarene</a:t>
            </a:r>
          </a:p>
        </p:txBody>
      </p:sp>
      <p:pic>
        <p:nvPicPr>
          <p:cNvPr id="1026" name="Picture 2" descr="C:\Users\jjames\Desktop\iStock_00000044498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56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9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dirty="0" smtClean="0"/>
              <a:t> </a:t>
            </a:r>
            <a:r>
              <a:rPr lang="en-US" sz="3000" b="1" u="sng" cap="all" dirty="0" smtClean="0"/>
              <a:t>PASSION</a:t>
            </a:r>
            <a:r>
              <a:rPr lang="en-US" sz="3000" dirty="0" smtClean="0"/>
              <a:t> makes </a:t>
            </a:r>
            <a:r>
              <a:rPr lang="en-US" sz="3000" dirty="0"/>
              <a:t>a difference.  We can lift the level of our passion. </a:t>
            </a:r>
            <a:endParaRPr lang="en-US" sz="3000" dirty="0" smtClean="0"/>
          </a:p>
          <a:p>
            <a:pPr marL="514350" indent="-514350">
              <a:buFont typeface="+mj-lt"/>
              <a:buAutoNum type="arabicPeriod" startAt="2"/>
            </a:pPr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We </a:t>
            </a:r>
            <a:r>
              <a:rPr lang="en-US" sz="3000" dirty="0"/>
              <a:t>can move closer to our Lord. When we do, the fire of His </a:t>
            </a:r>
            <a:r>
              <a:rPr lang="en-US" sz="3000" b="1" u="sng" cap="all" dirty="0" smtClean="0"/>
              <a:t>LOVE</a:t>
            </a:r>
            <a:r>
              <a:rPr lang="en-US" sz="3000" dirty="0" smtClean="0"/>
              <a:t> </a:t>
            </a:r>
            <a:r>
              <a:rPr lang="en-US" sz="3000" dirty="0"/>
              <a:t>for humankind will fill us. </a:t>
            </a:r>
            <a:endParaRPr lang="en-US" sz="3000" dirty="0" smtClean="0"/>
          </a:p>
          <a:p>
            <a:pPr marL="971550" lvl="1" indent="-514350">
              <a:buFont typeface="+mj-lt"/>
              <a:buAutoNum type="alphaLcPeriod"/>
            </a:pPr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We </a:t>
            </a:r>
            <a:r>
              <a:rPr lang="en-US" sz="3000" dirty="0"/>
              <a:t>can find people who </a:t>
            </a:r>
            <a:r>
              <a:rPr lang="en-US" sz="3000" b="1" u="sng" cap="all" dirty="0" smtClean="0"/>
              <a:t>BELIEVE</a:t>
            </a:r>
            <a:r>
              <a:rPr lang="en-US" sz="3000" dirty="0" smtClean="0"/>
              <a:t> </a:t>
            </a:r>
            <a:r>
              <a:rPr lang="en-US" sz="3000" dirty="0"/>
              <a:t>in us. We can surround ourselves with “fire-lighters.” </a:t>
            </a:r>
          </a:p>
          <a:p>
            <a:r>
              <a:rPr lang="en-US" sz="3200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C:\Users\jjames\AppData\Local\Microsoft\Windows\Temporary Internet Files\Content.IE5\561DMIYA\MC91021704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8" b="97781" l="5778" r="96333">
                        <a14:foregroundMark x1="40000" y1="25979" x2="40000" y2="25979"/>
                        <a14:foregroundMark x1="27667" y1="12924" x2="27667" y2="12924"/>
                        <a14:foregroundMark x1="15667" y1="17493" x2="15667" y2="17493"/>
                        <a14:backgroundMark x1="16000" y1="17755" x2="16000" y2="17755"/>
                        <a14:backgroundMark x1="27333" y1="12141" x2="27333" y2="12141"/>
                        <a14:backgroundMark x1="40000" y1="26240" x2="40000" y2="26240"/>
                        <a14:backgroundMark x1="28556" y1="16710" x2="27111" y2="9399"/>
                        <a14:backgroundMark x1="29222" y1="12141" x2="23444" y2="14621"/>
                        <a14:backgroundMark x1="15667" y1="16449" x2="16000" y2="19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1060">
            <a:off x="6663086" y="4593265"/>
            <a:ext cx="2196709" cy="18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 startAt="3"/>
            </a:pPr>
            <a:r>
              <a:rPr lang="en-US" sz="3000" dirty="0" smtClean="0"/>
              <a:t>We can </a:t>
            </a:r>
            <a:r>
              <a:rPr lang="en-US" sz="3000" dirty="0"/>
              <a:t>learn not to </a:t>
            </a:r>
            <a:r>
              <a:rPr lang="en-US" sz="3000" b="1" u="sng" cap="all" dirty="0"/>
              <a:t>allow</a:t>
            </a:r>
            <a:r>
              <a:rPr lang="en-US" sz="3000" dirty="0"/>
              <a:t> their negativity to control our mind and </a:t>
            </a:r>
            <a:r>
              <a:rPr lang="en-US" sz="3000" dirty="0" smtClean="0"/>
              <a:t>heart.</a:t>
            </a:r>
          </a:p>
          <a:p>
            <a:pPr marL="514350" indent="-514350">
              <a:buAutoNum type="alphaLcPeriod" startAt="3"/>
            </a:pPr>
            <a:endParaRPr lang="en-US" sz="3000" dirty="0"/>
          </a:p>
          <a:p>
            <a:pPr marL="514350" indent="-514350">
              <a:buAutoNum type="alphaLcPeriod" startAt="3"/>
            </a:pPr>
            <a:r>
              <a:rPr lang="en-US" sz="3000" dirty="0" smtClean="0"/>
              <a:t>We </a:t>
            </a:r>
            <a:r>
              <a:rPr lang="en-US" sz="3000" dirty="0"/>
              <a:t>can use the </a:t>
            </a:r>
            <a:r>
              <a:rPr lang="en-US" sz="3000" b="1" u="sng" cap="all" dirty="0"/>
              <a:t>inspiration</a:t>
            </a:r>
            <a:r>
              <a:rPr lang="en-US" sz="3000" dirty="0"/>
              <a:t> that comes from passionate people to encourage, guide and lift us. </a:t>
            </a:r>
            <a:endParaRPr lang="en-US" sz="3000" dirty="0" smtClean="0"/>
          </a:p>
          <a:p>
            <a:pPr marL="514350" indent="-514350">
              <a:buAutoNum type="alphaLcPeriod" startAt="3"/>
            </a:pPr>
            <a:endParaRPr lang="en-US" sz="3000" dirty="0"/>
          </a:p>
          <a:p>
            <a:pPr marL="514350" indent="-514350">
              <a:buAutoNum type="alphaLcPeriod" startAt="3"/>
            </a:pPr>
            <a:r>
              <a:rPr lang="en-US" sz="3000" dirty="0" smtClean="0"/>
              <a:t>There </a:t>
            </a:r>
            <a:r>
              <a:rPr lang="en-US" sz="3000" dirty="0"/>
              <a:t>are things we can do to </a:t>
            </a:r>
            <a:r>
              <a:rPr lang="en-US" sz="3000" b="1" u="sng" cap="all" dirty="0"/>
              <a:t>ignite</a:t>
            </a:r>
            <a:r>
              <a:rPr lang="en-US" sz="3000" dirty="0"/>
              <a:t> a passion for the lost in our own heart. </a:t>
            </a:r>
            <a:endParaRPr lang="en-US" sz="3000" dirty="0" smtClean="0"/>
          </a:p>
          <a:p>
            <a:pPr marL="514350" indent="-514350">
              <a:buAutoNum type="alphaLcPeriod" startAt="3"/>
            </a:pPr>
            <a:endParaRPr lang="en-US" sz="3000" dirty="0"/>
          </a:p>
          <a:p>
            <a:pPr marL="514350" indent="-514350">
              <a:buAutoNum type="alphaLcPeriod" startAt="3"/>
            </a:pPr>
            <a:r>
              <a:rPr lang="en-US" sz="3000" dirty="0" smtClean="0"/>
              <a:t>Our </a:t>
            </a:r>
            <a:r>
              <a:rPr lang="en-US" sz="3000" dirty="0"/>
              <a:t>passion will make a </a:t>
            </a:r>
            <a:r>
              <a:rPr lang="en-US" sz="3000" b="1" u="sng" cap="all" dirty="0"/>
              <a:t>difference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665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68273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Describe </a:t>
            </a:r>
            <a:r>
              <a:rPr lang="en-US" sz="3000" dirty="0"/>
              <a:t>enthusiastic people. Who do you know who understands or enjoys unbelievers</a:t>
            </a:r>
            <a:r>
              <a:rPr lang="en-US" sz="3000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What </a:t>
            </a:r>
            <a:r>
              <a:rPr lang="en-US" sz="3000" dirty="0"/>
              <a:t>might they tell you if you asked them the source of their passion</a:t>
            </a:r>
            <a:r>
              <a:rPr lang="en-US" sz="3000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Which </a:t>
            </a:r>
            <a:r>
              <a:rPr lang="en-US" sz="3000" dirty="0"/>
              <a:t>of their behaviors and attitudes can you adapt?</a:t>
            </a:r>
          </a:p>
          <a:p>
            <a:r>
              <a:rPr lang="en-US" sz="3200" dirty="0"/>
              <a:t> </a:t>
            </a:r>
          </a:p>
          <a:p>
            <a:endParaRPr lang="en-US" dirty="0"/>
          </a:p>
        </p:txBody>
      </p:sp>
      <p:pic>
        <p:nvPicPr>
          <p:cNvPr id="4" name="Picture 2" descr="http://vator.tv/images/attachments/010611085517clipart_board_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3" y="4876800"/>
            <a:ext cx="2397717" cy="179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508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The purpose of this module is to </a:t>
            </a:r>
            <a:endParaRPr lang="en-US" i="1" dirty="0" smtClean="0"/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help </a:t>
            </a:r>
            <a:r>
              <a:rPr lang="en-US" b="1" i="1" dirty="0"/>
              <a:t>us discover practical steps to increase </a:t>
            </a:r>
            <a:r>
              <a:rPr lang="en-US" b="1" i="1" dirty="0" smtClean="0"/>
              <a:t>	our </a:t>
            </a:r>
            <a:r>
              <a:rPr lang="en-US" b="1" i="1" dirty="0"/>
              <a:t>passion for the unchurched.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The objective for this module are: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To </a:t>
            </a:r>
            <a:r>
              <a:rPr lang="en-US" sz="3200" b="1" dirty="0"/>
              <a:t>share practical steps to increase our own passion for those who are away from Christ and His Church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257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97" y="1417638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A. </a:t>
            </a:r>
            <a:r>
              <a:rPr lang="en-US" sz="3000" b="1" dirty="0"/>
              <a:t>We can move </a:t>
            </a:r>
            <a:r>
              <a:rPr lang="en-US" sz="3000" b="1" u="sng" cap="all" dirty="0" smtClean="0"/>
              <a:t>closer</a:t>
            </a:r>
            <a:r>
              <a:rPr lang="en-US" sz="3000" b="1" dirty="0" smtClean="0"/>
              <a:t> </a:t>
            </a:r>
            <a:r>
              <a:rPr lang="en-US" sz="3000" b="1" dirty="0"/>
              <a:t>to our Master</a:t>
            </a:r>
            <a:r>
              <a:rPr lang="en-US" sz="3000" b="1" dirty="0" smtClean="0"/>
              <a:t>.</a:t>
            </a:r>
          </a:p>
          <a:p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If </a:t>
            </a:r>
            <a:r>
              <a:rPr lang="en-US" sz="3000" dirty="0"/>
              <a:t>we get too far away from our Lord Jesus and the fire of our </a:t>
            </a:r>
            <a:r>
              <a:rPr lang="en-US" sz="3000" b="1" u="sng" cap="all" dirty="0" smtClean="0"/>
              <a:t>commitment</a:t>
            </a:r>
            <a:r>
              <a:rPr lang="en-US" sz="3000" dirty="0" smtClean="0"/>
              <a:t> </a:t>
            </a:r>
            <a:r>
              <a:rPr lang="en-US" sz="3000" dirty="0"/>
              <a:t>cools. </a:t>
            </a:r>
            <a:endParaRPr lang="en-US" sz="3000" dirty="0" smtClean="0"/>
          </a:p>
          <a:p>
            <a:pPr marL="971550" lvl="1" indent="-514350">
              <a:buFont typeface="+mj-lt"/>
              <a:buAutoNum type="alphaLcPeriod"/>
            </a:pPr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Losing </a:t>
            </a:r>
            <a:r>
              <a:rPr lang="en-US" sz="3000" dirty="0"/>
              <a:t>that warmth, we contribute little toward the </a:t>
            </a:r>
            <a:r>
              <a:rPr lang="en-US" sz="3000" b="1" u="sng" cap="all" dirty="0" smtClean="0"/>
              <a:t>mission</a:t>
            </a:r>
            <a:r>
              <a:rPr lang="en-US" sz="3000" dirty="0" smtClean="0"/>
              <a:t> </a:t>
            </a:r>
            <a:r>
              <a:rPr lang="en-US" sz="3000" dirty="0"/>
              <a:t>of winning those who don’t yet know Jesus.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7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buAutoNum type="alphaLcPeriod" startAt="3"/>
            </a:pPr>
            <a:r>
              <a:rPr lang="en-US" sz="3000" dirty="0" smtClean="0"/>
              <a:t>In </a:t>
            </a:r>
            <a:r>
              <a:rPr lang="en-US" sz="3000" dirty="0"/>
              <a:t>our cooled-off condition, (the Lord calls it “</a:t>
            </a:r>
            <a:r>
              <a:rPr lang="en-US" sz="3000" dirty="0" err="1"/>
              <a:t>luke</a:t>
            </a:r>
            <a:r>
              <a:rPr lang="en-US" sz="3000" dirty="0"/>
              <a:t>-warmness,” Revelation 3:16), we just don’t</a:t>
            </a:r>
            <a:r>
              <a:rPr lang="en-US" sz="3000" b="1" cap="all" dirty="0"/>
              <a:t> </a:t>
            </a:r>
            <a:r>
              <a:rPr lang="en-US" sz="3000" b="1" u="sng" cap="all" dirty="0"/>
              <a:t>focus</a:t>
            </a:r>
            <a:r>
              <a:rPr lang="en-US" sz="3000" dirty="0"/>
              <a:t> on the </a:t>
            </a:r>
            <a:r>
              <a:rPr lang="en-US" sz="3000" dirty="0" smtClean="0"/>
              <a:t>mission.</a:t>
            </a:r>
          </a:p>
          <a:p>
            <a:pPr marL="514350" lvl="1" indent="-514350">
              <a:buAutoNum type="alphaLcPeriod" startAt="3"/>
            </a:pPr>
            <a:endParaRPr lang="en-US" sz="3000" dirty="0"/>
          </a:p>
          <a:p>
            <a:pPr marL="514350" lvl="1" indent="-514350">
              <a:buAutoNum type="alphaLcPeriod" startAt="3"/>
            </a:pPr>
            <a:r>
              <a:rPr lang="en-US" sz="3000" dirty="0" smtClean="0"/>
              <a:t>Most </a:t>
            </a:r>
            <a:r>
              <a:rPr lang="en-US" sz="3000" dirty="0"/>
              <a:t>often, our vision goes no further than our own </a:t>
            </a:r>
            <a:r>
              <a:rPr lang="en-US" sz="3000" b="1" u="sng" cap="all" dirty="0" smtClean="0"/>
              <a:t>INTERESTS</a:t>
            </a:r>
            <a:r>
              <a:rPr lang="en-US" sz="3000" dirty="0" smtClean="0"/>
              <a:t>. </a:t>
            </a:r>
          </a:p>
          <a:p>
            <a:pPr marL="514350" indent="-514350">
              <a:buFont typeface="+mj-lt"/>
              <a:buAutoNum type="alphaLcPeriod" startAt="4"/>
            </a:pPr>
            <a:endParaRPr lang="en-US" sz="3000" dirty="0" smtClean="0"/>
          </a:p>
          <a:p>
            <a:pPr marL="514350" indent="-514350">
              <a:buAutoNum type="alphaLcPeriod" startAt="5"/>
            </a:pPr>
            <a:r>
              <a:rPr lang="en-US" sz="3000" dirty="0" smtClean="0"/>
              <a:t>Instead </a:t>
            </a:r>
            <a:r>
              <a:rPr lang="en-US" sz="3000" dirty="0"/>
              <a:t>of focusing on ourselves, we start </a:t>
            </a:r>
            <a:r>
              <a:rPr lang="en-US" sz="3000" dirty="0" smtClean="0"/>
              <a:t>feeling </a:t>
            </a:r>
            <a:r>
              <a:rPr lang="en-US" sz="3000" b="1" u="sng" dirty="0" smtClean="0"/>
              <a:t>COMPASSION</a:t>
            </a:r>
            <a:r>
              <a:rPr lang="en-US" sz="3000" dirty="0" smtClean="0"/>
              <a:t> for </a:t>
            </a:r>
            <a:r>
              <a:rPr lang="en-US" sz="3000" dirty="0"/>
              <a:t>those apart from Christ and begin to genuinely care about them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074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85982"/>
            <a:ext cx="8305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 startAt="2"/>
            </a:pPr>
            <a:r>
              <a:rPr lang="en-US" sz="3000" b="1" dirty="0" smtClean="0"/>
              <a:t>We </a:t>
            </a:r>
            <a:r>
              <a:rPr lang="en-US" sz="3000" b="1" dirty="0"/>
              <a:t>can understand the difference </a:t>
            </a:r>
            <a:r>
              <a:rPr lang="en-US" sz="3000" b="1" dirty="0" smtClean="0"/>
              <a:t>between “</a:t>
            </a:r>
            <a:r>
              <a:rPr lang="en-US" sz="3000" b="1" u="sng" dirty="0" smtClean="0"/>
              <a:t>FIRE-LIGHTERS</a:t>
            </a:r>
            <a:r>
              <a:rPr lang="en-US" sz="3000" b="1" dirty="0" smtClean="0"/>
              <a:t>” </a:t>
            </a:r>
            <a:r>
              <a:rPr lang="en-US" sz="3000" b="1" dirty="0"/>
              <a:t>and </a:t>
            </a:r>
            <a:r>
              <a:rPr lang="en-US" sz="3000" b="1" dirty="0" smtClean="0"/>
              <a:t>“</a:t>
            </a:r>
            <a:r>
              <a:rPr lang="en-US" sz="3200" b="1" u="sng" cap="all" dirty="0" smtClean="0"/>
              <a:t>firelighters</a:t>
            </a:r>
            <a:r>
              <a:rPr lang="en-US" sz="3000" b="1" dirty="0" smtClean="0"/>
              <a:t>.”</a:t>
            </a:r>
          </a:p>
          <a:p>
            <a:endParaRPr lang="en-US" sz="3000" dirty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“</a:t>
            </a:r>
            <a:r>
              <a:rPr lang="en-US" sz="3000" b="1" u="sng" dirty="0" smtClean="0"/>
              <a:t>FIRE-LIGHTERS</a:t>
            </a:r>
            <a:r>
              <a:rPr lang="en-US" sz="3000" dirty="0" smtClean="0"/>
              <a:t>” </a:t>
            </a:r>
            <a:r>
              <a:rPr lang="en-US" sz="3000" dirty="0"/>
              <a:t>are those people who tend to extinguish the flames of our passion. </a:t>
            </a: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endParaRPr lang="en-US" sz="3000" dirty="0"/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/>
              <a:t>They </a:t>
            </a:r>
            <a:r>
              <a:rPr lang="en-US" sz="2800" dirty="0"/>
              <a:t>are the critics, </a:t>
            </a:r>
            <a:r>
              <a:rPr lang="en-US" sz="2800" dirty="0" smtClean="0"/>
              <a:t>the </a:t>
            </a:r>
            <a:r>
              <a:rPr lang="en-US" sz="2800" b="1" u="sng" cap="all" dirty="0" smtClean="0"/>
              <a:t>COMPLAINERS</a:t>
            </a:r>
            <a:r>
              <a:rPr lang="en-US" sz="2800" dirty="0" smtClean="0"/>
              <a:t>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/>
              <a:t>They </a:t>
            </a:r>
            <a:r>
              <a:rPr lang="en-US" sz="2800" dirty="0"/>
              <a:t>are the </a:t>
            </a:r>
            <a:r>
              <a:rPr lang="en-US" sz="2800" b="1" u="sng" cap="all" dirty="0" smtClean="0"/>
              <a:t>NEGATIVE</a:t>
            </a:r>
            <a:r>
              <a:rPr lang="en-US" sz="2800" dirty="0" smtClean="0"/>
              <a:t> </a:t>
            </a:r>
            <a:r>
              <a:rPr lang="en-US" sz="2800" dirty="0"/>
              <a:t>people who can never see anything good. </a:t>
            </a:r>
            <a:endParaRPr lang="en-US" sz="2800" dirty="0" smtClean="0"/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/>
              <a:t>They </a:t>
            </a:r>
            <a:r>
              <a:rPr lang="en-US" sz="2800" dirty="0"/>
              <a:t>are the </a:t>
            </a:r>
            <a:r>
              <a:rPr lang="en-US" sz="2800" b="1" u="sng" cap="all" dirty="0" smtClean="0"/>
              <a:t>FAULT-FINDERS</a:t>
            </a:r>
            <a:r>
              <a:rPr lang="en-US" sz="2800" b="1" cap="all" dirty="0" smtClean="0"/>
              <a:t> </a:t>
            </a:r>
            <a:r>
              <a:rPr lang="en-US" sz="2800" dirty="0" smtClean="0"/>
              <a:t>whose </a:t>
            </a:r>
            <a:r>
              <a:rPr lang="en-US" sz="2800" dirty="0"/>
              <a:t>fingers are quickly pointed at the flaws of those around them. </a:t>
            </a:r>
          </a:p>
          <a:p>
            <a:r>
              <a:rPr lang="en-US" sz="3000" dirty="0"/>
              <a:t> 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454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dirty="0" smtClean="0"/>
              <a:t>On </a:t>
            </a:r>
            <a:r>
              <a:rPr lang="en-US" sz="3000" dirty="0"/>
              <a:t>the other hand, </a:t>
            </a:r>
            <a:r>
              <a:rPr lang="en-US" sz="3000" dirty="0" smtClean="0"/>
              <a:t>“</a:t>
            </a:r>
            <a:r>
              <a:rPr lang="en-US" sz="3000" b="1" u="sng" cap="all" dirty="0" smtClean="0"/>
              <a:t>FIRE-LIGHTERS</a:t>
            </a:r>
            <a:r>
              <a:rPr lang="en-US" sz="3000" dirty="0" smtClean="0"/>
              <a:t>” </a:t>
            </a:r>
            <a:r>
              <a:rPr lang="en-US" sz="3000" dirty="0"/>
              <a:t>fan the flames of godly passion in our heart. </a:t>
            </a:r>
            <a:endParaRPr lang="en-US" sz="3000" dirty="0" smtClean="0"/>
          </a:p>
          <a:p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They </a:t>
            </a:r>
            <a:r>
              <a:rPr lang="en-US" sz="3000" dirty="0"/>
              <a:t>are the </a:t>
            </a:r>
            <a:r>
              <a:rPr lang="en-US" sz="3000" b="1" u="sng" cap="all" dirty="0" smtClean="0"/>
              <a:t>ENCOURAGERS</a:t>
            </a:r>
            <a:r>
              <a:rPr lang="en-US" sz="3000" dirty="0" smtClean="0"/>
              <a:t>, </a:t>
            </a:r>
            <a:r>
              <a:rPr lang="en-US" sz="3000" dirty="0"/>
              <a:t>the helpers, the cooperative supporters whose actions and words of appreciation inspire us to move ahead. </a:t>
            </a:r>
          </a:p>
          <a:p>
            <a:r>
              <a:rPr lang="en-US" sz="3000" dirty="0"/>
              <a:t> </a:t>
            </a:r>
          </a:p>
          <a:p>
            <a:endParaRPr lang="en-US" sz="3000" dirty="0"/>
          </a:p>
        </p:txBody>
      </p:sp>
      <p:pic>
        <p:nvPicPr>
          <p:cNvPr id="2050" name="Picture 2" descr="C:\Users\jjames\AppData\Local\Microsoft\Windows\Temporary Internet Files\Content.IE5\KXQWGAFY\MC9004347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6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sz="3000" dirty="0" smtClean="0"/>
              <a:t>Their </a:t>
            </a:r>
            <a:r>
              <a:rPr lang="en-US" sz="3000" b="1" u="sng" cap="all" dirty="0" smtClean="0"/>
              <a:t>WILLINGNESS</a:t>
            </a:r>
            <a:r>
              <a:rPr lang="en-US" sz="3000" dirty="0" smtClean="0"/>
              <a:t> </a:t>
            </a:r>
            <a:r>
              <a:rPr lang="en-US" sz="3000" dirty="0"/>
              <a:t>to see the good in us lifts our spirits. Their “thank </a:t>
            </a:r>
            <a:r>
              <a:rPr lang="en-US" sz="3000" dirty="0" err="1"/>
              <a:t>yous</a:t>
            </a:r>
            <a:r>
              <a:rPr lang="en-US" sz="3000" dirty="0"/>
              <a:t>” brightens our day. </a:t>
            </a:r>
            <a:endParaRPr lang="en-US" sz="3000" dirty="0" smtClean="0"/>
          </a:p>
          <a:p>
            <a:pPr marL="971550" lvl="1" indent="-514350">
              <a:buFont typeface="+mj-lt"/>
              <a:buAutoNum type="alphaLcPeriod" startAt="2"/>
            </a:pPr>
            <a:endParaRPr lang="en-US" sz="3000" dirty="0"/>
          </a:p>
          <a:p>
            <a:pPr marL="971550" lvl="1" indent="-514350">
              <a:buFont typeface="+mj-lt"/>
              <a:buAutoNum type="alphaLcPeriod" startAt="2"/>
            </a:pPr>
            <a:r>
              <a:rPr lang="en-US" sz="3000" dirty="0"/>
              <a:t>Spend time around “fire-lighters” and we discover we are better than we thought! Our </a:t>
            </a:r>
            <a:r>
              <a:rPr lang="en-US" sz="3000" b="1" u="sng" cap="all" dirty="0" smtClean="0"/>
              <a:t> COMMITMENT</a:t>
            </a:r>
            <a:r>
              <a:rPr lang="en-US" sz="3000" dirty="0" smtClean="0"/>
              <a:t> </a:t>
            </a:r>
            <a:r>
              <a:rPr lang="en-US" sz="3000" dirty="0"/>
              <a:t>is warmed by their enthusiasm and encouragement.</a:t>
            </a:r>
          </a:p>
          <a:p>
            <a:endParaRPr lang="en-US" sz="3000" dirty="0"/>
          </a:p>
        </p:txBody>
      </p:sp>
      <p:pic>
        <p:nvPicPr>
          <p:cNvPr id="3074" name="Picture 2" descr="C:\Users\jjames\AppData\Local\Microsoft\Windows\Temporary Internet Files\Content.IE5\0H0BKFPP\MC900070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5" y="4689001"/>
            <a:ext cx="1731475" cy="20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1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dirty="0" smtClean="0"/>
              <a:t>We </a:t>
            </a:r>
            <a:r>
              <a:rPr lang="en-US" sz="3000" dirty="0"/>
              <a:t>need those who believe in us, who encourage, challenge and </a:t>
            </a:r>
            <a:r>
              <a:rPr lang="en-US" sz="3000" b="1" u="sng" cap="all" dirty="0" smtClean="0"/>
              <a:t>INSPIRE                                             </a:t>
            </a:r>
            <a:r>
              <a:rPr lang="en-US" sz="3000" dirty="0" smtClean="0"/>
              <a:t> </a:t>
            </a:r>
            <a:r>
              <a:rPr lang="en-US" sz="3000" dirty="0"/>
              <a:t>us to accomplish more than we would otherwise attempt. </a:t>
            </a:r>
            <a:endParaRPr lang="en-US" sz="30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0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/>
              <a:t>To </a:t>
            </a:r>
            <a:r>
              <a:rPr lang="en-US" sz="3000" dirty="0"/>
              <a:t>raise the temperature of our </a:t>
            </a:r>
            <a:r>
              <a:rPr lang="en-US" sz="3000" b="1" u="sng" cap="all" dirty="0" smtClean="0"/>
              <a:t>PASSION                                              </a:t>
            </a:r>
            <a:r>
              <a:rPr lang="en-US" sz="3000" dirty="0" smtClean="0"/>
              <a:t> </a:t>
            </a:r>
            <a:r>
              <a:rPr lang="en-US" sz="3000" dirty="0"/>
              <a:t>for the unchurched, find encouragers, people who will support and lift you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0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Hang around people who will say by their words and </a:t>
            </a:r>
            <a:r>
              <a:rPr lang="en-US" sz="2800" b="1" u="sng" cap="all" dirty="0"/>
              <a:t>actions</a:t>
            </a:r>
            <a:r>
              <a:rPr lang="en-US" sz="2800" dirty="0"/>
              <a:t>.  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8882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800000"/>
                </a:solidFill>
                <a:latin typeface="Pupcat" pitchFamily="2" charset="0"/>
              </a:rPr>
              <a:t>Developing a Passion for the Unchurched</a:t>
            </a:r>
            <a:endParaRPr lang="en-US" dirty="0">
              <a:latin typeface="Pupca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07028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3000" b="1" dirty="0" smtClean="0"/>
              <a:t>We </a:t>
            </a:r>
            <a:r>
              <a:rPr lang="en-US" sz="3000" b="1" dirty="0"/>
              <a:t>can learn about </a:t>
            </a:r>
            <a:r>
              <a:rPr lang="en-US" sz="3000" b="1" u="sng" cap="all" dirty="0"/>
              <a:t>passionate</a:t>
            </a:r>
            <a:r>
              <a:rPr lang="en-US" sz="3000" b="1" dirty="0"/>
              <a:t> people and</a:t>
            </a:r>
            <a:r>
              <a:rPr lang="en-US" sz="3000" dirty="0"/>
              <a:t> </a:t>
            </a:r>
            <a:r>
              <a:rPr lang="en-US" sz="3000" b="1" dirty="0"/>
              <a:t>let their examples inspire us. </a:t>
            </a:r>
            <a:endParaRPr lang="en-US" sz="3000" b="1" dirty="0" smtClean="0"/>
          </a:p>
          <a:p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 </a:t>
            </a:r>
            <a:r>
              <a:rPr lang="en-US" sz="3000" b="1" u="sng" cap="all" dirty="0" smtClean="0"/>
              <a:t>FOCUS</a:t>
            </a:r>
            <a:r>
              <a:rPr lang="en-US" sz="3000" dirty="0" smtClean="0"/>
              <a:t>. </a:t>
            </a:r>
            <a:r>
              <a:rPr lang="en-US" sz="3000" dirty="0"/>
              <a:t>“People with a purpose.” </a:t>
            </a:r>
            <a:endParaRPr lang="en-US" sz="3000" dirty="0" smtClean="0"/>
          </a:p>
          <a:p>
            <a:endParaRPr lang="en-US" sz="3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000" dirty="0" smtClean="0"/>
              <a:t>Passionate </a:t>
            </a:r>
            <a:r>
              <a:rPr lang="en-US" sz="3000" dirty="0"/>
              <a:t>people possess a clear, single-minded vision that inspires and </a:t>
            </a:r>
            <a:r>
              <a:rPr lang="en-US" sz="3000" b="1" u="sng" cap="all" dirty="0" smtClean="0"/>
              <a:t>PROPELS                      </a:t>
            </a:r>
            <a:r>
              <a:rPr lang="en-US" sz="3000" dirty="0" smtClean="0"/>
              <a:t> </a:t>
            </a:r>
            <a:r>
              <a:rPr lang="en-US" sz="3000" dirty="0"/>
              <a:t>them to accomplish more than expected. </a:t>
            </a:r>
            <a:endParaRPr lang="en-US" sz="3000" dirty="0" smtClean="0"/>
          </a:p>
          <a:p>
            <a:pPr lvl="1"/>
            <a:endParaRPr lang="en-US" sz="3000" dirty="0"/>
          </a:p>
          <a:p>
            <a:pPr marL="971550" lvl="1" indent="-514350">
              <a:buAutoNum type="alphaLcPeriod" startAt="2"/>
            </a:pPr>
            <a:r>
              <a:rPr lang="en-US" sz="3000" dirty="0" smtClean="0"/>
              <a:t>Passion </a:t>
            </a:r>
            <a:r>
              <a:rPr lang="en-US" sz="3000" dirty="0"/>
              <a:t>makes ordinary </a:t>
            </a:r>
            <a:r>
              <a:rPr lang="en-US" sz="3000" dirty="0" smtClean="0"/>
              <a:t>people </a:t>
            </a:r>
            <a:r>
              <a:rPr lang="en-US" sz="3000" b="1" u="sng" cap="all" dirty="0" smtClean="0"/>
              <a:t>EXTRAORDINARY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306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Pupcat</vt:lpstr>
      <vt:lpstr>Chaparral Pro Light</vt:lpstr>
      <vt:lpstr>Calibri</vt:lpstr>
      <vt:lpstr>Office Theme</vt:lpstr>
      <vt:lpstr>Developing a Passion for the Unchurched</vt:lpstr>
      <vt:lpstr>Developing a Passion for the Unchurched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Passion for the Unchurched</dc:title>
  <dc:creator>Jackie James</dc:creator>
  <cp:lastModifiedBy>Thea Ardrey</cp:lastModifiedBy>
  <cp:revision>13</cp:revision>
  <dcterms:created xsi:type="dcterms:W3CDTF">2013-06-05T20:11:52Z</dcterms:created>
  <dcterms:modified xsi:type="dcterms:W3CDTF">2013-10-23T20:42:24Z</dcterms:modified>
  <cp:contentStatus/>
</cp:coreProperties>
</file>