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14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B3518803-FCC8-4F24-BC4B-1788E0EEBE9B}" type="datetimeFigureOut">
              <a:rPr lang="en-US" smtClean="0"/>
              <a:t>10/31/2011</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5E481892-2E63-4CA7-B174-A8CE9BA31753}" type="slidenum">
              <a:rPr lang="en-US" smtClean="0"/>
              <a:t>‹#›</a:t>
            </a:fld>
            <a:endParaRPr lang="en-US"/>
          </a:p>
        </p:txBody>
      </p:sp>
    </p:spTree>
    <p:extLst>
      <p:ext uri="{BB962C8B-B14F-4D97-AF65-F5344CB8AC3E}">
        <p14:creationId xmlns:p14="http://schemas.microsoft.com/office/powerpoint/2010/main" val="65203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018BB754-7A97-46A0-886F-21CAC324AF33}" type="datetimeFigureOut">
              <a:rPr lang="en-US" smtClean="0"/>
              <a:t>10/31/2011</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F73F61EE-6138-4D20-8E3C-7E2E42C796DF}" type="slidenum">
              <a:rPr lang="en-US" smtClean="0"/>
              <a:t>‹#›</a:t>
            </a:fld>
            <a:endParaRPr lang="en-US"/>
          </a:p>
        </p:txBody>
      </p:sp>
    </p:spTree>
    <p:extLst>
      <p:ext uri="{BB962C8B-B14F-4D97-AF65-F5344CB8AC3E}">
        <p14:creationId xmlns:p14="http://schemas.microsoft.com/office/powerpoint/2010/main" val="2292833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3F61EE-6138-4D20-8E3C-7E2E42C796DF}" type="slidenum">
              <a:rPr lang="en-US" smtClean="0"/>
              <a:t>1</a:t>
            </a:fld>
            <a:endParaRPr lang="en-US"/>
          </a:p>
        </p:txBody>
      </p:sp>
    </p:spTree>
    <p:extLst>
      <p:ext uri="{BB962C8B-B14F-4D97-AF65-F5344CB8AC3E}">
        <p14:creationId xmlns:p14="http://schemas.microsoft.com/office/powerpoint/2010/main" val="1203234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3F61EE-6138-4D20-8E3C-7E2E42C796DF}" type="slidenum">
              <a:rPr lang="en-US" smtClean="0"/>
              <a:t>2</a:t>
            </a:fld>
            <a:endParaRPr lang="en-US"/>
          </a:p>
        </p:txBody>
      </p:sp>
    </p:spTree>
    <p:extLst>
      <p:ext uri="{BB962C8B-B14F-4D97-AF65-F5344CB8AC3E}">
        <p14:creationId xmlns:p14="http://schemas.microsoft.com/office/powerpoint/2010/main" val="1154956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3F61EE-6138-4D20-8E3C-7E2E42C796DF}" type="slidenum">
              <a:rPr lang="en-US" smtClean="0"/>
              <a:t>3</a:t>
            </a:fld>
            <a:endParaRPr lang="en-US"/>
          </a:p>
        </p:txBody>
      </p:sp>
    </p:spTree>
    <p:extLst>
      <p:ext uri="{BB962C8B-B14F-4D97-AF65-F5344CB8AC3E}">
        <p14:creationId xmlns:p14="http://schemas.microsoft.com/office/powerpoint/2010/main" val="3162604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3F61EE-6138-4D20-8E3C-7E2E42C796DF}" type="slidenum">
              <a:rPr lang="en-US" smtClean="0"/>
              <a:t>4</a:t>
            </a:fld>
            <a:endParaRPr lang="en-US"/>
          </a:p>
        </p:txBody>
      </p:sp>
    </p:spTree>
    <p:extLst>
      <p:ext uri="{BB962C8B-B14F-4D97-AF65-F5344CB8AC3E}">
        <p14:creationId xmlns:p14="http://schemas.microsoft.com/office/powerpoint/2010/main" val="1955600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3F61EE-6138-4D20-8E3C-7E2E42C796DF}" type="slidenum">
              <a:rPr lang="en-US" smtClean="0"/>
              <a:t>5</a:t>
            </a:fld>
            <a:endParaRPr lang="en-US"/>
          </a:p>
        </p:txBody>
      </p:sp>
    </p:spTree>
    <p:extLst>
      <p:ext uri="{BB962C8B-B14F-4D97-AF65-F5344CB8AC3E}">
        <p14:creationId xmlns:p14="http://schemas.microsoft.com/office/powerpoint/2010/main" val="4177106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116F560-65E5-41AF-A54F-67053F50D52C}" type="datetimeFigureOut">
              <a:rPr lang="en-US" smtClean="0"/>
              <a:t>10/31/2011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FB27D84-1912-473C-BBE6-6CBAB3A9EF5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16F560-65E5-41AF-A54F-67053F50D52C}" type="datetimeFigureOut">
              <a:rPr lang="en-US" smtClean="0"/>
              <a:t>10/31/2011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27D84-1912-473C-BBE6-6CBAB3A9EF5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16F560-65E5-41AF-A54F-67053F50D52C}" type="datetimeFigureOut">
              <a:rPr lang="en-US" smtClean="0"/>
              <a:t>10/31/2011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27D84-1912-473C-BBE6-6CBAB3A9EF5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16F560-65E5-41AF-A54F-67053F50D52C}" type="datetimeFigureOut">
              <a:rPr lang="en-US" smtClean="0"/>
              <a:t>10/31/2011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27D84-1912-473C-BBE6-6CBAB3A9EF5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116F560-65E5-41AF-A54F-67053F50D52C}" type="datetimeFigureOut">
              <a:rPr lang="en-US" smtClean="0"/>
              <a:t>10/31/2011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27D84-1912-473C-BBE6-6CBAB3A9EF5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116F560-65E5-41AF-A54F-67053F50D52C}" type="datetimeFigureOut">
              <a:rPr lang="en-US" smtClean="0"/>
              <a:t>10/31/2011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B27D84-1912-473C-BBE6-6CBAB3A9EF5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116F560-65E5-41AF-A54F-67053F50D52C}" type="datetimeFigureOut">
              <a:rPr lang="en-US" smtClean="0"/>
              <a:t>10/31/2011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B27D84-1912-473C-BBE6-6CBAB3A9EF5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116F560-65E5-41AF-A54F-67053F50D52C}" type="datetimeFigureOut">
              <a:rPr lang="en-US" smtClean="0"/>
              <a:t>10/31/2011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B27D84-1912-473C-BBE6-6CBAB3A9EF5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16F560-65E5-41AF-A54F-67053F50D52C}" type="datetimeFigureOut">
              <a:rPr lang="en-US" smtClean="0"/>
              <a:t>10/31/2011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B27D84-1912-473C-BBE6-6CBAB3A9EF5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116F560-65E5-41AF-A54F-67053F50D52C}" type="datetimeFigureOut">
              <a:rPr lang="en-US" smtClean="0"/>
              <a:t>10/31/2011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B27D84-1912-473C-BBE6-6CBAB3A9EF5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116F560-65E5-41AF-A54F-67053F50D52C}" type="datetimeFigureOut">
              <a:rPr lang="en-US" smtClean="0"/>
              <a:t>10/31/2011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FB27D84-1912-473C-BBE6-6CBAB3A9EF56}"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116F560-65E5-41AF-A54F-67053F50D52C}" type="datetimeFigureOut">
              <a:rPr lang="en-US" smtClean="0"/>
              <a:t>10/31/2011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FB27D84-1912-473C-BBE6-6CBAB3A9EF56}"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evangelism@nazarene.org" TargetMode="External"/><Relationship Id="rId2" Type="http://schemas.openxmlformats.org/officeDocument/2006/relationships/hyperlink" Target="http://www.missionevangelism.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295400"/>
            <a:ext cx="7772400" cy="3048000"/>
          </a:xfrm>
        </p:spPr>
        <p:txBody>
          <a:bodyPr>
            <a:normAutofit fontScale="90000"/>
          </a:bodyPr>
          <a:lstStyle/>
          <a:p>
            <a:r>
              <a:rPr lang="en-US" b="1" dirty="0" smtClean="0">
                <a:solidFill>
                  <a:schemeClr val="bg1"/>
                </a:solidFill>
                <a:latin typeface="Bradley Hand ITC" pitchFamily="66" charset="0"/>
              </a:rPr>
              <a:t>Developing Devoted Disciples</a:t>
            </a:r>
            <a:r>
              <a:rPr lang="en-US" dirty="0">
                <a:solidFill>
                  <a:schemeClr val="bg1"/>
                </a:solidFill>
                <a:latin typeface="Bradley Hand ITC" pitchFamily="66" charset="0"/>
              </a:rPr>
              <a:t/>
            </a:r>
            <a:br>
              <a:rPr lang="en-US" dirty="0">
                <a:solidFill>
                  <a:schemeClr val="bg1"/>
                </a:solidFill>
                <a:latin typeface="Bradley Hand ITC" pitchFamily="66" charset="0"/>
              </a:rPr>
            </a:br>
            <a:r>
              <a:rPr lang="en-US" dirty="0" smtClean="0">
                <a:solidFill>
                  <a:schemeClr val="bg1"/>
                </a:solidFill>
                <a:latin typeface="Bradley Hand ITC" pitchFamily="66" charset="0"/>
              </a:rPr>
              <a:t/>
            </a:r>
            <a:br>
              <a:rPr lang="en-US" dirty="0" smtClean="0">
                <a:solidFill>
                  <a:schemeClr val="bg1"/>
                </a:solidFill>
                <a:latin typeface="Bradley Hand ITC" pitchFamily="66" charset="0"/>
              </a:rPr>
            </a:br>
            <a:r>
              <a:rPr lang="en-US" sz="3600" b="1" dirty="0" smtClean="0">
                <a:solidFill>
                  <a:schemeClr val="bg1"/>
                </a:solidFill>
                <a:latin typeface="Bradley Hand ITC" pitchFamily="66" charset="0"/>
              </a:rPr>
              <a:t>Ministering </a:t>
            </a:r>
            <a:r>
              <a:rPr lang="en-US" sz="3600" b="1" dirty="0">
                <a:solidFill>
                  <a:schemeClr val="bg1"/>
                </a:solidFill>
                <a:latin typeface="Bradley Hand ITC" pitchFamily="66" charset="0"/>
              </a:rPr>
              <a:t>to New Believers </a:t>
            </a:r>
            <a:r>
              <a:rPr lang="en-US" sz="3600" dirty="0">
                <a:solidFill>
                  <a:schemeClr val="bg1"/>
                </a:solidFill>
                <a:latin typeface="Bradley Hand ITC" pitchFamily="66" charset="0"/>
              </a:rPr>
              <a:t/>
            </a:r>
            <a:br>
              <a:rPr lang="en-US" sz="3600" dirty="0">
                <a:solidFill>
                  <a:schemeClr val="bg1"/>
                </a:solidFill>
                <a:latin typeface="Bradley Hand ITC" pitchFamily="66" charset="0"/>
              </a:rPr>
            </a:br>
            <a:r>
              <a:rPr lang="en-US" sz="3600" b="1" dirty="0">
                <a:solidFill>
                  <a:schemeClr val="bg1"/>
                </a:solidFill>
                <a:latin typeface="Bradley Hand ITC" pitchFamily="66" charset="0"/>
              </a:rPr>
              <a:t>within the first 72 hours </a:t>
            </a:r>
            <a:r>
              <a:rPr lang="en-US" dirty="0"/>
              <a:t/>
            </a:r>
            <a:br>
              <a:rPr lang="en-US" dirty="0"/>
            </a:br>
            <a:r>
              <a:rPr lang="en-US" dirty="0"/>
              <a:t> </a:t>
            </a:r>
            <a:br>
              <a:rPr lang="en-US" dirty="0"/>
            </a:br>
            <a:endParaRPr lang="en-US" dirty="0"/>
          </a:p>
        </p:txBody>
      </p:sp>
    </p:spTree>
    <p:extLst>
      <p:ext uri="{BB962C8B-B14F-4D97-AF65-F5344CB8AC3E}">
        <p14:creationId xmlns:p14="http://schemas.microsoft.com/office/powerpoint/2010/main" val="3443906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591312"/>
            <a:ext cx="8229600" cy="856488"/>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55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radley Hand ITC" pitchFamily="66" charset="0"/>
              </a:rPr>
              <a:t>Developing Devoted Disciples</a:t>
            </a:r>
            <a:endParaRPr lang="en-US" sz="5500" dirty="0"/>
          </a:p>
        </p:txBody>
      </p:sp>
      <p:sp>
        <p:nvSpPr>
          <p:cNvPr id="5" name="Content Placeholder 2"/>
          <p:cNvSpPr txBox="1">
            <a:spLocks/>
          </p:cNvSpPr>
          <p:nvPr/>
        </p:nvSpPr>
        <p:spPr>
          <a:xfrm>
            <a:off x="609600" y="1524000"/>
            <a:ext cx="8229600" cy="5105400"/>
          </a:xfrm>
          <a:prstGeom prst="rect">
            <a:avLst/>
          </a:prstGeom>
        </p:spPr>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b="1" dirty="0" smtClean="0">
                <a:latin typeface="+mj-lt"/>
              </a:rPr>
              <a:t>Defining Needs </a:t>
            </a:r>
          </a:p>
          <a:p>
            <a:pPr marL="0" indent="0">
              <a:buNone/>
            </a:pPr>
            <a:r>
              <a:rPr lang="en-US" sz="2200" dirty="0" smtClean="0">
                <a:latin typeface="+mj-lt"/>
              </a:rPr>
              <a:t>Learning about the needs of new believers may come naturally from initial conversations, but </a:t>
            </a:r>
            <a:r>
              <a:rPr lang="en-US" sz="2200" dirty="0" err="1" smtClean="0">
                <a:latin typeface="+mj-lt"/>
              </a:rPr>
              <a:t>disciplers</a:t>
            </a:r>
            <a:r>
              <a:rPr lang="en-US" sz="2200" dirty="0" smtClean="0">
                <a:latin typeface="+mj-lt"/>
              </a:rPr>
              <a:t> must be intentional about expressing concern for new believers and expressing a </a:t>
            </a:r>
            <a:r>
              <a:rPr lang="en-US" sz="2200" b="1" u="sng" dirty="0" smtClean="0">
                <a:latin typeface="+mj-lt"/>
              </a:rPr>
              <a:t>DESIRE</a:t>
            </a:r>
            <a:r>
              <a:rPr lang="en-US" sz="2200" dirty="0" smtClean="0">
                <a:latin typeface="+mj-lt"/>
              </a:rPr>
              <a:t> to help them. A desire to help, models the </a:t>
            </a:r>
            <a:r>
              <a:rPr lang="en-US" sz="2200" b="1" u="sng" dirty="0" smtClean="0">
                <a:latin typeface="+mj-lt"/>
              </a:rPr>
              <a:t>CONCERN</a:t>
            </a:r>
            <a:r>
              <a:rPr lang="en-US" sz="2200" dirty="0" smtClean="0">
                <a:latin typeface="+mj-lt"/>
              </a:rPr>
              <a:t> </a:t>
            </a:r>
            <a:r>
              <a:rPr lang="en-US" sz="2200" dirty="0" smtClean="0">
                <a:latin typeface="+mj-lt"/>
              </a:rPr>
              <a:t>of Christ. </a:t>
            </a:r>
            <a:r>
              <a:rPr lang="en-US" sz="2200" dirty="0" smtClean="0">
                <a:latin typeface="+mj-lt"/>
              </a:rPr>
              <a:t>This love </a:t>
            </a:r>
            <a:r>
              <a:rPr lang="en-US" sz="2200" dirty="0" smtClean="0">
                <a:latin typeface="+mj-lt"/>
              </a:rPr>
              <a:t>also draws them to the body of Christ. Look for statements that </a:t>
            </a:r>
            <a:r>
              <a:rPr lang="en-US" sz="2200" dirty="0" smtClean="0">
                <a:latin typeface="+mj-lt"/>
              </a:rPr>
              <a:t>indicate </a:t>
            </a:r>
            <a:r>
              <a:rPr lang="en-US" sz="2200" dirty="0" smtClean="0">
                <a:latin typeface="+mj-lt"/>
              </a:rPr>
              <a:t>new </a:t>
            </a:r>
            <a:r>
              <a:rPr lang="en-US" sz="2200" dirty="0" smtClean="0">
                <a:latin typeface="+mj-lt"/>
              </a:rPr>
              <a:t>believers are changing </a:t>
            </a:r>
            <a:r>
              <a:rPr lang="en-US" sz="2200" dirty="0" smtClean="0">
                <a:latin typeface="+mj-lt"/>
              </a:rPr>
              <a:t>their actions, </a:t>
            </a:r>
            <a:r>
              <a:rPr lang="en-US" sz="2200" b="1" u="sng" dirty="0" smtClean="0">
                <a:latin typeface="+mj-lt"/>
              </a:rPr>
              <a:t>MOTIVATION</a:t>
            </a:r>
            <a:r>
              <a:rPr lang="en-US" sz="2200" dirty="0" smtClean="0">
                <a:latin typeface="+mj-lt"/>
              </a:rPr>
              <a:t>, or perspective. </a:t>
            </a:r>
            <a:r>
              <a:rPr lang="en-US" sz="2200" dirty="0" smtClean="0">
                <a:latin typeface="+mj-lt"/>
              </a:rPr>
              <a:t>Ask </a:t>
            </a:r>
            <a:r>
              <a:rPr lang="en-US" sz="2200" dirty="0" smtClean="0">
                <a:latin typeface="+mj-lt"/>
              </a:rPr>
              <a:t>questions such as: “In the last few days </a:t>
            </a:r>
            <a:r>
              <a:rPr lang="en-US" sz="2200" dirty="0" smtClean="0">
                <a:latin typeface="+mj-lt"/>
              </a:rPr>
              <a:t>have there </a:t>
            </a:r>
            <a:r>
              <a:rPr lang="en-US" sz="2200" dirty="0" smtClean="0">
                <a:latin typeface="+mj-lt"/>
              </a:rPr>
              <a:t>been significant </a:t>
            </a:r>
            <a:r>
              <a:rPr lang="en-US" sz="2200" dirty="0" smtClean="0">
                <a:latin typeface="+mj-lt"/>
              </a:rPr>
              <a:t>moment in your spiritual life</a:t>
            </a:r>
            <a:r>
              <a:rPr lang="en-US" sz="2200" dirty="0" smtClean="0">
                <a:latin typeface="+mj-lt"/>
              </a:rPr>
              <a:t>?” “</a:t>
            </a:r>
            <a:r>
              <a:rPr lang="en-US" sz="2200" dirty="0" smtClean="0">
                <a:latin typeface="+mj-lt"/>
              </a:rPr>
              <a:t>What changes do you sense taking place in your life?”</a:t>
            </a:r>
            <a:endParaRPr lang="en-US" sz="2200" dirty="0" smtClean="0">
              <a:latin typeface="+mj-lt"/>
            </a:endParaRPr>
          </a:p>
          <a:p>
            <a:pPr marL="0" indent="0">
              <a:buNone/>
            </a:pPr>
            <a:endParaRPr lang="en-US" sz="2200" dirty="0" smtClean="0">
              <a:latin typeface="+mj-lt"/>
            </a:endParaRPr>
          </a:p>
          <a:p>
            <a:pPr marL="0" indent="0">
              <a:buNone/>
            </a:pPr>
            <a:r>
              <a:rPr lang="en-US" sz="2200" dirty="0" smtClean="0">
                <a:latin typeface="+mj-lt"/>
              </a:rPr>
              <a:t>In </a:t>
            </a:r>
            <a:r>
              <a:rPr lang="en-US" sz="2200" dirty="0" smtClean="0">
                <a:latin typeface="+mj-lt"/>
              </a:rPr>
              <a:t>assessing their spiritual needs, we cannot neglect other physical and </a:t>
            </a:r>
            <a:r>
              <a:rPr lang="en-US" sz="2200" b="1" u="sng" dirty="0" smtClean="0">
                <a:latin typeface="+mj-lt"/>
              </a:rPr>
              <a:t>EMOTIONAL</a:t>
            </a:r>
            <a:r>
              <a:rPr lang="en-US" sz="2200" b="1" dirty="0" smtClean="0">
                <a:latin typeface="+mj-lt"/>
              </a:rPr>
              <a:t> </a:t>
            </a:r>
            <a:r>
              <a:rPr lang="en-US" sz="2200" dirty="0" smtClean="0">
                <a:latin typeface="+mj-lt"/>
              </a:rPr>
              <a:t>needs. Some new believers will be in </a:t>
            </a:r>
            <a:r>
              <a:rPr lang="en-US" sz="2200" b="1" u="sng" dirty="0" smtClean="0">
                <a:latin typeface="+mj-lt"/>
              </a:rPr>
              <a:t>UNDESIRABLE</a:t>
            </a:r>
            <a:r>
              <a:rPr lang="en-US" sz="2200" dirty="0" smtClean="0">
                <a:latin typeface="+mj-lt"/>
              </a:rPr>
              <a:t> and harmful circumstances. We should determine what other types of assistance they may need. </a:t>
            </a:r>
          </a:p>
        </p:txBody>
      </p:sp>
    </p:spTree>
    <p:extLst>
      <p:ext uri="{BB962C8B-B14F-4D97-AF65-F5344CB8AC3E}">
        <p14:creationId xmlns:p14="http://schemas.microsoft.com/office/powerpoint/2010/main" val="32270441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591312"/>
            <a:ext cx="8229600" cy="856488"/>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55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radley Hand ITC" pitchFamily="66" charset="0"/>
              </a:rPr>
              <a:t>Developing Devoted Disciples</a:t>
            </a:r>
            <a:endParaRPr lang="en-US" sz="5500" dirty="0"/>
          </a:p>
        </p:txBody>
      </p:sp>
      <p:sp>
        <p:nvSpPr>
          <p:cNvPr id="5" name="Content Placeholder 2"/>
          <p:cNvSpPr txBox="1">
            <a:spLocks/>
          </p:cNvSpPr>
          <p:nvPr/>
        </p:nvSpPr>
        <p:spPr>
          <a:xfrm>
            <a:off x="609600" y="1676400"/>
            <a:ext cx="8229600" cy="47701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432" indent="0">
              <a:buNone/>
            </a:pPr>
            <a:r>
              <a:rPr lang="en-US" b="1" dirty="0" smtClean="0">
                <a:latin typeface="+mj-lt"/>
              </a:rPr>
              <a:t>Encouragement and Affirmation</a:t>
            </a:r>
            <a:endParaRPr lang="en-US" dirty="0" smtClean="0">
              <a:latin typeface="+mj-lt"/>
            </a:endParaRPr>
          </a:p>
          <a:p>
            <a:pPr marL="27432" indent="0">
              <a:buNone/>
            </a:pPr>
            <a:r>
              <a:rPr lang="en-US" dirty="0" smtClean="0">
                <a:latin typeface="+mj-lt"/>
              </a:rPr>
              <a:t>The new believers need </a:t>
            </a:r>
            <a:r>
              <a:rPr lang="en-US" b="1" u="sng" dirty="0" smtClean="0">
                <a:latin typeface="+mj-lt"/>
              </a:rPr>
              <a:t>ASSURANCE</a:t>
            </a:r>
            <a:r>
              <a:rPr lang="en-US" dirty="0" smtClean="0">
                <a:latin typeface="+mj-lt"/>
              </a:rPr>
              <a:t> that many of the feelings, fears and concerns </a:t>
            </a:r>
            <a:r>
              <a:rPr lang="en-US" dirty="0" smtClean="0">
                <a:latin typeface="+mj-lt"/>
              </a:rPr>
              <a:t>they </a:t>
            </a:r>
            <a:r>
              <a:rPr lang="en-US" dirty="0" smtClean="0">
                <a:latin typeface="+mj-lt"/>
              </a:rPr>
              <a:t>experience are natural. </a:t>
            </a:r>
          </a:p>
          <a:p>
            <a:pPr marL="27432" indent="0">
              <a:buNone/>
            </a:pPr>
            <a:r>
              <a:rPr lang="en-US" dirty="0" smtClean="0">
                <a:latin typeface="+mj-lt"/>
              </a:rPr>
              <a:t>An important element of assuring new believers is to develop the </a:t>
            </a:r>
            <a:r>
              <a:rPr lang="en-US" b="1" u="sng" dirty="0" smtClean="0">
                <a:latin typeface="+mj-lt"/>
              </a:rPr>
              <a:t>UNDERSTANDING</a:t>
            </a:r>
            <a:r>
              <a:rPr lang="en-US" dirty="0" smtClean="0">
                <a:latin typeface="+mj-lt"/>
              </a:rPr>
              <a:t> they are not alone. They have become part of the family of God.</a:t>
            </a:r>
          </a:p>
          <a:p>
            <a:pPr marL="0" indent="0">
              <a:buNone/>
            </a:pPr>
            <a:endParaRPr lang="en-US" dirty="0" smtClean="0">
              <a:latin typeface="+mj-lt"/>
            </a:endParaRPr>
          </a:p>
        </p:txBody>
      </p:sp>
      <p:pic>
        <p:nvPicPr>
          <p:cNvPr id="6146" name="Picture 2" descr="C:\Users\jjames\AppData\Local\Microsoft\Windows\Temporary Internet Files\Content.IE5\G3OJZJJJ\MC90007879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4267200"/>
            <a:ext cx="1281087" cy="2350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455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591312"/>
            <a:ext cx="8229600" cy="856488"/>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55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radley Hand ITC" pitchFamily="66" charset="0"/>
              </a:rPr>
              <a:t>Developing Devoted Disciples</a:t>
            </a:r>
            <a:endParaRPr lang="en-US" sz="5500" dirty="0"/>
          </a:p>
        </p:txBody>
      </p:sp>
      <p:sp>
        <p:nvSpPr>
          <p:cNvPr id="5" name="Content Placeholder 2"/>
          <p:cNvSpPr txBox="1">
            <a:spLocks/>
          </p:cNvSpPr>
          <p:nvPr/>
        </p:nvSpPr>
        <p:spPr>
          <a:xfrm>
            <a:off x="609600" y="1676400"/>
            <a:ext cx="8229600" cy="47701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432" indent="0">
              <a:buNone/>
            </a:pPr>
            <a:r>
              <a:rPr lang="en-US" b="1" dirty="0" smtClean="0">
                <a:latin typeface="+mj-lt"/>
              </a:rPr>
              <a:t>Encouragement and Affirmation</a:t>
            </a:r>
            <a:endParaRPr lang="en-US" dirty="0" smtClean="0">
              <a:latin typeface="+mj-lt"/>
            </a:endParaRPr>
          </a:p>
          <a:p>
            <a:pPr marL="27432" indent="0">
              <a:buNone/>
            </a:pPr>
            <a:r>
              <a:rPr lang="en-US" dirty="0" smtClean="0">
                <a:latin typeface="+mj-lt"/>
              </a:rPr>
              <a:t>Remind them they can rely on the resources available to them. Help them to see how important the following </a:t>
            </a:r>
            <a:r>
              <a:rPr lang="en-US" dirty="0" smtClean="0">
                <a:latin typeface="+mj-lt"/>
              </a:rPr>
              <a:t>are</a:t>
            </a:r>
            <a:r>
              <a:rPr lang="en-US" dirty="0" smtClean="0">
                <a:latin typeface="+mj-lt"/>
              </a:rPr>
              <a:t>:</a:t>
            </a:r>
            <a:endParaRPr lang="en-US" dirty="0" smtClean="0">
              <a:latin typeface="+mj-lt"/>
            </a:endParaRPr>
          </a:p>
          <a:p>
            <a:pPr marL="850392" lvl="1" indent="-457200"/>
            <a:r>
              <a:rPr lang="en-US" dirty="0" smtClean="0">
                <a:latin typeface="+mj-lt"/>
              </a:rPr>
              <a:t>Bible Study</a:t>
            </a:r>
          </a:p>
          <a:p>
            <a:pPr marL="850392" lvl="1" indent="-457200"/>
            <a:r>
              <a:rPr lang="en-US" dirty="0" smtClean="0">
                <a:latin typeface="+mj-lt"/>
              </a:rPr>
              <a:t>Prayer</a:t>
            </a:r>
          </a:p>
          <a:p>
            <a:pPr marL="850392" lvl="1" indent="-457200"/>
            <a:r>
              <a:rPr lang="en-US" dirty="0" smtClean="0">
                <a:latin typeface="+mj-lt"/>
              </a:rPr>
              <a:t>Fellowship with other believers</a:t>
            </a:r>
          </a:p>
          <a:p>
            <a:pPr marL="850392" lvl="1" indent="-457200"/>
            <a:r>
              <a:rPr lang="en-US" dirty="0" smtClean="0">
                <a:latin typeface="+mj-lt"/>
              </a:rPr>
              <a:t>Sunday School/Small Group</a:t>
            </a:r>
          </a:p>
          <a:p>
            <a:pPr marL="850392" lvl="1" indent="-457200"/>
            <a:r>
              <a:rPr lang="en-US" dirty="0" smtClean="0">
                <a:latin typeface="+mj-lt"/>
              </a:rPr>
              <a:t>Worship</a:t>
            </a:r>
            <a:endParaRPr lang="en-US" dirty="0">
              <a:latin typeface="+mj-lt"/>
            </a:endParaRPr>
          </a:p>
          <a:p>
            <a:pPr marL="0" indent="0">
              <a:buNone/>
            </a:pPr>
            <a:endParaRPr lang="en-US" dirty="0" smtClean="0">
              <a:latin typeface="+mj-lt"/>
            </a:endParaRPr>
          </a:p>
        </p:txBody>
      </p:sp>
      <p:pic>
        <p:nvPicPr>
          <p:cNvPr id="7170" name="Picture 2" descr="C:\Users\jjames\AppData\Local\Microsoft\Windows\Temporary Internet Files\Content.IE5\0XXG0SUW\MC90000132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4310773"/>
            <a:ext cx="1981200" cy="2135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61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591312"/>
            <a:ext cx="8229600" cy="856488"/>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55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radley Hand ITC" pitchFamily="66" charset="0"/>
              </a:rPr>
              <a:t>Developing Devoted Disciples</a:t>
            </a:r>
            <a:endParaRPr lang="en-US" sz="5500" dirty="0"/>
          </a:p>
        </p:txBody>
      </p:sp>
      <p:sp>
        <p:nvSpPr>
          <p:cNvPr id="5" name="Content Placeholder 2"/>
          <p:cNvSpPr txBox="1">
            <a:spLocks/>
          </p:cNvSpPr>
          <p:nvPr/>
        </p:nvSpPr>
        <p:spPr>
          <a:xfrm>
            <a:off x="609600" y="1676400"/>
            <a:ext cx="8229600" cy="4770120"/>
          </a:xfrm>
          <a:prstGeom prst="rect">
            <a:avLst/>
          </a:prstGeom>
        </p:spPr>
        <p:txBody>
          <a:bodyPr vert="horz">
            <a:normAutofit fontScale="850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432" indent="0">
              <a:buNone/>
            </a:pPr>
            <a:r>
              <a:rPr lang="en-US" b="1" dirty="0" smtClean="0">
                <a:latin typeface="+mj-lt"/>
              </a:rPr>
              <a:t>Encourage Testifying</a:t>
            </a:r>
          </a:p>
          <a:p>
            <a:pPr marL="27432" indent="0">
              <a:buNone/>
            </a:pPr>
            <a:r>
              <a:rPr lang="en-US" dirty="0" smtClean="0">
                <a:latin typeface="+mj-lt"/>
              </a:rPr>
              <a:t>Provide an opportunity for people to share.</a:t>
            </a:r>
          </a:p>
          <a:p>
            <a:pPr marL="27432" indent="0">
              <a:buNone/>
            </a:pPr>
            <a:r>
              <a:rPr lang="en-US" dirty="0" smtClean="0">
                <a:latin typeface="+mj-lt"/>
              </a:rPr>
              <a:t>Testifying to God’s work in their lives accomplishes four things:</a:t>
            </a:r>
          </a:p>
          <a:p>
            <a:pPr marL="27432" indent="0">
              <a:buNone/>
            </a:pPr>
            <a:endParaRPr lang="en-US" sz="1800" dirty="0" smtClean="0">
              <a:latin typeface="+mj-lt"/>
            </a:endParaRPr>
          </a:p>
          <a:p>
            <a:pPr marL="907542" lvl="1" indent="-514350">
              <a:buFont typeface="+mj-lt"/>
              <a:buAutoNum type="arabicPeriod"/>
            </a:pPr>
            <a:r>
              <a:rPr lang="en-US" sz="2600" dirty="0" smtClean="0">
                <a:latin typeface="+mj-lt"/>
              </a:rPr>
              <a:t>Testifying solidifies new believers’ decisions to follow Christ. “To teach is to learn twice.”</a:t>
            </a:r>
          </a:p>
          <a:p>
            <a:pPr marL="907542" lvl="1" indent="-514350">
              <a:buFont typeface="+mj-lt"/>
              <a:buAutoNum type="arabicPeriod"/>
            </a:pPr>
            <a:r>
              <a:rPr lang="en-US" sz="2600" dirty="0" smtClean="0">
                <a:latin typeface="+mj-lt"/>
              </a:rPr>
              <a:t>Testifying increases the likelihood that people will follow through on what they say (accountability).</a:t>
            </a:r>
          </a:p>
          <a:p>
            <a:pPr marL="907542" lvl="1" indent="-514350">
              <a:buFont typeface="+mj-lt"/>
              <a:buAutoNum type="arabicPeriod"/>
            </a:pPr>
            <a:r>
              <a:rPr lang="en-US" sz="2600" dirty="0" smtClean="0">
                <a:latin typeface="+mj-lt"/>
              </a:rPr>
              <a:t>Sharing encourages the church to celebrate new life in Christ. </a:t>
            </a:r>
          </a:p>
          <a:p>
            <a:pPr marL="907542" lvl="1" indent="-514350">
              <a:buFont typeface="+mj-lt"/>
              <a:buAutoNum type="arabicPeriod"/>
            </a:pPr>
            <a:r>
              <a:rPr lang="en-US" sz="2600" dirty="0" smtClean="0">
                <a:latin typeface="+mj-lt"/>
              </a:rPr>
              <a:t>Confessing God’s saving work provides encouragement for others to accept Christ.</a:t>
            </a:r>
          </a:p>
          <a:p>
            <a:pPr marL="393192" lvl="1" indent="0">
              <a:buNone/>
            </a:pPr>
            <a:endParaRPr lang="en-US" sz="1800" dirty="0" smtClean="0">
              <a:latin typeface="+mj-lt"/>
            </a:endParaRPr>
          </a:p>
          <a:p>
            <a:pPr marL="27432" indent="0">
              <a:buNone/>
            </a:pPr>
            <a:r>
              <a:rPr lang="en-US" dirty="0" smtClean="0">
                <a:latin typeface="+mj-lt"/>
              </a:rPr>
              <a:t>In rare situations, new Christians may not be interested in discipleship or building friendships with other believers. In this case, we should attempt to build trust, to befriend, and to pray for them.</a:t>
            </a:r>
          </a:p>
        </p:txBody>
      </p:sp>
    </p:spTree>
    <p:extLst>
      <p:ext uri="{BB962C8B-B14F-4D97-AF65-F5344CB8AC3E}">
        <p14:creationId xmlns:p14="http://schemas.microsoft.com/office/powerpoint/2010/main" val="2063932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591312"/>
            <a:ext cx="8229600" cy="856488"/>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55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radley Hand ITC" pitchFamily="66" charset="0"/>
              </a:rPr>
              <a:t>Developing Devoted Disciples</a:t>
            </a:r>
            <a:endParaRPr lang="en-US" sz="5500" dirty="0"/>
          </a:p>
        </p:txBody>
      </p:sp>
      <p:sp>
        <p:nvSpPr>
          <p:cNvPr id="5" name="Content Placeholder 2"/>
          <p:cNvSpPr txBox="1">
            <a:spLocks/>
          </p:cNvSpPr>
          <p:nvPr/>
        </p:nvSpPr>
        <p:spPr>
          <a:xfrm>
            <a:off x="609600" y="1676400"/>
            <a:ext cx="8229600" cy="47701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432" indent="0">
              <a:buNone/>
            </a:pPr>
            <a:r>
              <a:rPr lang="en-US" b="1" dirty="0" smtClean="0">
                <a:latin typeface="+mj-lt"/>
              </a:rPr>
              <a:t>Small Group Activity </a:t>
            </a:r>
          </a:p>
          <a:p>
            <a:pPr marL="27432" indent="0">
              <a:buNone/>
            </a:pPr>
            <a:r>
              <a:rPr lang="en-US" dirty="0" smtClean="0">
                <a:latin typeface="+mj-lt"/>
              </a:rPr>
              <a:t>Read the case studies of Mark, Keith and Judy (found in your </a:t>
            </a:r>
            <a:r>
              <a:rPr lang="en-US" dirty="0" smtClean="0">
                <a:latin typeface="+mj-lt"/>
              </a:rPr>
              <a:t>participant’s handout</a:t>
            </a:r>
            <a:r>
              <a:rPr lang="en-US" dirty="0" smtClean="0">
                <a:latin typeface="+mj-lt"/>
              </a:rPr>
              <a:t>).</a:t>
            </a:r>
          </a:p>
          <a:p>
            <a:pPr marL="850392" lvl="1" indent="-457200"/>
            <a:r>
              <a:rPr lang="en-US" dirty="0" smtClean="0">
                <a:latin typeface="+mj-lt"/>
              </a:rPr>
              <a:t>Discuss ways to build friendships with the new believers.</a:t>
            </a:r>
          </a:p>
          <a:p>
            <a:pPr marL="850392" lvl="1" indent="-457200"/>
            <a:r>
              <a:rPr lang="en-US" dirty="0" smtClean="0">
                <a:latin typeface="+mj-lt"/>
              </a:rPr>
              <a:t>Define the needs of the characters in the case studies.</a:t>
            </a:r>
          </a:p>
          <a:p>
            <a:pPr marL="850392" lvl="1" indent="-457200"/>
            <a:r>
              <a:rPr lang="en-US" dirty="0" smtClean="0">
                <a:latin typeface="+mj-lt"/>
              </a:rPr>
              <a:t>Describe ways you could affirm and encourage new believers.</a:t>
            </a:r>
          </a:p>
        </p:txBody>
      </p:sp>
      <p:pic>
        <p:nvPicPr>
          <p:cNvPr id="6" name="Picture 2" descr="http://vator.tv/images/attachments/010611085517clipart_board_meet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495800"/>
            <a:ext cx="2438400" cy="1828800"/>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39107679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8229600" cy="3962400"/>
          </a:xfrm>
        </p:spPr>
        <p:txBody>
          <a:bodyPr>
            <a:normAutofit/>
          </a:bodyPr>
          <a:lstStyle/>
          <a:p>
            <a:pPr marL="0" indent="0">
              <a:buNone/>
            </a:pPr>
            <a:r>
              <a:rPr lang="en-US" sz="4000" dirty="0"/>
              <a:t>For more information, find us </a:t>
            </a:r>
            <a:r>
              <a:rPr lang="en-US" sz="4000" dirty="0" smtClean="0"/>
              <a:t>online</a:t>
            </a:r>
          </a:p>
          <a:p>
            <a:pPr marL="0" indent="0">
              <a:buNone/>
            </a:pPr>
            <a:endParaRPr lang="en-US" sz="4000" dirty="0" smtClean="0"/>
          </a:p>
          <a:p>
            <a:pPr marL="0" indent="0">
              <a:buNone/>
            </a:pPr>
            <a:r>
              <a:rPr lang="en-US" sz="4000" dirty="0" smtClean="0"/>
              <a:t>at </a:t>
            </a:r>
            <a:r>
              <a:rPr lang="en-US" sz="4000" dirty="0">
                <a:hlinkClick r:id="rId2"/>
              </a:rPr>
              <a:t>www.missionevangelism.org</a:t>
            </a:r>
            <a:r>
              <a:rPr lang="en-US" sz="4000" dirty="0"/>
              <a:t> </a:t>
            </a:r>
            <a:endParaRPr lang="en-US" sz="4000" dirty="0" smtClean="0"/>
          </a:p>
          <a:p>
            <a:pPr marL="0" indent="0">
              <a:buNone/>
            </a:pPr>
            <a:endParaRPr lang="en-US" sz="4000" dirty="0"/>
          </a:p>
          <a:p>
            <a:pPr marL="0" indent="0">
              <a:buNone/>
            </a:pPr>
            <a:r>
              <a:rPr lang="en-US" sz="4000" dirty="0" smtClean="0"/>
              <a:t>Email </a:t>
            </a:r>
            <a:r>
              <a:rPr lang="en-US" sz="4000" dirty="0">
                <a:hlinkClick r:id="rId3"/>
              </a:rPr>
              <a:t>evangelism@nazarene.org</a:t>
            </a:r>
            <a:r>
              <a:rPr lang="en-US" sz="4000" dirty="0"/>
              <a:t> </a:t>
            </a:r>
          </a:p>
        </p:txBody>
      </p:sp>
      <p:sp>
        <p:nvSpPr>
          <p:cNvPr id="4" name="Title 1"/>
          <p:cNvSpPr txBox="1">
            <a:spLocks/>
          </p:cNvSpPr>
          <p:nvPr/>
        </p:nvSpPr>
        <p:spPr>
          <a:xfrm>
            <a:off x="457200" y="591312"/>
            <a:ext cx="8229600" cy="856488"/>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55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radley Hand ITC" pitchFamily="66" charset="0"/>
              </a:rPr>
              <a:t>Developing Devoted Disciples</a:t>
            </a:r>
            <a:endParaRPr lang="en-US" sz="5500" dirty="0"/>
          </a:p>
        </p:txBody>
      </p:sp>
    </p:spTree>
    <p:extLst>
      <p:ext uri="{BB962C8B-B14F-4D97-AF65-F5344CB8AC3E}">
        <p14:creationId xmlns:p14="http://schemas.microsoft.com/office/powerpoint/2010/main" val="3606781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458200" cy="838200"/>
          </a:xfrm>
        </p:spPr>
        <p:txBody>
          <a:bodyPr>
            <a:noAutofit/>
          </a:bodyPr>
          <a:lstStyle/>
          <a:p>
            <a:r>
              <a:rPr lang="en-US" sz="55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radley Hand ITC" pitchFamily="66" charset="0"/>
              </a:rPr>
              <a:t>Developing Devoted Disciples</a:t>
            </a:r>
            <a:endParaRPr lang="en-US" sz="5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radley Hand ITC" pitchFamily="66" charset="0"/>
            </a:endParaRPr>
          </a:p>
        </p:txBody>
      </p:sp>
      <p:sp>
        <p:nvSpPr>
          <p:cNvPr id="3" name="Content Placeholder 2"/>
          <p:cNvSpPr>
            <a:spLocks noGrp="1"/>
          </p:cNvSpPr>
          <p:nvPr>
            <p:ph idx="1"/>
          </p:nvPr>
        </p:nvSpPr>
        <p:spPr/>
        <p:txBody>
          <a:bodyPr>
            <a:normAutofit/>
          </a:bodyPr>
          <a:lstStyle/>
          <a:p>
            <a:pPr marL="0" indent="0">
              <a:buNone/>
            </a:pPr>
            <a:r>
              <a:rPr lang="en-US" sz="4400" b="1" dirty="0" smtClean="0">
                <a:latin typeface="+mj-lt"/>
              </a:rPr>
              <a:t>Purpose:</a:t>
            </a:r>
          </a:p>
          <a:p>
            <a:r>
              <a:rPr lang="en-US" sz="3600" dirty="0" smtClean="0">
                <a:latin typeface="+mj-lt"/>
              </a:rPr>
              <a:t>The purpose of this module is to teach the </a:t>
            </a:r>
            <a:r>
              <a:rPr lang="en-US" sz="3600" dirty="0" err="1" smtClean="0">
                <a:latin typeface="+mj-lt"/>
              </a:rPr>
              <a:t>discipler</a:t>
            </a:r>
            <a:r>
              <a:rPr lang="en-US" sz="3600" dirty="0" smtClean="0">
                <a:latin typeface="+mj-lt"/>
              </a:rPr>
              <a:t> how to address </a:t>
            </a:r>
            <a:r>
              <a:rPr lang="en-US" sz="3600" dirty="0" smtClean="0">
                <a:latin typeface="+mj-lt"/>
              </a:rPr>
              <a:t>the needs </a:t>
            </a:r>
            <a:r>
              <a:rPr lang="en-US" sz="3600" dirty="0" smtClean="0">
                <a:latin typeface="+mj-lt"/>
              </a:rPr>
              <a:t>of </a:t>
            </a:r>
            <a:r>
              <a:rPr lang="en-US" sz="3600" dirty="0" smtClean="0">
                <a:latin typeface="+mj-lt"/>
              </a:rPr>
              <a:t> </a:t>
            </a:r>
            <a:r>
              <a:rPr lang="en-US" sz="3600" dirty="0" smtClean="0">
                <a:latin typeface="+mj-lt"/>
              </a:rPr>
              <a:t>new </a:t>
            </a:r>
            <a:r>
              <a:rPr lang="en-US" sz="3600" dirty="0" smtClean="0">
                <a:latin typeface="+mj-lt"/>
              </a:rPr>
              <a:t>believers </a:t>
            </a:r>
            <a:r>
              <a:rPr lang="en-US" sz="3600" dirty="0" smtClean="0">
                <a:latin typeface="+mj-lt"/>
              </a:rPr>
              <a:t>within the first 72 hours after </a:t>
            </a:r>
            <a:r>
              <a:rPr lang="en-US" sz="3600" dirty="0" smtClean="0">
                <a:latin typeface="+mj-lt"/>
              </a:rPr>
              <a:t>their </a:t>
            </a:r>
            <a:r>
              <a:rPr lang="en-US" sz="3600" dirty="0" smtClean="0">
                <a:latin typeface="+mj-lt"/>
              </a:rPr>
              <a:t>decision </a:t>
            </a:r>
            <a:r>
              <a:rPr lang="en-US" sz="3600" dirty="0" smtClean="0">
                <a:latin typeface="+mj-lt"/>
              </a:rPr>
              <a:t>for Christ. </a:t>
            </a:r>
            <a:endParaRPr lang="en-US" sz="3600" dirty="0">
              <a:latin typeface="+mj-lt"/>
            </a:endParaRPr>
          </a:p>
        </p:txBody>
      </p:sp>
    </p:spTree>
    <p:extLst>
      <p:ext uri="{BB962C8B-B14F-4D97-AF65-F5344CB8AC3E}">
        <p14:creationId xmlns:p14="http://schemas.microsoft.com/office/powerpoint/2010/main" val="3488852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1312"/>
            <a:ext cx="8229600" cy="856488"/>
          </a:xfrm>
        </p:spPr>
        <p:txBody>
          <a:bodyPr>
            <a:noAutofit/>
          </a:bodyPr>
          <a:lstStyle/>
          <a:p>
            <a:r>
              <a:rPr lang="en-US" sz="5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radley Hand ITC" pitchFamily="66" charset="0"/>
              </a:rPr>
              <a:t>Developing Devoted Disciples</a:t>
            </a:r>
            <a:endParaRPr lang="en-US" sz="5500" dirty="0"/>
          </a:p>
        </p:txBody>
      </p:sp>
      <p:sp>
        <p:nvSpPr>
          <p:cNvPr id="3" name="Content Placeholder 2"/>
          <p:cNvSpPr>
            <a:spLocks noGrp="1"/>
          </p:cNvSpPr>
          <p:nvPr>
            <p:ph idx="1"/>
          </p:nvPr>
        </p:nvSpPr>
        <p:spPr/>
        <p:txBody>
          <a:bodyPr/>
          <a:lstStyle/>
          <a:p>
            <a:pPr marL="0" indent="0">
              <a:buNone/>
            </a:pPr>
            <a:endParaRPr lang="en-US" sz="3600" b="1" dirty="0" smtClean="0">
              <a:latin typeface="+mj-lt"/>
            </a:endParaRPr>
          </a:p>
          <a:p>
            <a:pPr marL="0" indent="0">
              <a:buNone/>
            </a:pPr>
            <a:endParaRPr lang="en-US" sz="3600" b="1" dirty="0"/>
          </a:p>
        </p:txBody>
      </p:sp>
      <p:sp>
        <p:nvSpPr>
          <p:cNvPr id="5" name="Content Placeholder 2"/>
          <p:cNvSpPr txBox="1">
            <a:spLocks/>
          </p:cNvSpPr>
          <p:nvPr/>
        </p:nvSpPr>
        <p:spPr>
          <a:xfrm>
            <a:off x="457200" y="1905000"/>
            <a:ext cx="8229600" cy="43891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r>
              <a:rPr lang="en-US" sz="4400" b="1" dirty="0" smtClean="0">
                <a:latin typeface="+mj-lt"/>
              </a:rPr>
              <a:t>Objectives:</a:t>
            </a:r>
          </a:p>
          <a:p>
            <a:pPr marL="0" indent="0">
              <a:buNone/>
            </a:pPr>
            <a:r>
              <a:rPr lang="en-US" sz="3600" dirty="0" smtClean="0">
                <a:latin typeface="+mj-lt"/>
              </a:rPr>
              <a:t>The objectives for this module are:</a:t>
            </a:r>
          </a:p>
          <a:p>
            <a:r>
              <a:rPr lang="en-US" sz="2400" dirty="0" smtClean="0">
                <a:latin typeface="+mj-lt"/>
              </a:rPr>
              <a:t>Articulate the biblical basis for follow up after conversion as seen in John 9</a:t>
            </a:r>
          </a:p>
          <a:p>
            <a:r>
              <a:rPr lang="en-US" sz="2400" dirty="0" smtClean="0">
                <a:latin typeface="+mj-lt"/>
              </a:rPr>
              <a:t>Identify the possible concerns and needs of the new believer.</a:t>
            </a:r>
          </a:p>
          <a:p>
            <a:r>
              <a:rPr lang="en-US" sz="2400" dirty="0" smtClean="0">
                <a:latin typeface="+mj-lt"/>
              </a:rPr>
              <a:t>Establish a framework for </a:t>
            </a:r>
            <a:r>
              <a:rPr lang="en-US" sz="2400" dirty="0" err="1" smtClean="0">
                <a:latin typeface="+mj-lt"/>
              </a:rPr>
              <a:t>discipling</a:t>
            </a:r>
            <a:r>
              <a:rPr lang="en-US" sz="2400" dirty="0" smtClean="0">
                <a:latin typeface="+mj-lt"/>
              </a:rPr>
              <a:t> that is relational instead of task-oriented.</a:t>
            </a:r>
          </a:p>
          <a:p>
            <a:r>
              <a:rPr lang="en-US" sz="2400" dirty="0" smtClean="0">
                <a:latin typeface="+mj-lt"/>
              </a:rPr>
              <a:t>Move beyond the problems of </a:t>
            </a:r>
            <a:r>
              <a:rPr lang="en-US" sz="2400" dirty="0" err="1" smtClean="0">
                <a:latin typeface="+mj-lt"/>
              </a:rPr>
              <a:t>discipling</a:t>
            </a:r>
            <a:r>
              <a:rPr lang="en-US" sz="2400" dirty="0" smtClean="0">
                <a:latin typeface="+mj-lt"/>
              </a:rPr>
              <a:t> to developing relationships. </a:t>
            </a:r>
            <a:endParaRPr lang="en-US" sz="2400" dirty="0">
              <a:latin typeface="+mj-lt"/>
            </a:endParaRPr>
          </a:p>
        </p:txBody>
      </p:sp>
    </p:spTree>
    <p:extLst>
      <p:ext uri="{BB962C8B-B14F-4D97-AF65-F5344CB8AC3E}">
        <p14:creationId xmlns:p14="http://schemas.microsoft.com/office/powerpoint/2010/main" val="1269154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591312"/>
            <a:ext cx="8229600" cy="856488"/>
          </a:xfrm>
        </p:spPr>
        <p:txBody>
          <a:bodyPr>
            <a:noAutofit/>
          </a:bodyPr>
          <a:lstStyle/>
          <a:p>
            <a:r>
              <a:rPr lang="en-US" sz="5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radley Hand ITC" pitchFamily="66" charset="0"/>
              </a:rPr>
              <a:t>Developing Devoted Disciples</a:t>
            </a:r>
            <a:endParaRPr lang="en-US" sz="5500" dirty="0"/>
          </a:p>
        </p:txBody>
      </p:sp>
      <p:sp>
        <p:nvSpPr>
          <p:cNvPr id="5" name="Content Placeholder 2"/>
          <p:cNvSpPr txBox="1">
            <a:spLocks/>
          </p:cNvSpPr>
          <p:nvPr/>
        </p:nvSpPr>
        <p:spPr>
          <a:xfrm>
            <a:off x="457200" y="1905000"/>
            <a:ext cx="8229600" cy="43891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2400" dirty="0" smtClean="0">
                <a:latin typeface="+mj-lt"/>
              </a:rPr>
              <a:t>Bible Study: </a:t>
            </a:r>
            <a:r>
              <a:rPr lang="en-US" sz="2400" dirty="0">
                <a:latin typeface="+mj-lt"/>
              </a:rPr>
              <a:t>John 9:1-39</a:t>
            </a:r>
          </a:p>
          <a:p>
            <a:pPr marL="0" indent="0">
              <a:buFont typeface="Wingdings 2"/>
              <a:buNone/>
            </a:pPr>
            <a:r>
              <a:rPr lang="en-US" sz="2400" dirty="0" smtClean="0">
                <a:latin typeface="+mj-lt"/>
              </a:rPr>
              <a:t>Scripture focus; John 9:35, “Jesus” </a:t>
            </a:r>
            <a:r>
              <a:rPr lang="en-US" sz="2400" dirty="0" smtClean="0">
                <a:latin typeface="+mj-lt"/>
              </a:rPr>
              <a:t>heard that they had put him out, and finding him, </a:t>
            </a:r>
            <a:r>
              <a:rPr lang="en-US" sz="2400" dirty="0" smtClean="0">
                <a:latin typeface="+mj-lt"/>
              </a:rPr>
              <a:t>“He </a:t>
            </a:r>
            <a:r>
              <a:rPr lang="en-US" sz="2400" dirty="0" smtClean="0">
                <a:latin typeface="+mj-lt"/>
              </a:rPr>
              <a:t>said, “Do you believe in the Son of Man</a:t>
            </a:r>
            <a:r>
              <a:rPr lang="en-US" sz="2400" dirty="0" smtClean="0">
                <a:latin typeface="+mj-lt"/>
              </a:rPr>
              <a:t>?””</a:t>
            </a:r>
            <a:endParaRPr lang="en-US" sz="2400" dirty="0" smtClean="0">
              <a:latin typeface="+mj-lt"/>
            </a:endParaRPr>
          </a:p>
          <a:p>
            <a:pPr marL="0" indent="0">
              <a:buFont typeface="Wingdings 2"/>
              <a:buNone/>
            </a:pPr>
            <a:endParaRPr lang="en-US" sz="2400" dirty="0">
              <a:latin typeface="+mj-lt"/>
            </a:endParaRPr>
          </a:p>
          <a:p>
            <a:pPr marL="0" indent="0">
              <a:buFont typeface="Wingdings 2"/>
              <a:buNone/>
            </a:pPr>
            <a:r>
              <a:rPr lang="en-US" sz="2400" b="1" dirty="0" smtClean="0">
                <a:latin typeface="+mj-lt"/>
              </a:rPr>
              <a:t>What struggles will the recently healed man face?</a:t>
            </a:r>
          </a:p>
          <a:p>
            <a:pPr marL="0" indent="0">
              <a:buFont typeface="Wingdings 2"/>
              <a:buNone/>
            </a:pPr>
            <a:endParaRPr lang="en-US" sz="2400" b="1" dirty="0" smtClean="0">
              <a:latin typeface="+mj-lt"/>
            </a:endParaRPr>
          </a:p>
          <a:p>
            <a:pPr marL="0" indent="0">
              <a:buFont typeface="Wingdings 2"/>
              <a:buNone/>
            </a:pPr>
            <a:r>
              <a:rPr lang="en-US" sz="2400" b="1" dirty="0" smtClean="0">
                <a:latin typeface="+mj-lt"/>
              </a:rPr>
              <a:t>What does this scripture say to us about Jesus?</a:t>
            </a:r>
          </a:p>
          <a:p>
            <a:pPr marL="0" indent="0">
              <a:buFont typeface="Wingdings 2"/>
              <a:buNone/>
            </a:pPr>
            <a:r>
              <a:rPr lang="en-US" sz="2400" dirty="0" smtClean="0">
                <a:latin typeface="+mj-lt"/>
              </a:rPr>
              <a:t>or</a:t>
            </a:r>
          </a:p>
          <a:p>
            <a:pPr marL="0" indent="0">
              <a:buFont typeface="Wingdings 2"/>
              <a:buNone/>
            </a:pPr>
            <a:r>
              <a:rPr lang="en-US" sz="2400" b="1" dirty="0" smtClean="0">
                <a:latin typeface="+mj-lt"/>
              </a:rPr>
              <a:t>What does Jesus do?</a:t>
            </a:r>
            <a:endParaRPr lang="en-US" sz="2400" b="1" dirty="0">
              <a:latin typeface="+mj-lt"/>
            </a:endParaRPr>
          </a:p>
        </p:txBody>
      </p:sp>
      <p:pic>
        <p:nvPicPr>
          <p:cNvPr id="1027" name="Picture 3" descr="C:\Users\jjames\AppData\Local\Microsoft\Windows\Temporary Internet Files\Content.IE5\D6LHB6C3\MC90038425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90430">
            <a:off x="7039221" y="4528445"/>
            <a:ext cx="1209599" cy="1174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825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591312"/>
            <a:ext cx="8229600" cy="856488"/>
          </a:xfrm>
        </p:spPr>
        <p:txBody>
          <a:bodyPr>
            <a:noAutofit/>
          </a:bodyPr>
          <a:lstStyle/>
          <a:p>
            <a:r>
              <a:rPr lang="en-US" sz="5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radley Hand ITC" pitchFamily="66" charset="0"/>
              </a:rPr>
              <a:t>Developing Devoted Disciples</a:t>
            </a:r>
            <a:endParaRPr lang="en-US" sz="5500" dirty="0"/>
          </a:p>
        </p:txBody>
      </p:sp>
      <p:sp>
        <p:nvSpPr>
          <p:cNvPr id="7" name="Content Placeholder 2"/>
          <p:cNvSpPr txBox="1">
            <a:spLocks/>
          </p:cNvSpPr>
          <p:nvPr/>
        </p:nvSpPr>
        <p:spPr>
          <a:xfrm>
            <a:off x="457200" y="1905000"/>
            <a:ext cx="8229600" cy="43891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endParaRPr lang="en-US" sz="2400" b="1" dirty="0">
              <a:latin typeface="+mj-lt"/>
            </a:endParaRPr>
          </a:p>
        </p:txBody>
      </p:sp>
      <p:pic>
        <p:nvPicPr>
          <p:cNvPr id="2050" name="Picture 2" descr="C:\Program Files (x86)\Microsoft Office\MEDIA\CAGCAT10\j03029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257800"/>
            <a:ext cx="967537" cy="13563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609600" y="1676400"/>
            <a:ext cx="8229600" cy="47701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r>
              <a:rPr lang="en-US" sz="3000" b="1" dirty="0" smtClean="0">
                <a:latin typeface="+mj-lt"/>
              </a:rPr>
              <a:t>The Feelings of New Believers</a:t>
            </a:r>
          </a:p>
          <a:p>
            <a:pPr marL="0" indent="0">
              <a:buFont typeface="Wingdings 2"/>
              <a:buNone/>
            </a:pPr>
            <a:r>
              <a:rPr lang="en-US" sz="2400" dirty="0" smtClean="0">
                <a:latin typeface="+mj-lt"/>
              </a:rPr>
              <a:t>New believers experience a variety of </a:t>
            </a:r>
            <a:r>
              <a:rPr lang="en-US" sz="2400" b="1" u="sng" dirty="0" smtClean="0">
                <a:latin typeface="+mj-lt"/>
              </a:rPr>
              <a:t>EMOTIONS</a:t>
            </a:r>
            <a:r>
              <a:rPr lang="en-US" sz="2400" dirty="0" smtClean="0">
                <a:latin typeface="+mj-lt"/>
              </a:rPr>
              <a:t>. Some are positive, some are negative. Some are caused by internal conflicts and assumptions. Some are triggered by </a:t>
            </a:r>
            <a:r>
              <a:rPr lang="en-US" sz="2400" b="1" u="sng" dirty="0" smtClean="0">
                <a:latin typeface="+mj-lt"/>
              </a:rPr>
              <a:t>EXTERNAL</a:t>
            </a:r>
            <a:r>
              <a:rPr lang="en-US" sz="2400" dirty="0" smtClean="0">
                <a:latin typeface="+mj-lt"/>
              </a:rPr>
              <a:t> </a:t>
            </a:r>
            <a:r>
              <a:rPr lang="en-US" sz="2400" dirty="0" smtClean="0">
                <a:latin typeface="+mj-lt"/>
              </a:rPr>
              <a:t>pressures.</a:t>
            </a:r>
          </a:p>
          <a:p>
            <a:pPr marL="0" indent="0">
              <a:buFont typeface="Wingdings 2"/>
              <a:buNone/>
            </a:pPr>
            <a:endParaRPr lang="en-US" sz="1500" b="1" dirty="0" smtClean="0">
              <a:latin typeface="+mj-lt"/>
            </a:endParaRPr>
          </a:p>
          <a:p>
            <a:pPr marL="0" indent="0">
              <a:buFont typeface="Wingdings 2"/>
              <a:buNone/>
            </a:pPr>
            <a:r>
              <a:rPr lang="en-US" sz="3000" b="1" dirty="0" smtClean="0">
                <a:latin typeface="+mj-lt"/>
              </a:rPr>
              <a:t>Excitement of Life</a:t>
            </a:r>
          </a:p>
          <a:p>
            <a:pPr marL="0" indent="0">
              <a:buFont typeface="Wingdings 2"/>
              <a:buNone/>
            </a:pPr>
            <a:r>
              <a:rPr lang="en-US" sz="2400" dirty="0" smtClean="0">
                <a:latin typeface="+mj-lt"/>
              </a:rPr>
              <a:t>New believers will be excited about what has happened to them. This excitement may be observed in many ways. We should encourage the joy of their new discoveries. </a:t>
            </a:r>
            <a:endParaRPr lang="en-US" sz="2400" dirty="0">
              <a:latin typeface="+mj-lt"/>
            </a:endParaRPr>
          </a:p>
        </p:txBody>
      </p:sp>
    </p:spTree>
    <p:extLst>
      <p:ext uri="{BB962C8B-B14F-4D97-AF65-F5344CB8AC3E}">
        <p14:creationId xmlns:p14="http://schemas.microsoft.com/office/powerpoint/2010/main" val="3095776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591312"/>
            <a:ext cx="8229600" cy="856488"/>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55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radley Hand ITC" pitchFamily="66" charset="0"/>
              </a:rPr>
              <a:t>Developing Devoted Disciples</a:t>
            </a:r>
            <a:endParaRPr lang="en-US" sz="5500" dirty="0"/>
          </a:p>
        </p:txBody>
      </p:sp>
      <p:sp>
        <p:nvSpPr>
          <p:cNvPr id="5" name="Content Placeholder 2"/>
          <p:cNvSpPr txBox="1">
            <a:spLocks/>
          </p:cNvSpPr>
          <p:nvPr/>
        </p:nvSpPr>
        <p:spPr>
          <a:xfrm>
            <a:off x="609600" y="1676400"/>
            <a:ext cx="8229600" cy="47701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r>
              <a:rPr lang="en-US" sz="2400" b="1" dirty="0" smtClean="0">
                <a:latin typeface="+mj-lt"/>
              </a:rPr>
              <a:t>Fears, Concerns and Second Thoughts</a:t>
            </a:r>
            <a:endParaRPr lang="en-US" sz="2400" dirty="0" smtClean="0">
              <a:latin typeface="+mj-lt"/>
            </a:endParaRPr>
          </a:p>
          <a:p>
            <a:pPr marL="0" indent="0">
              <a:buFont typeface="Wingdings 2"/>
              <a:buNone/>
            </a:pPr>
            <a:r>
              <a:rPr lang="en-US" sz="2400" dirty="0" smtClean="0">
                <a:latin typeface="+mj-lt"/>
              </a:rPr>
              <a:t>At the same time negative thoughts and uncertainties may tear at new believers. Some of their questions may include:</a:t>
            </a:r>
          </a:p>
          <a:p>
            <a:pPr lvl="1"/>
            <a:r>
              <a:rPr lang="en-US" sz="2200" dirty="0" smtClean="0">
                <a:latin typeface="+mj-lt"/>
              </a:rPr>
              <a:t>“What do I do?”</a:t>
            </a:r>
          </a:p>
          <a:p>
            <a:pPr lvl="1"/>
            <a:r>
              <a:rPr lang="en-US" sz="2200" dirty="0" smtClean="0">
                <a:latin typeface="+mj-lt"/>
              </a:rPr>
              <a:t>“Am I really forgiven?”</a:t>
            </a:r>
          </a:p>
          <a:p>
            <a:pPr lvl="1"/>
            <a:r>
              <a:rPr lang="en-US" sz="2200" dirty="0" smtClean="0">
                <a:latin typeface="+mj-lt"/>
              </a:rPr>
              <a:t>“Do I have to right all the wrongs that I committed?”</a:t>
            </a:r>
          </a:p>
          <a:p>
            <a:pPr lvl="1"/>
            <a:r>
              <a:rPr lang="en-US" sz="2200" dirty="0" smtClean="0">
                <a:latin typeface="+mj-lt"/>
              </a:rPr>
              <a:t>“What about my smoking and/or drinking?”</a:t>
            </a:r>
          </a:p>
          <a:p>
            <a:pPr marL="27432" indent="0">
              <a:buNone/>
            </a:pPr>
            <a:endParaRPr lang="en-US" dirty="0">
              <a:latin typeface="+mj-lt"/>
            </a:endParaRPr>
          </a:p>
          <a:p>
            <a:pPr marL="0" indent="0">
              <a:buNone/>
            </a:pPr>
            <a:endParaRPr lang="en-US" dirty="0" smtClean="0">
              <a:latin typeface="+mj-lt"/>
            </a:endParaRPr>
          </a:p>
        </p:txBody>
      </p:sp>
      <p:pic>
        <p:nvPicPr>
          <p:cNvPr id="3075" name="Picture 3" descr="C:\Users\jjames\AppData\Local\Microsoft\Windows\Temporary Internet Files\Content.IE5\D6LHB6C3\MP90040748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4876800"/>
            <a:ext cx="2174932" cy="144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285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591312"/>
            <a:ext cx="8229600" cy="856488"/>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55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radley Hand ITC" pitchFamily="66" charset="0"/>
              </a:rPr>
              <a:t>Developing Devoted Disciples</a:t>
            </a:r>
            <a:endParaRPr lang="en-US" sz="5500" dirty="0"/>
          </a:p>
        </p:txBody>
      </p:sp>
      <p:sp>
        <p:nvSpPr>
          <p:cNvPr id="5" name="Content Placeholder 2"/>
          <p:cNvSpPr txBox="1">
            <a:spLocks/>
          </p:cNvSpPr>
          <p:nvPr/>
        </p:nvSpPr>
        <p:spPr>
          <a:xfrm>
            <a:off x="609600" y="1676400"/>
            <a:ext cx="8229600" cy="47701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432" indent="0">
              <a:buNone/>
            </a:pPr>
            <a:r>
              <a:rPr lang="en-US" b="1" dirty="0" smtClean="0">
                <a:latin typeface="+mj-lt"/>
              </a:rPr>
              <a:t>Caught Between Two </a:t>
            </a:r>
            <a:r>
              <a:rPr lang="en-US" b="1" dirty="0" smtClean="0">
                <a:latin typeface="+mj-lt"/>
              </a:rPr>
              <a:t>Worlds</a:t>
            </a:r>
            <a:endParaRPr lang="en-US" b="1" dirty="0" smtClean="0">
              <a:latin typeface="+mj-lt"/>
            </a:endParaRPr>
          </a:p>
          <a:p>
            <a:pPr marL="27432" indent="0">
              <a:buNone/>
            </a:pPr>
            <a:r>
              <a:rPr lang="en-US" dirty="0" smtClean="0">
                <a:latin typeface="+mj-lt"/>
              </a:rPr>
              <a:t>The blind man found himself caught between what had happened to him and what the community was willing to accept. Like </a:t>
            </a:r>
            <a:r>
              <a:rPr lang="en-US" dirty="0" smtClean="0">
                <a:latin typeface="+mj-lt"/>
              </a:rPr>
              <a:t>the</a:t>
            </a:r>
            <a:r>
              <a:rPr lang="en-US" dirty="0" smtClean="0">
                <a:latin typeface="+mj-lt"/>
              </a:rPr>
              <a:t> </a:t>
            </a:r>
            <a:r>
              <a:rPr lang="en-US" dirty="0" smtClean="0">
                <a:latin typeface="+mj-lt"/>
              </a:rPr>
              <a:t>blind man, </a:t>
            </a:r>
            <a:r>
              <a:rPr lang="en-US" dirty="0" smtClean="0">
                <a:latin typeface="+mj-lt"/>
              </a:rPr>
              <a:t>new </a:t>
            </a:r>
            <a:r>
              <a:rPr lang="en-US" dirty="0" smtClean="0">
                <a:latin typeface="+mj-lt"/>
              </a:rPr>
              <a:t>believers may have similar feelings of being caught between two worlds.</a:t>
            </a:r>
          </a:p>
          <a:p>
            <a:pPr marL="27432" indent="0">
              <a:buNone/>
            </a:pPr>
            <a:endParaRPr lang="en-US" dirty="0">
              <a:latin typeface="+mj-lt"/>
            </a:endParaRPr>
          </a:p>
          <a:p>
            <a:pPr marL="27432" indent="0">
              <a:buNone/>
            </a:pPr>
            <a:r>
              <a:rPr lang="en-US" b="1" dirty="0" smtClean="0">
                <a:latin typeface="+mj-lt"/>
              </a:rPr>
              <a:t>How do </a:t>
            </a:r>
            <a:r>
              <a:rPr lang="en-US" b="1" dirty="0">
                <a:latin typeface="+mj-lt"/>
              </a:rPr>
              <a:t>w</a:t>
            </a:r>
            <a:r>
              <a:rPr lang="en-US" b="1" dirty="0" smtClean="0">
                <a:latin typeface="+mj-lt"/>
              </a:rPr>
              <a:t>e address the feelings of new believers?</a:t>
            </a:r>
          </a:p>
          <a:p>
            <a:pPr marL="484632" indent="-457200"/>
            <a:r>
              <a:rPr lang="en-US" dirty="0" smtClean="0">
                <a:latin typeface="+mj-lt"/>
              </a:rPr>
              <a:t>Explain tension is to be expected when there is change.</a:t>
            </a:r>
          </a:p>
          <a:p>
            <a:pPr marL="484632" indent="-457200"/>
            <a:r>
              <a:rPr lang="en-US" dirty="0" smtClean="0">
                <a:latin typeface="+mj-lt"/>
              </a:rPr>
              <a:t>Coach them to keep their focus on Christ. </a:t>
            </a:r>
            <a:endParaRPr lang="en-US" dirty="0">
              <a:latin typeface="+mj-lt"/>
            </a:endParaRPr>
          </a:p>
          <a:p>
            <a:pPr marL="0" indent="0">
              <a:buNone/>
            </a:pPr>
            <a:endParaRPr lang="en-US" dirty="0" smtClean="0">
              <a:latin typeface="+mj-lt"/>
            </a:endParaRPr>
          </a:p>
        </p:txBody>
      </p:sp>
    </p:spTree>
    <p:extLst>
      <p:ext uri="{BB962C8B-B14F-4D97-AF65-F5344CB8AC3E}">
        <p14:creationId xmlns:p14="http://schemas.microsoft.com/office/powerpoint/2010/main" val="3481164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591312"/>
            <a:ext cx="8229600" cy="856488"/>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55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radley Hand ITC" pitchFamily="66" charset="0"/>
              </a:rPr>
              <a:t>Developing Devoted Disciples</a:t>
            </a:r>
            <a:endParaRPr lang="en-US" sz="5500" dirty="0"/>
          </a:p>
        </p:txBody>
      </p:sp>
      <p:sp>
        <p:nvSpPr>
          <p:cNvPr id="5" name="Content Placeholder 2"/>
          <p:cNvSpPr txBox="1">
            <a:spLocks/>
          </p:cNvSpPr>
          <p:nvPr/>
        </p:nvSpPr>
        <p:spPr>
          <a:xfrm>
            <a:off x="609600" y="1524000"/>
            <a:ext cx="8229600" cy="49225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b="1" dirty="0" smtClean="0">
                <a:latin typeface="+mj-lt"/>
              </a:rPr>
              <a:t>Building Relationships</a:t>
            </a:r>
            <a:endParaRPr lang="en-US" dirty="0" smtClean="0">
              <a:latin typeface="+mj-lt"/>
            </a:endParaRPr>
          </a:p>
          <a:p>
            <a:pPr marL="0" indent="0">
              <a:buNone/>
            </a:pPr>
            <a:r>
              <a:rPr lang="en-US" sz="2000" dirty="0" smtClean="0">
                <a:latin typeface="+mj-lt"/>
              </a:rPr>
              <a:t>Relationships are the starting point for Christian growth and assisting new believers with their emotions. We have a responsibility to </a:t>
            </a:r>
            <a:r>
              <a:rPr lang="en-US" sz="2000" b="1" u="sng" dirty="0" smtClean="0">
                <a:latin typeface="+mj-lt"/>
              </a:rPr>
              <a:t>INITIATE</a:t>
            </a:r>
            <a:r>
              <a:rPr lang="en-US" sz="2000" dirty="0" smtClean="0">
                <a:latin typeface="+mj-lt"/>
              </a:rPr>
              <a:t> new relationships. For some Christians making contacts may be new territory and scary. Remember Jesus intentionally sought the healed man. We have an opportunity to be like Christ. </a:t>
            </a:r>
          </a:p>
          <a:p>
            <a:pPr lvl="1"/>
            <a:r>
              <a:rPr lang="en-US" sz="2000" dirty="0" smtClean="0">
                <a:latin typeface="+mj-lt"/>
              </a:rPr>
              <a:t>The first contact </a:t>
            </a:r>
            <a:r>
              <a:rPr lang="en-US" sz="2000" dirty="0" smtClean="0">
                <a:latin typeface="+mj-lt"/>
              </a:rPr>
              <a:t>should provide a </a:t>
            </a:r>
            <a:r>
              <a:rPr lang="en-US" sz="2000" dirty="0" smtClean="0">
                <a:latin typeface="+mj-lt"/>
              </a:rPr>
              <a:t>positive memory.</a:t>
            </a:r>
          </a:p>
          <a:p>
            <a:pPr lvl="1"/>
            <a:r>
              <a:rPr lang="en-US" sz="2000" dirty="0" smtClean="0">
                <a:latin typeface="+mj-lt"/>
              </a:rPr>
              <a:t>Make your first contact in person or by phone.</a:t>
            </a:r>
          </a:p>
          <a:p>
            <a:pPr lvl="1"/>
            <a:r>
              <a:rPr lang="en-US" sz="2000" dirty="0" smtClean="0">
                <a:latin typeface="+mj-lt"/>
              </a:rPr>
              <a:t>Remember whom you represent. Show an appropriate level of care and concern.</a:t>
            </a:r>
          </a:p>
          <a:p>
            <a:pPr lvl="1"/>
            <a:r>
              <a:rPr lang="en-US" sz="2000" dirty="0" smtClean="0">
                <a:latin typeface="+mj-lt"/>
              </a:rPr>
              <a:t>Schedule a time together.</a:t>
            </a:r>
          </a:p>
          <a:p>
            <a:pPr lvl="1"/>
            <a:r>
              <a:rPr lang="en-US" sz="2000" dirty="0" smtClean="0">
                <a:latin typeface="+mj-lt"/>
              </a:rPr>
              <a:t>Find a time and location where conversation can progress without significant interruption.</a:t>
            </a:r>
          </a:p>
          <a:p>
            <a:pPr lvl="1"/>
            <a:r>
              <a:rPr lang="en-US" sz="2000" dirty="0" smtClean="0">
                <a:latin typeface="+mj-lt"/>
              </a:rPr>
              <a:t>Respecting a person’s time is extremely important. </a:t>
            </a:r>
          </a:p>
        </p:txBody>
      </p:sp>
      <p:pic>
        <p:nvPicPr>
          <p:cNvPr id="4098" name="Picture 2" descr="C:\Users\jjames\AppData\Local\Microsoft\Windows\Temporary Internet Files\Content.IE5\LE37Y6YH\MP90040156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8283" y="5791200"/>
            <a:ext cx="879995" cy="879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333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591312"/>
            <a:ext cx="8229600" cy="856488"/>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55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radley Hand ITC" pitchFamily="66" charset="0"/>
              </a:rPr>
              <a:t>Developing Devoted Disciples</a:t>
            </a:r>
            <a:endParaRPr lang="en-US" sz="5500" dirty="0"/>
          </a:p>
        </p:txBody>
      </p:sp>
      <p:sp>
        <p:nvSpPr>
          <p:cNvPr id="5" name="Content Placeholder 2"/>
          <p:cNvSpPr txBox="1">
            <a:spLocks/>
          </p:cNvSpPr>
          <p:nvPr/>
        </p:nvSpPr>
        <p:spPr>
          <a:xfrm>
            <a:off x="609600" y="1524000"/>
            <a:ext cx="8229600" cy="4922520"/>
          </a:xfrm>
          <a:prstGeom prst="rect">
            <a:avLst/>
          </a:prstGeom>
        </p:spPr>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3000" b="1" dirty="0" smtClean="0">
                <a:latin typeface="+mj-lt"/>
              </a:rPr>
              <a:t>Building Relationships </a:t>
            </a:r>
            <a:endParaRPr lang="en-US" sz="3000" dirty="0" smtClean="0">
              <a:latin typeface="+mj-lt"/>
            </a:endParaRPr>
          </a:p>
          <a:p>
            <a:pPr marL="0" indent="0">
              <a:buNone/>
            </a:pPr>
            <a:r>
              <a:rPr lang="en-US" sz="2200" dirty="0" smtClean="0">
                <a:latin typeface="+mj-lt"/>
              </a:rPr>
              <a:t>Conversation starters are a way to begin the relationship and determine the best method for continuing.</a:t>
            </a:r>
          </a:p>
          <a:p>
            <a:pPr marL="0" indent="0">
              <a:buNone/>
            </a:pPr>
            <a:r>
              <a:rPr lang="en-US" sz="2200" dirty="0" smtClean="0">
                <a:latin typeface="+mj-lt"/>
              </a:rPr>
              <a:t>Take time to get to know something about the person and his/her background and current situation.</a:t>
            </a:r>
          </a:p>
          <a:p>
            <a:pPr marL="0" indent="0">
              <a:buNone/>
            </a:pPr>
            <a:r>
              <a:rPr lang="en-US" sz="2200" dirty="0" smtClean="0">
                <a:latin typeface="+mj-lt"/>
              </a:rPr>
              <a:t>Open-ended questions are essential to good conversation. Here are some sample questions:</a:t>
            </a:r>
          </a:p>
          <a:p>
            <a:pPr lvl="1"/>
            <a:r>
              <a:rPr lang="en-US" sz="2200" dirty="0" smtClean="0">
                <a:latin typeface="+mj-lt"/>
              </a:rPr>
              <a:t>Tell me about your job. What do you like about it? What in your job is satisfying?</a:t>
            </a:r>
          </a:p>
          <a:p>
            <a:pPr lvl="1"/>
            <a:r>
              <a:rPr lang="en-US" sz="2200" dirty="0" smtClean="0">
                <a:latin typeface="+mj-lt"/>
              </a:rPr>
              <a:t>What does the perfect day off look like for you?</a:t>
            </a:r>
          </a:p>
          <a:p>
            <a:pPr lvl="1"/>
            <a:r>
              <a:rPr lang="en-US" sz="2200" dirty="0" smtClean="0">
                <a:latin typeface="+mj-lt"/>
              </a:rPr>
              <a:t>What was your family like growing up?</a:t>
            </a:r>
          </a:p>
          <a:p>
            <a:pPr lvl="1"/>
            <a:r>
              <a:rPr lang="en-US" sz="2200" dirty="0" smtClean="0">
                <a:latin typeface="+mj-lt"/>
              </a:rPr>
              <a:t>What is your life motto?</a:t>
            </a:r>
          </a:p>
          <a:p>
            <a:pPr marL="27432" indent="0">
              <a:buNone/>
            </a:pPr>
            <a:r>
              <a:rPr lang="en-US" sz="2200" dirty="0" smtClean="0">
                <a:latin typeface="+mj-lt"/>
              </a:rPr>
              <a:t>Be open to acknowledge common </a:t>
            </a:r>
            <a:r>
              <a:rPr lang="en-US" sz="2200" b="1" u="sng" dirty="0" smtClean="0">
                <a:latin typeface="+mj-lt"/>
              </a:rPr>
              <a:t>INTERESTS.</a:t>
            </a:r>
            <a:endParaRPr lang="en-US" sz="2200" dirty="0" smtClean="0">
              <a:latin typeface="+mj-lt"/>
            </a:endParaRPr>
          </a:p>
        </p:txBody>
      </p:sp>
      <p:pic>
        <p:nvPicPr>
          <p:cNvPr id="5122" name="Picture 2" descr="C:\Users\jjames\AppData\Local\Microsoft\Windows\Temporary Internet Files\Content.IE5\D6LHB6C3\MC90036051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5144" y="5334000"/>
            <a:ext cx="1888236" cy="11612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3449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2637</TotalTime>
  <Words>1032</Words>
  <Application>Microsoft Office PowerPoint</Application>
  <PresentationFormat>On-screen Show (4:3)</PresentationFormat>
  <Paragraphs>104</Paragraphs>
  <Slides>15</Slides>
  <Notes>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Flow</vt:lpstr>
      <vt:lpstr>Developing Devoted Disciples  Ministering to New Believers  within the first 72 hours    </vt:lpstr>
      <vt:lpstr>Developing Devoted Disciples</vt:lpstr>
      <vt:lpstr>Developing Devoted Disciples</vt:lpstr>
      <vt:lpstr>Developing Devoted Disciples</vt:lpstr>
      <vt:lpstr>Developing Devoted Disciples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Church of the Nazarene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Devoted Disciples  Ministering to New Believers  within the first 72 hours</dc:title>
  <dc:creator>Jackie James</dc:creator>
  <cp:lastModifiedBy>Jackie James</cp:lastModifiedBy>
  <cp:revision>16</cp:revision>
  <cp:lastPrinted>2011-10-13T17:30:00Z</cp:lastPrinted>
  <dcterms:created xsi:type="dcterms:W3CDTF">2011-10-11T23:19:42Z</dcterms:created>
  <dcterms:modified xsi:type="dcterms:W3CDTF">2011-10-31T16:16:19Z</dcterms:modified>
</cp:coreProperties>
</file>