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handoutMasterIdLst>
    <p:handoutMasterId r:id="rId21"/>
  </p:handoutMasterIdLst>
  <p:sldIdLst>
    <p:sldId id="256" r:id="rId2"/>
    <p:sldId id="257" r:id="rId3"/>
    <p:sldId id="258" r:id="rId4"/>
    <p:sldId id="318" r:id="rId5"/>
    <p:sldId id="319" r:id="rId6"/>
    <p:sldId id="321" r:id="rId7"/>
    <p:sldId id="322" r:id="rId8"/>
    <p:sldId id="323" r:id="rId9"/>
    <p:sldId id="324" r:id="rId10"/>
    <p:sldId id="325" r:id="rId11"/>
    <p:sldId id="326" r:id="rId12"/>
    <p:sldId id="320" r:id="rId13"/>
    <p:sldId id="328" r:id="rId14"/>
    <p:sldId id="331" r:id="rId15"/>
    <p:sldId id="332" r:id="rId16"/>
    <p:sldId id="333" r:id="rId17"/>
    <p:sldId id="334" r:id="rId18"/>
    <p:sldId id="335" r:id="rId19"/>
    <p:sldId id="33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71" autoAdjust="0"/>
  </p:normalViewPr>
  <p:slideViewPr>
    <p:cSldViewPr>
      <p:cViewPr varScale="1">
        <p:scale>
          <a:sx n="107" d="100"/>
          <a:sy n="107" d="100"/>
        </p:scale>
        <p:origin x="-8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284913-E0FB-436D-83BB-4D9E1B198E2F}" type="datetimeFigureOut">
              <a:rPr lang="en-US" smtClean="0"/>
              <a:t>11/14/2014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E1B9D7-5CC3-44CA-961D-98D8E3B58F7C}" type="slidenum">
              <a:rPr lang="en-US" smtClean="0"/>
              <a:t>‹#›</a:t>
            </a:fld>
            <a:endParaRPr lang="en-US"/>
          </a:p>
        </p:txBody>
      </p:sp>
    </p:spTree>
    <p:extLst>
      <p:ext uri="{BB962C8B-B14F-4D97-AF65-F5344CB8AC3E}">
        <p14:creationId xmlns:p14="http://schemas.microsoft.com/office/powerpoint/2010/main" val="41878826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197B767-C2EA-4025-B4DB-CBAE8E466C49}" type="datetimeFigureOut">
              <a:rPr lang="en-US" smtClean="0"/>
              <a:t>11/14/2014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9D16DB7-BCC2-4A0C-919D-6EA5E2C083C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97B767-C2EA-4025-B4DB-CBAE8E466C49}" type="datetimeFigureOut">
              <a:rPr lang="en-US" smtClean="0"/>
              <a:t>11/14/2014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9D16DB7-BCC2-4A0C-919D-6EA5E2C083C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97B767-C2EA-4025-B4DB-CBAE8E466C49}" type="datetimeFigureOut">
              <a:rPr lang="en-US" smtClean="0"/>
              <a:t>11/14/2014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9D16DB7-BCC2-4A0C-919D-6EA5E2C083C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97B767-C2EA-4025-B4DB-CBAE8E466C49}" type="datetimeFigureOut">
              <a:rPr lang="en-US" smtClean="0"/>
              <a:t>11/14/2014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9D16DB7-BCC2-4A0C-919D-6EA5E2C083C4}"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197B767-C2EA-4025-B4DB-CBAE8E466C49}" type="datetimeFigureOut">
              <a:rPr lang="en-US" smtClean="0"/>
              <a:t>11/14/2014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9D16DB7-BCC2-4A0C-919D-6EA5E2C083C4}"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197B767-C2EA-4025-B4DB-CBAE8E466C49}" type="datetimeFigureOut">
              <a:rPr lang="en-US" smtClean="0"/>
              <a:t>11/14/2014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9D16DB7-BCC2-4A0C-919D-6EA5E2C083C4}"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197B767-C2EA-4025-B4DB-CBAE8E466C49}" type="datetimeFigureOut">
              <a:rPr lang="en-US" smtClean="0"/>
              <a:t>11/14/2014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9D16DB7-BCC2-4A0C-919D-6EA5E2C083C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197B767-C2EA-4025-B4DB-CBAE8E466C49}" type="datetimeFigureOut">
              <a:rPr lang="en-US" smtClean="0"/>
              <a:t>11/14/2014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9D16DB7-BCC2-4A0C-919D-6EA5E2C083C4}"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197B767-C2EA-4025-B4DB-CBAE8E466C49}" type="datetimeFigureOut">
              <a:rPr lang="en-US" smtClean="0"/>
              <a:t>11/14/2014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9D16DB7-BCC2-4A0C-919D-6EA5E2C083C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197B767-C2EA-4025-B4DB-CBAE8E466C49}" type="datetimeFigureOut">
              <a:rPr lang="en-US" smtClean="0"/>
              <a:t>11/14/2014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9D16DB7-BCC2-4A0C-919D-6EA5E2C083C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197B767-C2EA-4025-B4DB-CBAE8E466C49}" type="datetimeFigureOut">
              <a:rPr lang="en-US" smtClean="0"/>
              <a:t>11/14/2014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9D16DB7-BCC2-4A0C-919D-6EA5E2C083C4}"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197B767-C2EA-4025-B4DB-CBAE8E466C49}" type="datetimeFigureOut">
              <a:rPr lang="en-US" smtClean="0"/>
              <a:t>11/14/2014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9D16DB7-BCC2-4A0C-919D-6EA5E2C083C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james\Desktop\Communicating Vision Pict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6200" y="-76200"/>
            <a:ext cx="3505200" cy="1219200"/>
          </a:xfrm>
        </p:spPr>
        <p:txBody>
          <a:bodyPr>
            <a:noAutofit/>
          </a:bodyPr>
          <a:lstStyle/>
          <a:p>
            <a:pPr algn="ctr"/>
            <a:r>
              <a:rPr lang="en-US" sz="2500" dirty="0" smtClean="0">
                <a:solidFill>
                  <a:srgbClr val="0070C0"/>
                </a:solidFill>
              </a:rPr>
              <a:t>Communicating</a:t>
            </a:r>
            <a:br>
              <a:rPr lang="en-US" sz="2500" dirty="0" smtClean="0">
                <a:solidFill>
                  <a:srgbClr val="0070C0"/>
                </a:solidFill>
              </a:rPr>
            </a:br>
            <a:r>
              <a:rPr lang="en-US" sz="2500" dirty="0" smtClean="0">
                <a:solidFill>
                  <a:srgbClr val="0070C0"/>
                </a:solidFill>
              </a:rPr>
              <a:t> Vision</a:t>
            </a:r>
            <a:endParaRPr lang="en-US" sz="2500" dirty="0">
              <a:solidFill>
                <a:srgbClr val="0070C0"/>
              </a:solidFill>
            </a:endParaRPr>
          </a:p>
        </p:txBody>
      </p:sp>
      <p:pic>
        <p:nvPicPr>
          <p:cNvPr id="1027" name="Picture 3" descr="C:\Users\jjames\Desktop\Blue Swish.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630" l="0" r="100000">
                        <a14:foregroundMark x1="9306" y1="46296" x2="9306" y2="46296"/>
                        <a14:foregroundMark x1="85533" y1="67778" x2="85533" y2="67778"/>
                        <a14:foregroundMark x1="4399" y1="34074" x2="4399" y2="34074"/>
                      </a14:backgroundRemoval>
                    </a14:imgEffect>
                  </a14:imgLayer>
                </a14:imgProps>
              </a:ext>
              <a:ext uri="{28A0092B-C50C-407E-A947-70E740481C1C}">
                <a14:useLocalDpi xmlns:a14="http://schemas.microsoft.com/office/drawing/2010/main" val="0"/>
              </a:ext>
            </a:extLst>
          </a:blip>
          <a:srcRect/>
          <a:stretch>
            <a:fillRect/>
          </a:stretch>
        </p:blipFill>
        <p:spPr bwMode="auto">
          <a:xfrm>
            <a:off x="0" y="4883545"/>
            <a:ext cx="9220199" cy="205065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33400" y="5943600"/>
            <a:ext cx="8610600" cy="1066800"/>
          </a:xfrm>
        </p:spPr>
        <p:txBody>
          <a:bodyPr>
            <a:normAutofit fontScale="92500" lnSpcReduction="20000"/>
          </a:bodyPr>
          <a:lstStyle/>
          <a:p>
            <a:r>
              <a:rPr lang="en-US" sz="2400" dirty="0" smtClean="0"/>
              <a:t>VIBRANT Church Renewal</a:t>
            </a:r>
          </a:p>
          <a:p>
            <a:r>
              <a:rPr lang="en-US" sz="2400" dirty="0" smtClean="0"/>
              <a:t>Evangelism Ministries USA/Canada Region</a:t>
            </a:r>
          </a:p>
          <a:p>
            <a:r>
              <a:rPr lang="en-US" sz="2400" dirty="0" smtClean="0"/>
              <a:t>Church of the Nazarene</a:t>
            </a:r>
            <a:endParaRPr lang="en-US" sz="2400" dirty="0"/>
          </a:p>
        </p:txBody>
      </p:sp>
    </p:spTree>
    <p:extLst>
      <p:ext uri="{BB962C8B-B14F-4D97-AF65-F5344CB8AC3E}">
        <p14:creationId xmlns:p14="http://schemas.microsoft.com/office/powerpoint/2010/main" val="1747246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66928" indent="-457200">
              <a:buFont typeface="+mj-lt"/>
              <a:buAutoNum type="arabicPeriod" startAt="4"/>
            </a:pPr>
            <a:r>
              <a:rPr lang="en-US" sz="2400" dirty="0">
                <a:latin typeface="Calibri" panose="020F0502020204030204" pitchFamily="34" charset="0"/>
              </a:rPr>
              <a:t>The purpose of vision is to estimate future realities, then </a:t>
            </a:r>
            <a:r>
              <a:rPr lang="en-US" sz="2400" dirty="0" smtClean="0">
                <a:latin typeface="Calibri" panose="020F0502020204030204" pitchFamily="34" charset="0"/>
              </a:rPr>
              <a:t/>
            </a:r>
            <a:br>
              <a:rPr lang="en-US" sz="2400" dirty="0" smtClean="0">
                <a:latin typeface="Calibri" panose="020F0502020204030204" pitchFamily="34" charset="0"/>
              </a:rPr>
            </a:br>
            <a:r>
              <a:rPr lang="en-US" sz="2400" dirty="0" smtClean="0">
                <a:latin typeface="Calibri" panose="020F0502020204030204" pitchFamily="34" charset="0"/>
              </a:rPr>
              <a:t>to </a:t>
            </a:r>
            <a:r>
              <a:rPr lang="en-US" sz="2400" dirty="0">
                <a:latin typeface="Calibri" panose="020F0502020204030204" pitchFamily="34" charset="0"/>
              </a:rPr>
              <a:t>operate effectively within those parameters. </a:t>
            </a:r>
          </a:p>
          <a:p>
            <a:pPr lvl="1"/>
            <a:r>
              <a:rPr lang="en-US" sz="2400" b="1" dirty="0">
                <a:latin typeface="Calibri" panose="020F0502020204030204" pitchFamily="34" charset="0"/>
              </a:rPr>
              <a:t>REALITY: The purpose of vision is to </a:t>
            </a:r>
            <a:r>
              <a:rPr lang="en-US" sz="2400" b="1" u="sng" dirty="0">
                <a:latin typeface="Calibri" panose="020F0502020204030204" pitchFamily="34" charset="0"/>
              </a:rPr>
              <a:t>CREATE</a:t>
            </a:r>
            <a:r>
              <a:rPr lang="en-US" sz="2400" b="1" dirty="0">
                <a:latin typeface="Calibri" panose="020F0502020204030204" pitchFamily="34" charset="0"/>
              </a:rPr>
              <a:t> the </a:t>
            </a:r>
            <a:r>
              <a:rPr lang="en-US" sz="2400" b="1" dirty="0" smtClean="0">
                <a:latin typeface="Calibri" panose="020F0502020204030204" pitchFamily="34" charset="0"/>
              </a:rPr>
              <a:t/>
            </a:r>
            <a:br>
              <a:rPr lang="en-US" sz="2400" b="1" dirty="0" smtClean="0">
                <a:latin typeface="Calibri" panose="020F0502020204030204" pitchFamily="34" charset="0"/>
              </a:rPr>
            </a:br>
            <a:r>
              <a:rPr lang="en-US" sz="2400" b="1" dirty="0" smtClean="0">
                <a:latin typeface="Calibri" panose="020F0502020204030204" pitchFamily="34" charset="0"/>
              </a:rPr>
              <a:t>future</a:t>
            </a:r>
            <a:r>
              <a:rPr lang="en-US" sz="2400" b="1" dirty="0">
                <a:latin typeface="Calibri" panose="020F0502020204030204" pitchFamily="34" charset="0"/>
              </a:rPr>
              <a:t>. God has chosen you to exert control for Him </a:t>
            </a:r>
            <a:r>
              <a:rPr lang="en-US" sz="2400" b="1" dirty="0" smtClean="0">
                <a:latin typeface="Calibri" panose="020F0502020204030204" pitchFamily="34" charset="0"/>
              </a:rPr>
              <a:t/>
            </a:r>
            <a:br>
              <a:rPr lang="en-US" sz="2400" b="1" dirty="0" smtClean="0">
                <a:latin typeface="Calibri" panose="020F0502020204030204" pitchFamily="34" charset="0"/>
              </a:rPr>
            </a:br>
            <a:r>
              <a:rPr lang="en-US" sz="2400" b="1" dirty="0" smtClean="0">
                <a:latin typeface="Calibri" panose="020F0502020204030204" pitchFamily="34" charset="0"/>
              </a:rPr>
              <a:t>over </a:t>
            </a:r>
            <a:r>
              <a:rPr lang="en-US" sz="2400" b="1" dirty="0">
                <a:latin typeface="Calibri" panose="020F0502020204030204" pitchFamily="34" charset="0"/>
              </a:rPr>
              <a:t>your environment! </a:t>
            </a:r>
            <a:endParaRPr lang="en-US" sz="2400" dirty="0">
              <a:latin typeface="Calibri" panose="020F0502020204030204" pitchFamily="34" charset="0"/>
            </a:endParaRPr>
          </a:p>
          <a:p>
            <a:pPr marL="566928" indent="-457200">
              <a:buFont typeface="+mj-lt"/>
              <a:buAutoNum type="arabicPeriod" startAt="5"/>
            </a:pPr>
            <a:r>
              <a:rPr lang="en-US" sz="2400" dirty="0">
                <a:latin typeface="Calibri" panose="020F0502020204030204" pitchFamily="34" charset="0"/>
              </a:rPr>
              <a:t>The goal of vision for church ministry is numerical growth.</a:t>
            </a:r>
          </a:p>
          <a:p>
            <a:pPr lvl="1"/>
            <a:r>
              <a:rPr lang="en-US" sz="2400" b="1" dirty="0">
                <a:latin typeface="Calibri" panose="020F0502020204030204" pitchFamily="34" charset="0"/>
              </a:rPr>
              <a:t>REALITY: The absolute goal of vision for ministry </a:t>
            </a:r>
            <a:r>
              <a:rPr lang="en-US" sz="2400" b="1" dirty="0" smtClean="0">
                <a:latin typeface="Calibri" panose="020F0502020204030204" pitchFamily="34" charset="0"/>
              </a:rPr>
              <a:t/>
            </a:r>
            <a:br>
              <a:rPr lang="en-US" sz="2400" b="1" dirty="0" smtClean="0">
                <a:latin typeface="Calibri" panose="020F0502020204030204" pitchFamily="34" charset="0"/>
              </a:rPr>
            </a:br>
            <a:r>
              <a:rPr lang="en-US" sz="2400" b="1" dirty="0" smtClean="0">
                <a:latin typeface="Calibri" panose="020F0502020204030204" pitchFamily="34" charset="0"/>
              </a:rPr>
              <a:t>is </a:t>
            </a:r>
            <a:r>
              <a:rPr lang="en-US" sz="2400" b="1" dirty="0">
                <a:latin typeface="Calibri" panose="020F0502020204030204" pitchFamily="34" charset="0"/>
              </a:rPr>
              <a:t>to </a:t>
            </a:r>
            <a:r>
              <a:rPr lang="en-US" sz="2400" b="1" u="sng" dirty="0">
                <a:latin typeface="Calibri" panose="020F0502020204030204" pitchFamily="34" charset="0"/>
              </a:rPr>
              <a:t>GLORIFY</a:t>
            </a:r>
            <a:r>
              <a:rPr lang="en-US" sz="2400" b="1" dirty="0">
                <a:latin typeface="Calibri" panose="020F0502020204030204" pitchFamily="34" charset="0"/>
              </a:rPr>
              <a:t> God and bring all people everywhere </a:t>
            </a:r>
            <a:r>
              <a:rPr lang="en-US" sz="2400" b="1" dirty="0" smtClean="0">
                <a:latin typeface="Calibri" panose="020F0502020204030204" pitchFamily="34" charset="0"/>
              </a:rPr>
              <a:t/>
            </a:r>
            <a:br>
              <a:rPr lang="en-US" sz="2400" b="1" dirty="0" smtClean="0">
                <a:latin typeface="Calibri" panose="020F0502020204030204" pitchFamily="34" charset="0"/>
              </a:rPr>
            </a:br>
            <a:r>
              <a:rPr lang="en-US" sz="2400" b="1" dirty="0" smtClean="0">
                <a:latin typeface="Calibri" panose="020F0502020204030204" pitchFamily="34" charset="0"/>
              </a:rPr>
              <a:t>to </a:t>
            </a:r>
            <a:r>
              <a:rPr lang="en-US" sz="2400" b="1" dirty="0">
                <a:latin typeface="Calibri" panose="020F0502020204030204" pitchFamily="34" charset="0"/>
              </a:rPr>
              <a:t>glorify God. </a:t>
            </a:r>
            <a:endParaRPr lang="en-US" sz="2400" dirty="0">
              <a:latin typeface="Calibri" panose="020F0502020204030204" pitchFamily="34" charset="0"/>
            </a:endParaRPr>
          </a:p>
        </p:txBody>
      </p:sp>
      <p:sp>
        <p:nvSpPr>
          <p:cNvPr id="5" name="Title 1"/>
          <p:cNvSpPr txBox="1">
            <a:spLocks/>
          </p:cNvSpPr>
          <p:nvPr/>
        </p:nvSpPr>
        <p:spPr>
          <a:xfrm>
            <a:off x="457200" y="704088"/>
            <a:ext cx="8229600" cy="74371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r"/>
            <a:r>
              <a:rPr lang="en-US" sz="3200" dirty="0" smtClean="0">
                <a:solidFill>
                  <a:schemeClr val="bg2">
                    <a:lumMod val="50000"/>
                  </a:schemeClr>
                </a:solidFill>
              </a:rPr>
              <a:t>Communicating Vision </a:t>
            </a:r>
            <a:endParaRPr lang="en-US" sz="3200" dirty="0">
              <a:solidFill>
                <a:schemeClr val="bg2">
                  <a:lumMod val="50000"/>
                </a:schemeClr>
              </a:solidFill>
            </a:endParaRPr>
          </a:p>
        </p:txBody>
      </p:sp>
    </p:spTree>
    <p:extLst>
      <p:ext uri="{BB962C8B-B14F-4D97-AF65-F5344CB8AC3E}">
        <p14:creationId xmlns:p14="http://schemas.microsoft.com/office/powerpoint/2010/main" val="4135613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james\AppData\Local\Microsoft\Windows\Temporary Internet Files\Content.IE5\0D6TLXOC\MP90044861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724400"/>
            <a:ext cx="2590800" cy="192376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bodyPr>
          <a:lstStyle/>
          <a:p>
            <a:pPr marL="566928" indent="-457200">
              <a:buFont typeface="+mj-lt"/>
              <a:buAutoNum type="arabicPeriod" startAt="6"/>
            </a:pPr>
            <a:r>
              <a:rPr lang="en-US" sz="2200" dirty="0" smtClean="0">
                <a:latin typeface="Calibri" panose="020F0502020204030204" pitchFamily="34" charset="0"/>
              </a:rPr>
              <a:t>As </a:t>
            </a:r>
            <a:r>
              <a:rPr lang="en-US" sz="2200" dirty="0">
                <a:latin typeface="Calibri" panose="020F0502020204030204" pitchFamily="34" charset="0"/>
              </a:rPr>
              <a:t>long as the senior pastor has a sense of vision, it doesn’t matter whether the people really know or understand it. They will be swept along by the force of the vision, regardless. </a:t>
            </a:r>
            <a:endParaRPr lang="en-US" sz="2200" dirty="0" smtClean="0">
              <a:latin typeface="Calibri" panose="020F0502020204030204" pitchFamily="34" charset="0"/>
            </a:endParaRPr>
          </a:p>
          <a:p>
            <a:pPr lvl="1"/>
            <a:r>
              <a:rPr lang="en-US" sz="2200" b="1" dirty="0" smtClean="0">
                <a:latin typeface="Calibri" panose="020F0502020204030204" pitchFamily="34" charset="0"/>
              </a:rPr>
              <a:t>REALITY</a:t>
            </a:r>
            <a:r>
              <a:rPr lang="en-US" sz="2200" b="1" dirty="0">
                <a:latin typeface="Calibri" panose="020F0502020204030204" pitchFamily="34" charset="0"/>
              </a:rPr>
              <a:t>: Vision has no force, power, or impact unless it </a:t>
            </a:r>
            <a:r>
              <a:rPr lang="en-US" sz="2200" b="1" u="sng" dirty="0">
                <a:latin typeface="Calibri" panose="020F0502020204030204" pitchFamily="34" charset="0"/>
              </a:rPr>
              <a:t>SPREADS</a:t>
            </a:r>
            <a:r>
              <a:rPr lang="en-US" sz="2200" b="1" dirty="0">
                <a:latin typeface="Calibri" panose="020F0502020204030204" pitchFamily="34" charset="0"/>
              </a:rPr>
              <a:t> from the visionary to the visionless</a:t>
            </a:r>
            <a:r>
              <a:rPr lang="en-US" sz="2200" b="1" dirty="0" smtClean="0">
                <a:latin typeface="Calibri" panose="020F0502020204030204" pitchFamily="34" charset="0"/>
              </a:rPr>
              <a:t>.</a:t>
            </a:r>
          </a:p>
          <a:p>
            <a:pPr marL="566928" indent="-457200">
              <a:buFont typeface="+mj-lt"/>
              <a:buAutoNum type="arabicPeriod" startAt="6"/>
            </a:pPr>
            <a:r>
              <a:rPr lang="en-US" sz="2200" dirty="0">
                <a:latin typeface="Calibri" panose="020F0502020204030204" pitchFamily="34" charset="0"/>
              </a:rPr>
              <a:t>Because of the breadth and challenge that is reflected by God’s vision for ministry, vision is likely to make the laity fearful, skeptical, and anxious. </a:t>
            </a:r>
          </a:p>
          <a:p>
            <a:pPr lvl="1"/>
            <a:r>
              <a:rPr lang="en-US" sz="2200" b="1" dirty="0">
                <a:latin typeface="Calibri" panose="020F0502020204030204" pitchFamily="34" charset="0"/>
              </a:rPr>
              <a:t>REALITY: Vision, when properly </a:t>
            </a:r>
            <a:r>
              <a:rPr lang="en-US" sz="2200" b="1" u="sng" dirty="0">
                <a:latin typeface="Calibri" panose="020F0502020204030204" pitchFamily="34" charset="0"/>
              </a:rPr>
              <a:t>ARTICULATED</a:t>
            </a:r>
            <a:r>
              <a:rPr lang="en-US" sz="2200" b="1" dirty="0">
                <a:latin typeface="Calibri" panose="020F0502020204030204" pitchFamily="34" charset="0"/>
              </a:rPr>
              <a:t>, does not make people afraid nor doubtful</a:t>
            </a:r>
            <a:r>
              <a:rPr lang="en-US" sz="2200" b="1" dirty="0" smtClean="0">
                <a:latin typeface="Calibri" panose="020F0502020204030204" pitchFamily="34" charset="0"/>
              </a:rPr>
              <a:t>.</a:t>
            </a:r>
            <a:endParaRPr lang="en-US" sz="2200" dirty="0">
              <a:latin typeface="Calibri" panose="020F0502020204030204" pitchFamily="34" charset="0"/>
            </a:endParaRPr>
          </a:p>
        </p:txBody>
      </p:sp>
      <p:sp>
        <p:nvSpPr>
          <p:cNvPr id="5" name="Title 1"/>
          <p:cNvSpPr txBox="1">
            <a:spLocks/>
          </p:cNvSpPr>
          <p:nvPr/>
        </p:nvSpPr>
        <p:spPr>
          <a:xfrm>
            <a:off x="457200" y="704088"/>
            <a:ext cx="8229600" cy="74371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r"/>
            <a:r>
              <a:rPr lang="en-US" sz="3200" dirty="0" smtClean="0">
                <a:solidFill>
                  <a:schemeClr val="bg2">
                    <a:lumMod val="50000"/>
                  </a:schemeClr>
                </a:solidFill>
              </a:rPr>
              <a:t>Communicating Vision </a:t>
            </a:r>
            <a:endParaRPr lang="en-US" sz="3200" dirty="0">
              <a:solidFill>
                <a:schemeClr val="bg2">
                  <a:lumMod val="50000"/>
                </a:schemeClr>
              </a:solidFill>
            </a:endParaRPr>
          </a:p>
        </p:txBody>
      </p:sp>
    </p:spTree>
    <p:extLst>
      <p:ext uri="{BB962C8B-B14F-4D97-AF65-F5344CB8AC3E}">
        <p14:creationId xmlns:p14="http://schemas.microsoft.com/office/powerpoint/2010/main" val="4095561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66928" indent="-457200">
              <a:buFont typeface="+mj-lt"/>
              <a:buAutoNum type="arabicPeriod" startAt="8"/>
            </a:pPr>
            <a:r>
              <a:rPr lang="en-US" sz="2400" dirty="0" smtClean="0">
                <a:latin typeface="Calibri" panose="020F0502020204030204" pitchFamily="34" charset="0"/>
              </a:rPr>
              <a:t>If </a:t>
            </a:r>
            <a:r>
              <a:rPr lang="en-US" sz="2400" dirty="0">
                <a:latin typeface="Calibri" panose="020F0502020204030204" pitchFamily="34" charset="0"/>
              </a:rPr>
              <a:t>it is truly God’s vision for ministry, capturing that vision will be a simple, quick process.</a:t>
            </a:r>
          </a:p>
          <a:p>
            <a:pPr lvl="1"/>
            <a:r>
              <a:rPr lang="en-US" sz="2400" b="1" dirty="0">
                <a:latin typeface="Calibri" panose="020F0502020204030204" pitchFamily="34" charset="0"/>
              </a:rPr>
              <a:t>REALITY: God’s vision is not </a:t>
            </a:r>
            <a:r>
              <a:rPr lang="en-US" sz="2400" b="1" u="sng" dirty="0">
                <a:latin typeface="Calibri" panose="020F0502020204030204" pitchFamily="34" charset="0"/>
              </a:rPr>
              <a:t>CONSTRAINED</a:t>
            </a:r>
            <a:r>
              <a:rPr lang="en-US" sz="2400" b="1" dirty="0">
                <a:latin typeface="Calibri" panose="020F0502020204030204" pitchFamily="34" charset="0"/>
              </a:rPr>
              <a:t> by time</a:t>
            </a:r>
            <a:r>
              <a:rPr lang="en-US" sz="2400" b="1" dirty="0" smtClean="0">
                <a:latin typeface="Calibri" panose="020F0502020204030204" pitchFamily="34" charset="0"/>
              </a:rPr>
              <a:t>.</a:t>
            </a:r>
          </a:p>
          <a:p>
            <a:pPr marL="566928" indent="-457200">
              <a:buFont typeface="+mj-lt"/>
              <a:buAutoNum type="arabicPeriod" startAt="9"/>
            </a:pPr>
            <a:r>
              <a:rPr lang="en-US" sz="2400" dirty="0">
                <a:latin typeface="Calibri" panose="020F0502020204030204" pitchFamily="34" charset="0"/>
              </a:rPr>
              <a:t>To develop vision, a pastor could identify several visionary business leaders and follow the same steps they have taken. </a:t>
            </a:r>
          </a:p>
          <a:p>
            <a:pPr lvl="1"/>
            <a:r>
              <a:rPr lang="en-US" sz="2400" b="1" dirty="0">
                <a:latin typeface="Calibri" panose="020F0502020204030204" pitchFamily="34" charset="0"/>
              </a:rPr>
              <a:t>REALITY: Church leaders cannot blindly follow the path </a:t>
            </a:r>
            <a:r>
              <a:rPr lang="en-US" sz="2400" b="1" u="sng" dirty="0">
                <a:latin typeface="Calibri" panose="020F0502020204030204" pitchFamily="34" charset="0"/>
              </a:rPr>
              <a:t>CHARTED</a:t>
            </a:r>
            <a:r>
              <a:rPr lang="en-US" sz="2400" b="1" dirty="0">
                <a:latin typeface="Calibri" panose="020F0502020204030204" pitchFamily="34" charset="0"/>
              </a:rPr>
              <a:t> by people who operate on the basis of a different world view. </a:t>
            </a:r>
            <a:endParaRPr lang="en-US" sz="2400" dirty="0">
              <a:latin typeface="Calibri" panose="020F0502020204030204" pitchFamily="34" charset="0"/>
            </a:endParaRPr>
          </a:p>
        </p:txBody>
      </p:sp>
      <p:sp>
        <p:nvSpPr>
          <p:cNvPr id="5" name="Title 1"/>
          <p:cNvSpPr txBox="1">
            <a:spLocks/>
          </p:cNvSpPr>
          <p:nvPr/>
        </p:nvSpPr>
        <p:spPr>
          <a:xfrm>
            <a:off x="457200" y="704088"/>
            <a:ext cx="8229600" cy="74371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r"/>
            <a:r>
              <a:rPr lang="en-US" sz="3200" dirty="0" smtClean="0">
                <a:solidFill>
                  <a:schemeClr val="bg2">
                    <a:lumMod val="50000"/>
                  </a:schemeClr>
                </a:solidFill>
              </a:rPr>
              <a:t>Communicating Vision </a:t>
            </a:r>
            <a:endParaRPr lang="en-US" sz="3200" dirty="0">
              <a:solidFill>
                <a:schemeClr val="bg2">
                  <a:lumMod val="50000"/>
                </a:schemeClr>
              </a:solidFill>
            </a:endParaRPr>
          </a:p>
        </p:txBody>
      </p:sp>
      <p:pic>
        <p:nvPicPr>
          <p:cNvPr id="4" name="Picture 4" descr="http://ironcomet.com/enfold/wp-content/uploads/2012/07/constrain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8188" y="4776653"/>
            <a:ext cx="1776644" cy="172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225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690872"/>
          </a:xfrm>
        </p:spPr>
        <p:txBody>
          <a:bodyPr>
            <a:normAutofit fontScale="92500" lnSpcReduction="10000"/>
          </a:bodyPr>
          <a:lstStyle/>
          <a:p>
            <a:pPr marL="566928" indent="-457200">
              <a:buFont typeface="+mj-lt"/>
              <a:buAutoNum type="arabicPeriod" startAt="10"/>
            </a:pPr>
            <a:r>
              <a:rPr lang="en-US" sz="2400" dirty="0" smtClean="0">
                <a:latin typeface="Calibri" panose="020F0502020204030204" pitchFamily="34" charset="0"/>
              </a:rPr>
              <a:t>Because </a:t>
            </a:r>
            <a:r>
              <a:rPr lang="en-US" sz="2400" dirty="0">
                <a:latin typeface="Calibri" panose="020F0502020204030204" pitchFamily="34" charset="0"/>
              </a:rPr>
              <a:t>vision is imparted by God to the pastor, other people have no role in the development of vision, only in its implementation. </a:t>
            </a:r>
          </a:p>
          <a:p>
            <a:pPr lvl="1"/>
            <a:r>
              <a:rPr lang="en-US" sz="2400" b="1" dirty="0">
                <a:latin typeface="Calibri" panose="020F0502020204030204" pitchFamily="34" charset="0"/>
              </a:rPr>
              <a:t>REALITY: Other godly individuals are needed as a sounding board to </a:t>
            </a:r>
            <a:r>
              <a:rPr lang="en-US" sz="2400" b="1" u="sng" dirty="0">
                <a:latin typeface="Calibri" panose="020F0502020204030204" pitchFamily="34" charset="0"/>
              </a:rPr>
              <a:t>EVALUATE</a:t>
            </a:r>
            <a:r>
              <a:rPr lang="en-US" sz="2400" b="1" dirty="0">
                <a:latin typeface="Calibri" panose="020F0502020204030204" pitchFamily="34" charset="0"/>
              </a:rPr>
              <a:t> the vision at various points in its development</a:t>
            </a:r>
            <a:r>
              <a:rPr lang="en-US" sz="2400" b="1" dirty="0" smtClean="0">
                <a:latin typeface="Calibri" panose="020F0502020204030204" pitchFamily="34" charset="0"/>
              </a:rPr>
              <a:t>.</a:t>
            </a:r>
          </a:p>
          <a:p>
            <a:pPr marL="566928" indent="-457200">
              <a:buFont typeface="+mj-lt"/>
              <a:buAutoNum type="arabicPeriod" startAt="10"/>
            </a:pPr>
            <a:r>
              <a:rPr lang="en-US" sz="2400" dirty="0">
                <a:latin typeface="Calibri" panose="020F0502020204030204" pitchFamily="34" charset="0"/>
              </a:rPr>
              <a:t>Sometimes God’s vision for the future of a struggling congregation simply calls for the church to stabilize by maintaining its current position rather than to pursue </a:t>
            </a:r>
            <a:r>
              <a:rPr lang="en-US" sz="2400" dirty="0" smtClean="0">
                <a:latin typeface="Calibri" panose="020F0502020204030204" pitchFamily="34" charset="0"/>
              </a:rPr>
              <a:t>growth </a:t>
            </a:r>
            <a:r>
              <a:rPr lang="en-US" sz="2400" dirty="0">
                <a:latin typeface="Calibri" panose="020F0502020204030204" pitchFamily="34" charset="0"/>
              </a:rPr>
              <a:t>aggressively. </a:t>
            </a:r>
          </a:p>
          <a:p>
            <a:pPr lvl="1"/>
            <a:r>
              <a:rPr lang="en-US" sz="2400" b="1" dirty="0">
                <a:latin typeface="Calibri" panose="020F0502020204030204" pitchFamily="34" charset="0"/>
              </a:rPr>
              <a:t>REALITY: Encouraging people to pledge themselves to </a:t>
            </a:r>
            <a:r>
              <a:rPr lang="en-US" sz="2400" b="1" u="sng" dirty="0">
                <a:latin typeface="Calibri" panose="020F0502020204030204" pitchFamily="34" charset="0"/>
              </a:rPr>
              <a:t>SURVIVAL</a:t>
            </a:r>
            <a:r>
              <a:rPr lang="en-US" sz="2400" b="1" dirty="0">
                <a:latin typeface="Calibri" panose="020F0502020204030204" pitchFamily="34" charset="0"/>
              </a:rPr>
              <a:t> is an admission of defeat.</a:t>
            </a:r>
          </a:p>
          <a:p>
            <a:pPr marL="566928" indent="-457200">
              <a:buFont typeface="+mj-lt"/>
              <a:buAutoNum type="arabicPeriod" startAt="10"/>
            </a:pPr>
            <a:r>
              <a:rPr lang="en-US" sz="2200" dirty="0">
                <a:latin typeface="Calibri" panose="020F0502020204030204" pitchFamily="34" charset="0"/>
              </a:rPr>
              <a:t>A church’s vision needs to be re-created every couple of years. </a:t>
            </a:r>
          </a:p>
          <a:p>
            <a:pPr lvl="1"/>
            <a:r>
              <a:rPr lang="en-US" sz="2200" b="1" dirty="0">
                <a:latin typeface="Calibri" panose="020F0502020204030204" pitchFamily="34" charset="0"/>
              </a:rPr>
              <a:t>REALITY: Vision usually </a:t>
            </a:r>
            <a:r>
              <a:rPr lang="en-US" sz="2200" b="1" u="sng" dirty="0">
                <a:latin typeface="Calibri" panose="020F0502020204030204" pitchFamily="34" charset="0"/>
              </a:rPr>
              <a:t>OUTLASTS</a:t>
            </a:r>
            <a:r>
              <a:rPr lang="en-US" sz="2200" b="1" dirty="0">
                <a:latin typeface="Calibri" panose="020F0502020204030204" pitchFamily="34" charset="0"/>
              </a:rPr>
              <a:t> the visionary. </a:t>
            </a:r>
            <a:endParaRPr lang="en-US" sz="2200" dirty="0">
              <a:latin typeface="Calibri" panose="020F0502020204030204" pitchFamily="34" charset="0"/>
            </a:endParaRPr>
          </a:p>
        </p:txBody>
      </p:sp>
      <p:sp>
        <p:nvSpPr>
          <p:cNvPr id="5" name="Title 1"/>
          <p:cNvSpPr txBox="1">
            <a:spLocks/>
          </p:cNvSpPr>
          <p:nvPr/>
        </p:nvSpPr>
        <p:spPr>
          <a:xfrm>
            <a:off x="457200" y="704088"/>
            <a:ext cx="8229600" cy="74371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r"/>
            <a:r>
              <a:rPr lang="en-US" sz="3200" dirty="0" smtClean="0">
                <a:solidFill>
                  <a:schemeClr val="bg2">
                    <a:lumMod val="50000"/>
                  </a:schemeClr>
                </a:solidFill>
              </a:rPr>
              <a:t>Communicating Vision </a:t>
            </a:r>
            <a:endParaRPr lang="en-US" sz="3200" dirty="0">
              <a:solidFill>
                <a:schemeClr val="bg2">
                  <a:lumMod val="50000"/>
                </a:schemeClr>
              </a:solidFill>
            </a:endParaRPr>
          </a:p>
        </p:txBody>
      </p:sp>
    </p:spTree>
    <p:extLst>
      <p:ext uri="{BB962C8B-B14F-4D97-AF65-F5344CB8AC3E}">
        <p14:creationId xmlns:p14="http://schemas.microsoft.com/office/powerpoint/2010/main" val="2518033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943600" cy="4525963"/>
          </a:xfrm>
        </p:spPr>
        <p:txBody>
          <a:bodyPr>
            <a:normAutofit/>
          </a:bodyPr>
          <a:lstStyle/>
          <a:p>
            <a:pPr marL="566928" indent="-457200">
              <a:buFont typeface="+mj-lt"/>
              <a:buAutoNum type="arabicPeriod" startAt="13"/>
            </a:pPr>
            <a:r>
              <a:rPr lang="en-US" sz="2400" dirty="0" smtClean="0">
                <a:latin typeface="Calibri" panose="020F0502020204030204" pitchFamily="34" charset="0"/>
              </a:rPr>
              <a:t>If </a:t>
            </a:r>
            <a:r>
              <a:rPr lang="en-US" sz="2400" dirty="0">
                <a:latin typeface="Calibri" panose="020F0502020204030204" pitchFamily="34" charset="0"/>
              </a:rPr>
              <a:t>a pastor simply loves the Lord and does the things described in the Bible as the qualities of a good leader—teaching, preaching, praying, modeling forgiveness and love, and so forth—the church will grow, vision or no vision. </a:t>
            </a:r>
          </a:p>
          <a:p>
            <a:pPr lvl="1"/>
            <a:r>
              <a:rPr lang="en-US" sz="2400" b="1" dirty="0">
                <a:latin typeface="Calibri" panose="020F0502020204030204" pitchFamily="34" charset="0"/>
              </a:rPr>
              <a:t>REALITY: Effective leaders must be </a:t>
            </a:r>
            <a:r>
              <a:rPr lang="en-US" sz="2400" b="1" u="sng" dirty="0">
                <a:latin typeface="Calibri" panose="020F0502020204030204" pitchFamily="34" charset="0"/>
              </a:rPr>
              <a:t>VISIONARIES</a:t>
            </a:r>
            <a:r>
              <a:rPr lang="en-US" sz="2400" b="1" dirty="0" smtClean="0">
                <a:latin typeface="Calibri" panose="020F0502020204030204" pitchFamily="34" charset="0"/>
              </a:rPr>
              <a:t>.</a:t>
            </a:r>
            <a:endParaRPr lang="en-US" sz="2400" dirty="0">
              <a:latin typeface="Calibri" panose="020F0502020204030204" pitchFamily="34" charset="0"/>
            </a:endParaRPr>
          </a:p>
        </p:txBody>
      </p:sp>
      <p:sp>
        <p:nvSpPr>
          <p:cNvPr id="5" name="Title 1"/>
          <p:cNvSpPr txBox="1">
            <a:spLocks/>
          </p:cNvSpPr>
          <p:nvPr/>
        </p:nvSpPr>
        <p:spPr>
          <a:xfrm>
            <a:off x="457200" y="704088"/>
            <a:ext cx="8229600" cy="74371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r"/>
            <a:r>
              <a:rPr lang="en-US" sz="3200" dirty="0" smtClean="0">
                <a:solidFill>
                  <a:schemeClr val="bg2">
                    <a:lumMod val="50000"/>
                  </a:schemeClr>
                </a:solidFill>
              </a:rPr>
              <a:t>Communicating Vision </a:t>
            </a:r>
            <a:endParaRPr lang="en-US" sz="3200" dirty="0">
              <a:solidFill>
                <a:schemeClr val="bg2">
                  <a:lumMod val="50000"/>
                </a:schemeClr>
              </a:solidFill>
            </a:endParaRPr>
          </a:p>
        </p:txBody>
      </p:sp>
      <p:pic>
        <p:nvPicPr>
          <p:cNvPr id="1026" name="Picture 2" descr="C:\Users\jjames\AppData\Local\Microsoft\Windows\Temporary Internet Files\Content.IE5\JWL6IF1Y\MP90040944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1600200"/>
            <a:ext cx="2286000" cy="3412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225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9728" indent="0">
              <a:buNone/>
            </a:pPr>
            <a:endParaRPr lang="en-US" sz="2800" dirty="0" smtClean="0">
              <a:latin typeface="Calibri" panose="020F0502020204030204" pitchFamily="34" charset="0"/>
            </a:endParaRPr>
          </a:p>
          <a:p>
            <a:pPr marL="109728" indent="0">
              <a:buNone/>
            </a:pPr>
            <a:endParaRPr lang="en-US" sz="2800" dirty="0">
              <a:latin typeface="Calibri" panose="020F0502020204030204" pitchFamily="34" charset="0"/>
            </a:endParaRPr>
          </a:p>
          <a:p>
            <a:pPr marL="109728" indent="0">
              <a:buNone/>
            </a:pPr>
            <a:endParaRPr lang="en-US" sz="2800" dirty="0" smtClean="0">
              <a:latin typeface="Calibri" panose="020F0502020204030204" pitchFamily="34" charset="0"/>
            </a:endParaRPr>
          </a:p>
          <a:p>
            <a:pPr marL="109728" indent="0">
              <a:buNone/>
            </a:pPr>
            <a:endParaRPr lang="en-US" sz="2800" dirty="0">
              <a:latin typeface="Calibri" panose="020F0502020204030204" pitchFamily="34" charset="0"/>
            </a:endParaRPr>
          </a:p>
          <a:p>
            <a:pPr marL="109728" indent="0">
              <a:buNone/>
            </a:pPr>
            <a:endParaRPr lang="en-US" sz="2800" dirty="0">
              <a:latin typeface="Calibri" panose="020F0502020204030204" pitchFamily="34" charset="0"/>
            </a:endParaRPr>
          </a:p>
          <a:p>
            <a:pPr marL="109728" indent="0">
              <a:buNone/>
            </a:pPr>
            <a:r>
              <a:rPr lang="en-US" sz="3200" dirty="0">
                <a:latin typeface="Calibri" panose="020F0502020204030204" pitchFamily="34" charset="0"/>
              </a:rPr>
              <a:t>If our vision is for transformed pilgrims in the community of believers, then both our method and our context are </a:t>
            </a:r>
            <a:r>
              <a:rPr lang="en-US" sz="3200" b="1" u="sng" dirty="0">
                <a:latin typeface="Calibri" panose="020F0502020204030204" pitchFamily="34" charset="0"/>
              </a:rPr>
              <a:t>MEANS</a:t>
            </a:r>
            <a:r>
              <a:rPr lang="en-US" sz="3200" dirty="0">
                <a:latin typeface="Calibri" panose="020F0502020204030204" pitchFamily="34" charset="0"/>
              </a:rPr>
              <a:t> not </a:t>
            </a:r>
            <a:r>
              <a:rPr lang="en-US" sz="3200" b="1" u="sng" dirty="0">
                <a:latin typeface="Calibri" panose="020F0502020204030204" pitchFamily="34" charset="0"/>
              </a:rPr>
              <a:t>ENDS</a:t>
            </a:r>
            <a:r>
              <a:rPr lang="en-US" sz="3200" dirty="0">
                <a:latin typeface="Calibri" panose="020F0502020204030204" pitchFamily="34" charset="0"/>
              </a:rPr>
              <a:t> in themselves. </a:t>
            </a:r>
          </a:p>
          <a:p>
            <a:pPr marL="109728" indent="0">
              <a:buNone/>
            </a:pPr>
            <a:endParaRPr lang="en-US" sz="2800" b="1" dirty="0">
              <a:latin typeface="Calibri" panose="020F0502020204030204" pitchFamily="34" charset="0"/>
            </a:endParaRPr>
          </a:p>
        </p:txBody>
      </p:sp>
      <p:sp>
        <p:nvSpPr>
          <p:cNvPr id="5" name="Title 1"/>
          <p:cNvSpPr txBox="1">
            <a:spLocks/>
          </p:cNvSpPr>
          <p:nvPr/>
        </p:nvSpPr>
        <p:spPr>
          <a:xfrm>
            <a:off x="457200" y="704088"/>
            <a:ext cx="8229600" cy="74371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r"/>
            <a:r>
              <a:rPr lang="en-US" sz="3200" dirty="0" smtClean="0">
                <a:solidFill>
                  <a:schemeClr val="bg2">
                    <a:lumMod val="50000"/>
                  </a:schemeClr>
                </a:solidFill>
              </a:rPr>
              <a:t>Communicating Vision </a:t>
            </a:r>
            <a:endParaRPr lang="en-US" sz="3200" dirty="0">
              <a:solidFill>
                <a:schemeClr val="bg2">
                  <a:lumMod val="50000"/>
                </a:schemeClr>
              </a:solidFill>
            </a:endParaRPr>
          </a:p>
        </p:txBody>
      </p:sp>
      <p:sp>
        <p:nvSpPr>
          <p:cNvPr id="2" name="Rectangle 1"/>
          <p:cNvSpPr/>
          <p:nvPr/>
        </p:nvSpPr>
        <p:spPr>
          <a:xfrm>
            <a:off x="1828800" y="2133600"/>
            <a:ext cx="2286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05000" y="2336512"/>
            <a:ext cx="2133600" cy="584775"/>
          </a:xfrm>
          <a:prstGeom prst="rect">
            <a:avLst/>
          </a:prstGeom>
          <a:noFill/>
        </p:spPr>
        <p:txBody>
          <a:bodyPr wrap="square" rtlCol="0">
            <a:spAutoFit/>
          </a:bodyPr>
          <a:lstStyle/>
          <a:p>
            <a:pPr algn="ctr"/>
            <a:r>
              <a:rPr lang="en-US" sz="3200" dirty="0" smtClean="0">
                <a:solidFill>
                  <a:schemeClr val="bg1"/>
                </a:solidFill>
                <a:latin typeface="Calibri" panose="020F0502020204030204" pitchFamily="34" charset="0"/>
              </a:rPr>
              <a:t>CONTEXT</a:t>
            </a:r>
            <a:endParaRPr lang="en-US" sz="3200" dirty="0">
              <a:solidFill>
                <a:schemeClr val="bg1"/>
              </a:solidFill>
              <a:latin typeface="Calibri" panose="020F0502020204030204" pitchFamily="34" charset="0"/>
            </a:endParaRPr>
          </a:p>
        </p:txBody>
      </p:sp>
      <p:sp>
        <p:nvSpPr>
          <p:cNvPr id="6" name="Rectangle 5"/>
          <p:cNvSpPr/>
          <p:nvPr/>
        </p:nvSpPr>
        <p:spPr>
          <a:xfrm>
            <a:off x="4876800" y="1638299"/>
            <a:ext cx="2286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953000" y="1841211"/>
            <a:ext cx="2133600" cy="584775"/>
          </a:xfrm>
          <a:prstGeom prst="rect">
            <a:avLst/>
          </a:prstGeom>
          <a:noFill/>
        </p:spPr>
        <p:txBody>
          <a:bodyPr wrap="square" rtlCol="0">
            <a:spAutoFit/>
          </a:bodyPr>
          <a:lstStyle/>
          <a:p>
            <a:pPr algn="ctr"/>
            <a:r>
              <a:rPr lang="en-US" sz="3200" dirty="0" smtClean="0">
                <a:solidFill>
                  <a:schemeClr val="bg1"/>
                </a:solidFill>
                <a:latin typeface="Calibri" panose="020F0502020204030204" pitchFamily="34" charset="0"/>
              </a:rPr>
              <a:t>VISION</a:t>
            </a:r>
            <a:endParaRPr lang="en-US" sz="3200" dirty="0">
              <a:solidFill>
                <a:schemeClr val="bg1"/>
              </a:solidFill>
              <a:latin typeface="Calibri" panose="020F0502020204030204" pitchFamily="34" charset="0"/>
            </a:endParaRPr>
          </a:p>
        </p:txBody>
      </p:sp>
      <p:sp>
        <p:nvSpPr>
          <p:cNvPr id="8" name="Rectangle 7"/>
          <p:cNvSpPr/>
          <p:nvPr/>
        </p:nvSpPr>
        <p:spPr>
          <a:xfrm>
            <a:off x="4876800" y="2781300"/>
            <a:ext cx="2286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3000" y="2984212"/>
            <a:ext cx="2133600" cy="584775"/>
          </a:xfrm>
          <a:prstGeom prst="rect">
            <a:avLst/>
          </a:prstGeom>
          <a:noFill/>
        </p:spPr>
        <p:txBody>
          <a:bodyPr wrap="square" rtlCol="0">
            <a:spAutoFit/>
          </a:bodyPr>
          <a:lstStyle/>
          <a:p>
            <a:pPr algn="ctr"/>
            <a:r>
              <a:rPr lang="en-US" sz="3200" dirty="0" smtClean="0">
                <a:solidFill>
                  <a:schemeClr val="bg1"/>
                </a:solidFill>
                <a:latin typeface="Calibri" panose="020F0502020204030204" pitchFamily="34" charset="0"/>
              </a:rPr>
              <a:t>METHOD</a:t>
            </a:r>
            <a:endParaRPr lang="en-US" sz="32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976822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latin typeface="Calibri" panose="020F0502020204030204" pitchFamily="34" charset="0"/>
              </a:rPr>
              <a:t>The </a:t>
            </a:r>
            <a:r>
              <a:rPr lang="en-US" sz="2400" dirty="0">
                <a:latin typeface="Calibri" panose="020F0502020204030204" pitchFamily="34" charset="0"/>
              </a:rPr>
              <a:t>homework assignment for this </a:t>
            </a:r>
            <a:r>
              <a:rPr lang="en-US" sz="2400" dirty="0" smtClean="0">
                <a:latin typeface="Calibri" panose="020F0502020204030204" pitchFamily="34" charset="0"/>
              </a:rPr>
              <a:t>module </a:t>
            </a:r>
            <a:r>
              <a:rPr lang="en-US" sz="2400" dirty="0">
                <a:latin typeface="Calibri" panose="020F0502020204030204" pitchFamily="34" charset="0"/>
              </a:rPr>
              <a:t>(below) is: </a:t>
            </a:r>
          </a:p>
          <a:p>
            <a:pPr lvl="1"/>
            <a:r>
              <a:rPr lang="en-US" sz="2400" dirty="0" smtClean="0">
                <a:latin typeface="Calibri" panose="020F0502020204030204" pitchFamily="34" charset="0"/>
              </a:rPr>
              <a:t>Complete </a:t>
            </a:r>
            <a:r>
              <a:rPr lang="en-US" sz="2400" dirty="0">
                <a:latin typeface="Calibri" panose="020F0502020204030204" pitchFamily="34" charset="0"/>
              </a:rPr>
              <a:t>the following questions about </a:t>
            </a:r>
            <a:r>
              <a:rPr lang="en-US" sz="2400" dirty="0" smtClean="0">
                <a:latin typeface="Calibri" panose="020F0502020204030204" pitchFamily="34" charset="0"/>
              </a:rPr>
              <a:t/>
            </a:r>
            <a:br>
              <a:rPr lang="en-US" sz="2400" dirty="0" smtClean="0">
                <a:latin typeface="Calibri" panose="020F0502020204030204" pitchFamily="34" charset="0"/>
              </a:rPr>
            </a:br>
            <a:r>
              <a:rPr lang="en-US" sz="2400" dirty="0" smtClean="0">
                <a:latin typeface="Calibri" panose="020F0502020204030204" pitchFamily="34" charset="0"/>
              </a:rPr>
              <a:t>context</a:t>
            </a:r>
            <a:r>
              <a:rPr lang="en-US" sz="2400" dirty="0">
                <a:latin typeface="Calibri" panose="020F0502020204030204" pitchFamily="34" charset="0"/>
              </a:rPr>
              <a:t>, vision, </a:t>
            </a:r>
            <a:r>
              <a:rPr lang="en-US" sz="2400" dirty="0" smtClean="0">
                <a:latin typeface="Calibri" panose="020F0502020204030204" pitchFamily="34" charset="0"/>
              </a:rPr>
              <a:t>and </a:t>
            </a:r>
            <a:r>
              <a:rPr lang="en-US" sz="2400" dirty="0">
                <a:latin typeface="Calibri" panose="020F0502020204030204" pitchFamily="34" charset="0"/>
              </a:rPr>
              <a:t>method.</a:t>
            </a:r>
          </a:p>
          <a:p>
            <a:pPr lvl="1"/>
            <a:r>
              <a:rPr lang="en-US" sz="2400" dirty="0" smtClean="0">
                <a:latin typeface="Calibri" panose="020F0502020204030204" pitchFamily="34" charset="0"/>
              </a:rPr>
              <a:t>As </a:t>
            </a:r>
            <a:r>
              <a:rPr lang="en-US" sz="2400" dirty="0">
                <a:latin typeface="Calibri" panose="020F0502020204030204" pitchFamily="34" charset="0"/>
              </a:rPr>
              <a:t>a group, discuss your findings. </a:t>
            </a:r>
          </a:p>
          <a:p>
            <a:pPr marL="109728" indent="0">
              <a:buNone/>
            </a:pPr>
            <a:endParaRPr lang="en-US" sz="2400" dirty="0">
              <a:latin typeface="Calibri" panose="020F0502020204030204" pitchFamily="34" charset="0"/>
            </a:endParaRPr>
          </a:p>
        </p:txBody>
      </p:sp>
      <p:sp>
        <p:nvSpPr>
          <p:cNvPr id="5" name="Title 1"/>
          <p:cNvSpPr txBox="1">
            <a:spLocks/>
          </p:cNvSpPr>
          <p:nvPr/>
        </p:nvSpPr>
        <p:spPr>
          <a:xfrm>
            <a:off x="457200" y="704088"/>
            <a:ext cx="8229600" cy="74371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r"/>
            <a:r>
              <a:rPr lang="en-US" sz="3200" dirty="0" smtClean="0">
                <a:solidFill>
                  <a:schemeClr val="bg2">
                    <a:lumMod val="50000"/>
                  </a:schemeClr>
                </a:solidFill>
              </a:rPr>
              <a:t>Communicating Vision </a:t>
            </a:r>
            <a:endParaRPr lang="en-US" sz="3200" dirty="0">
              <a:solidFill>
                <a:schemeClr val="bg2">
                  <a:lumMod val="50000"/>
                </a:schemeClr>
              </a:solidFill>
            </a:endParaRPr>
          </a:p>
        </p:txBody>
      </p:sp>
    </p:spTree>
    <p:extLst>
      <p:ext uri="{BB962C8B-B14F-4D97-AF65-F5344CB8AC3E}">
        <p14:creationId xmlns:p14="http://schemas.microsoft.com/office/powerpoint/2010/main" val="1347045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9728" indent="0" algn="ctr">
              <a:buNone/>
            </a:pPr>
            <a:r>
              <a:rPr lang="en-US" sz="3200" b="1" dirty="0" smtClean="0">
                <a:latin typeface="Calibri" panose="020F0502020204030204" pitchFamily="34" charset="0"/>
              </a:rPr>
              <a:t>Action Planning/Reporting</a:t>
            </a:r>
          </a:p>
          <a:p>
            <a:pPr marL="109728" indent="0">
              <a:buNone/>
            </a:pPr>
            <a:endParaRPr lang="en-US" sz="2400" b="1" dirty="0" smtClean="0">
              <a:latin typeface="Calibri" panose="020F0502020204030204" pitchFamily="34" charset="0"/>
            </a:endParaRPr>
          </a:p>
          <a:p>
            <a:r>
              <a:rPr lang="en-US" sz="2400" b="1" dirty="0" smtClean="0">
                <a:latin typeface="Calibri" panose="020F0502020204030204" pitchFamily="34" charset="0"/>
              </a:rPr>
              <a:t>Context </a:t>
            </a:r>
            <a:r>
              <a:rPr lang="en-US" sz="2400" dirty="0">
                <a:latin typeface="Calibri" panose="020F0502020204030204" pitchFamily="34" charset="0"/>
              </a:rPr>
              <a:t>– WHERE ARE WE? (This is the information identified during the small group exercise.) </a:t>
            </a:r>
          </a:p>
          <a:p>
            <a:pPr lvl="1"/>
            <a:r>
              <a:rPr lang="en-US" sz="2400" dirty="0" smtClean="0">
                <a:latin typeface="Calibri" panose="020F0502020204030204" pitchFamily="34" charset="0"/>
              </a:rPr>
              <a:t>What </a:t>
            </a:r>
            <a:r>
              <a:rPr lang="en-US" sz="2400" dirty="0">
                <a:latin typeface="Calibri" panose="020F0502020204030204" pitchFamily="34" charset="0"/>
              </a:rPr>
              <a:t>are the needs, the problems, the opportunities we face? </a:t>
            </a:r>
          </a:p>
          <a:p>
            <a:pPr lvl="1"/>
            <a:r>
              <a:rPr lang="en-US" sz="2400" dirty="0" smtClean="0">
                <a:latin typeface="Calibri" panose="020F0502020204030204" pitchFamily="34" charset="0"/>
              </a:rPr>
              <a:t>Who </a:t>
            </a:r>
            <a:r>
              <a:rPr lang="en-US" sz="2400" dirty="0">
                <a:latin typeface="Calibri" panose="020F0502020204030204" pitchFamily="34" charset="0"/>
              </a:rPr>
              <a:t>are our students, our teachers, our professional staff, and what are their spiritual gifts and natural abilities? </a:t>
            </a:r>
          </a:p>
          <a:p>
            <a:pPr lvl="1"/>
            <a:r>
              <a:rPr lang="en-US" sz="2400" dirty="0" smtClean="0">
                <a:latin typeface="Calibri" panose="020F0502020204030204" pitchFamily="34" charset="0"/>
              </a:rPr>
              <a:t>What </a:t>
            </a:r>
            <a:r>
              <a:rPr lang="en-US" sz="2400" dirty="0">
                <a:latin typeface="Calibri" panose="020F0502020204030204" pitchFamily="34" charset="0"/>
              </a:rPr>
              <a:t>resources of time, money, building, and location has God enabled us to have? </a:t>
            </a:r>
          </a:p>
        </p:txBody>
      </p:sp>
      <p:sp>
        <p:nvSpPr>
          <p:cNvPr id="5" name="Title 1"/>
          <p:cNvSpPr txBox="1">
            <a:spLocks/>
          </p:cNvSpPr>
          <p:nvPr/>
        </p:nvSpPr>
        <p:spPr>
          <a:xfrm>
            <a:off x="457200" y="704088"/>
            <a:ext cx="8229600" cy="74371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r"/>
            <a:r>
              <a:rPr lang="en-US" sz="3200" dirty="0" smtClean="0">
                <a:solidFill>
                  <a:schemeClr val="bg2">
                    <a:lumMod val="50000"/>
                  </a:schemeClr>
                </a:solidFill>
              </a:rPr>
              <a:t>Communicating Vision </a:t>
            </a:r>
            <a:endParaRPr lang="en-US" sz="3200" dirty="0">
              <a:solidFill>
                <a:schemeClr val="bg2">
                  <a:lumMod val="50000"/>
                </a:schemeClr>
              </a:solidFill>
            </a:endParaRPr>
          </a:p>
        </p:txBody>
      </p:sp>
    </p:spTree>
    <p:extLst>
      <p:ext uri="{BB962C8B-B14F-4D97-AF65-F5344CB8AC3E}">
        <p14:creationId xmlns:p14="http://schemas.microsoft.com/office/powerpoint/2010/main" val="38934465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9728" indent="0" algn="ctr">
              <a:buNone/>
            </a:pPr>
            <a:r>
              <a:rPr lang="en-US" sz="3200" b="1" dirty="0">
                <a:latin typeface="Calibri" panose="020F0502020204030204" pitchFamily="34" charset="0"/>
              </a:rPr>
              <a:t>Action Planning/Reporting</a:t>
            </a:r>
          </a:p>
          <a:p>
            <a:pPr marL="109728" indent="0">
              <a:buNone/>
            </a:pPr>
            <a:endParaRPr lang="en-US" sz="2400" b="1" dirty="0" smtClean="0">
              <a:latin typeface="Calibri" panose="020F0502020204030204" pitchFamily="34" charset="0"/>
            </a:endParaRPr>
          </a:p>
          <a:p>
            <a:r>
              <a:rPr lang="en-US" sz="2400" b="1" dirty="0" smtClean="0">
                <a:latin typeface="Calibri" panose="020F0502020204030204" pitchFamily="34" charset="0"/>
              </a:rPr>
              <a:t>Vision </a:t>
            </a:r>
            <a:r>
              <a:rPr lang="en-US" sz="2400" dirty="0">
                <a:latin typeface="Calibri" panose="020F0502020204030204" pitchFamily="34" charset="0"/>
              </a:rPr>
              <a:t>– WHERE ARE WE GOING? </a:t>
            </a:r>
          </a:p>
          <a:p>
            <a:pPr lvl="1"/>
            <a:r>
              <a:rPr lang="en-US" sz="2400" dirty="0" smtClean="0">
                <a:latin typeface="Calibri" panose="020F0502020204030204" pitchFamily="34" charset="0"/>
              </a:rPr>
              <a:t>If </a:t>
            </a:r>
            <a:r>
              <a:rPr lang="en-US" sz="2400" dirty="0">
                <a:latin typeface="Calibri" panose="020F0502020204030204" pitchFamily="34" charset="0"/>
              </a:rPr>
              <a:t>God blesses this church and we do the very things Christ came to do when He came to earth, how will we see our congregation, community, our ministry, and our world? </a:t>
            </a:r>
          </a:p>
          <a:p>
            <a:pPr lvl="1"/>
            <a:r>
              <a:rPr lang="en-US" sz="2400" dirty="0" smtClean="0">
                <a:latin typeface="Calibri" panose="020F0502020204030204" pitchFamily="34" charset="0"/>
              </a:rPr>
              <a:t>If </a:t>
            </a:r>
            <a:r>
              <a:rPr lang="en-US" sz="2400" dirty="0">
                <a:latin typeface="Calibri" panose="020F0502020204030204" pitchFamily="34" charset="0"/>
              </a:rPr>
              <a:t>Jesus came to OUR TOWN, what would he be doing? </a:t>
            </a:r>
          </a:p>
          <a:p>
            <a:pPr lvl="1"/>
            <a:r>
              <a:rPr lang="en-US" sz="2400" dirty="0" smtClean="0">
                <a:latin typeface="Calibri" panose="020F0502020204030204" pitchFamily="34" charset="0"/>
              </a:rPr>
              <a:t>Could </a:t>
            </a:r>
            <a:r>
              <a:rPr lang="en-US" sz="2400" dirty="0">
                <a:latin typeface="Calibri" panose="020F0502020204030204" pitchFamily="34" charset="0"/>
              </a:rPr>
              <a:t>His vision become our vision</a:t>
            </a:r>
            <a:r>
              <a:rPr lang="en-US" sz="2400" dirty="0" smtClean="0">
                <a:latin typeface="Calibri" panose="020F0502020204030204" pitchFamily="34" charset="0"/>
              </a:rPr>
              <a:t>?</a:t>
            </a:r>
            <a:endParaRPr lang="en-US" sz="2400" dirty="0">
              <a:latin typeface="Calibri" panose="020F0502020204030204" pitchFamily="34" charset="0"/>
            </a:endParaRPr>
          </a:p>
        </p:txBody>
      </p:sp>
      <p:sp>
        <p:nvSpPr>
          <p:cNvPr id="5" name="Title 1"/>
          <p:cNvSpPr txBox="1">
            <a:spLocks/>
          </p:cNvSpPr>
          <p:nvPr/>
        </p:nvSpPr>
        <p:spPr>
          <a:xfrm>
            <a:off x="457200" y="704088"/>
            <a:ext cx="8229600" cy="74371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r"/>
            <a:r>
              <a:rPr lang="en-US" sz="3200" dirty="0" smtClean="0">
                <a:solidFill>
                  <a:schemeClr val="bg2">
                    <a:lumMod val="50000"/>
                  </a:schemeClr>
                </a:solidFill>
              </a:rPr>
              <a:t>Communicating Vision </a:t>
            </a:r>
            <a:endParaRPr lang="en-US" sz="3200" dirty="0">
              <a:solidFill>
                <a:schemeClr val="bg2">
                  <a:lumMod val="50000"/>
                </a:schemeClr>
              </a:solidFill>
            </a:endParaRPr>
          </a:p>
        </p:txBody>
      </p:sp>
    </p:spTree>
    <p:extLst>
      <p:ext uri="{BB962C8B-B14F-4D97-AF65-F5344CB8AC3E}">
        <p14:creationId xmlns:p14="http://schemas.microsoft.com/office/powerpoint/2010/main" val="3410542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382000" cy="4525963"/>
          </a:xfrm>
        </p:spPr>
        <p:txBody>
          <a:bodyPr>
            <a:normAutofit lnSpcReduction="10000"/>
          </a:bodyPr>
          <a:lstStyle/>
          <a:p>
            <a:pPr marL="109728" indent="0" algn="ctr">
              <a:buNone/>
            </a:pPr>
            <a:r>
              <a:rPr lang="en-US" sz="3200" b="1" dirty="0">
                <a:latin typeface="Calibri" panose="020F0502020204030204" pitchFamily="34" charset="0"/>
              </a:rPr>
              <a:t>Action Planning/Reporting</a:t>
            </a:r>
            <a:endParaRPr lang="en-US" sz="2400" b="1" dirty="0">
              <a:latin typeface="Calibri" panose="020F0502020204030204" pitchFamily="34" charset="0"/>
            </a:endParaRPr>
          </a:p>
          <a:p>
            <a:pPr marL="109728" indent="0">
              <a:buNone/>
            </a:pPr>
            <a:endParaRPr lang="en-US" sz="2400" b="1" dirty="0" smtClean="0">
              <a:latin typeface="Calibri" panose="020F0502020204030204" pitchFamily="34" charset="0"/>
            </a:endParaRPr>
          </a:p>
          <a:p>
            <a:r>
              <a:rPr lang="en-US" sz="2400" b="1" dirty="0" smtClean="0">
                <a:latin typeface="Calibri" panose="020F0502020204030204" pitchFamily="34" charset="0"/>
              </a:rPr>
              <a:t>Method </a:t>
            </a:r>
            <a:r>
              <a:rPr lang="en-US" sz="2400" dirty="0">
                <a:latin typeface="Calibri" panose="020F0502020204030204" pitchFamily="34" charset="0"/>
              </a:rPr>
              <a:t>– HOW DO WE GET THERE? </a:t>
            </a:r>
          </a:p>
          <a:p>
            <a:pPr lvl="1"/>
            <a:r>
              <a:rPr lang="en-US" sz="2400" dirty="0" smtClean="0">
                <a:latin typeface="Calibri" panose="020F0502020204030204" pitchFamily="34" charset="0"/>
              </a:rPr>
              <a:t>What </a:t>
            </a:r>
            <a:r>
              <a:rPr lang="en-US" sz="2400" dirty="0">
                <a:latin typeface="Calibri" panose="020F0502020204030204" pitchFamily="34" charset="0"/>
              </a:rPr>
              <a:t>should I teach? </a:t>
            </a:r>
          </a:p>
          <a:p>
            <a:pPr lvl="1"/>
            <a:r>
              <a:rPr lang="en-US" sz="2400" dirty="0" smtClean="0">
                <a:latin typeface="Calibri" panose="020F0502020204030204" pitchFamily="34" charset="0"/>
              </a:rPr>
              <a:t>How </a:t>
            </a:r>
            <a:r>
              <a:rPr lang="en-US" sz="2400" dirty="0">
                <a:latin typeface="Calibri" panose="020F0502020204030204" pitchFamily="34" charset="0"/>
              </a:rPr>
              <a:t>should I teach? </a:t>
            </a:r>
          </a:p>
          <a:p>
            <a:pPr lvl="1"/>
            <a:r>
              <a:rPr lang="en-US" sz="2400" dirty="0" smtClean="0">
                <a:latin typeface="Calibri" panose="020F0502020204030204" pitchFamily="34" charset="0"/>
              </a:rPr>
              <a:t>What </a:t>
            </a:r>
            <a:r>
              <a:rPr lang="en-US" sz="2400" dirty="0">
                <a:latin typeface="Calibri" panose="020F0502020204030204" pitchFamily="34" charset="0"/>
              </a:rPr>
              <a:t>can I do to </a:t>
            </a:r>
            <a:r>
              <a:rPr lang="en-US" sz="2400" dirty="0" smtClean="0">
                <a:latin typeface="Calibri" panose="020F0502020204030204" pitchFamily="34" charset="0"/>
              </a:rPr>
              <a:t>proclaim salvation </a:t>
            </a:r>
            <a:r>
              <a:rPr lang="en-US" sz="2400" dirty="0">
                <a:latin typeface="Calibri" panose="020F0502020204030204" pitchFamily="34" charset="0"/>
              </a:rPr>
              <a:t>to </a:t>
            </a:r>
            <a:r>
              <a:rPr lang="en-US" sz="2400" dirty="0" smtClean="0">
                <a:latin typeface="Calibri" panose="020F0502020204030204" pitchFamily="34" charset="0"/>
              </a:rPr>
              <a:t>our community? </a:t>
            </a:r>
            <a:endParaRPr lang="en-US" sz="2400" dirty="0">
              <a:latin typeface="Calibri" panose="020F0502020204030204" pitchFamily="34" charset="0"/>
            </a:endParaRPr>
          </a:p>
          <a:p>
            <a:pPr lvl="1"/>
            <a:r>
              <a:rPr lang="en-US" sz="2400" dirty="0" smtClean="0">
                <a:latin typeface="Calibri" panose="020F0502020204030204" pitchFamily="34" charset="0"/>
              </a:rPr>
              <a:t>How </a:t>
            </a:r>
            <a:r>
              <a:rPr lang="en-US" sz="2400" dirty="0">
                <a:latin typeface="Calibri" panose="020F0502020204030204" pitchFamily="34" charset="0"/>
              </a:rPr>
              <a:t>would Christ seek and save my lost husband or child? </a:t>
            </a:r>
          </a:p>
          <a:p>
            <a:pPr lvl="1"/>
            <a:r>
              <a:rPr lang="en-US" sz="2400" dirty="0" smtClean="0">
                <a:latin typeface="Calibri" panose="020F0502020204030204" pitchFamily="34" charset="0"/>
              </a:rPr>
              <a:t>Who </a:t>
            </a:r>
            <a:r>
              <a:rPr lang="en-US" sz="2400" dirty="0">
                <a:latin typeface="Calibri" panose="020F0502020204030204" pitchFamily="34" charset="0"/>
              </a:rPr>
              <a:t>will I report progress to and will I be honest about </a:t>
            </a:r>
            <a:r>
              <a:rPr lang="en-US" sz="2400" dirty="0" smtClean="0">
                <a:latin typeface="Calibri" panose="020F0502020204030204" pitchFamily="34" charset="0"/>
              </a:rPr>
              <a:t>frustration </a:t>
            </a:r>
            <a:r>
              <a:rPr lang="en-US" sz="2400" dirty="0">
                <a:latin typeface="Calibri" panose="020F0502020204030204" pitchFamily="34" charset="0"/>
              </a:rPr>
              <a:t>and failure? </a:t>
            </a:r>
          </a:p>
          <a:p>
            <a:pPr lvl="1"/>
            <a:r>
              <a:rPr lang="en-US" sz="2400" dirty="0" smtClean="0">
                <a:latin typeface="Calibri" panose="020F0502020204030204" pitchFamily="34" charset="0"/>
              </a:rPr>
              <a:t>How </a:t>
            </a:r>
            <a:r>
              <a:rPr lang="en-US" sz="2400" dirty="0">
                <a:latin typeface="Calibri" panose="020F0502020204030204" pitchFamily="34" charset="0"/>
              </a:rPr>
              <a:t>can our church become the real BODY OF CHRIST </a:t>
            </a:r>
            <a:r>
              <a:rPr lang="en-US" sz="2400" dirty="0" smtClean="0">
                <a:latin typeface="Calibri" panose="020F0502020204030204" pitchFamily="34" charset="0"/>
              </a:rPr>
              <a:t>in our community</a:t>
            </a:r>
            <a:r>
              <a:rPr lang="en-US" sz="2400" dirty="0">
                <a:latin typeface="Calibri" panose="020F0502020204030204" pitchFamily="34" charset="0"/>
              </a:rPr>
              <a:t>? </a:t>
            </a:r>
          </a:p>
        </p:txBody>
      </p:sp>
      <p:sp>
        <p:nvSpPr>
          <p:cNvPr id="5" name="Title 1"/>
          <p:cNvSpPr txBox="1">
            <a:spLocks/>
          </p:cNvSpPr>
          <p:nvPr/>
        </p:nvSpPr>
        <p:spPr>
          <a:xfrm>
            <a:off x="457200" y="704088"/>
            <a:ext cx="8229600" cy="74371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r"/>
            <a:r>
              <a:rPr lang="en-US" sz="3200" dirty="0" smtClean="0">
                <a:solidFill>
                  <a:schemeClr val="bg2">
                    <a:lumMod val="50000"/>
                  </a:schemeClr>
                </a:solidFill>
              </a:rPr>
              <a:t>Communicating Vision </a:t>
            </a:r>
            <a:endParaRPr lang="en-US" sz="3200" dirty="0">
              <a:solidFill>
                <a:schemeClr val="bg2">
                  <a:lumMod val="50000"/>
                </a:schemeClr>
              </a:solidFill>
            </a:endParaRPr>
          </a:p>
        </p:txBody>
      </p:sp>
    </p:spTree>
    <p:extLst>
      <p:ext uri="{BB962C8B-B14F-4D97-AF65-F5344CB8AC3E}">
        <p14:creationId xmlns:p14="http://schemas.microsoft.com/office/powerpoint/2010/main" val="800136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41520"/>
          </a:xfrm>
        </p:spPr>
        <p:txBody>
          <a:bodyPr>
            <a:normAutofit/>
          </a:bodyPr>
          <a:lstStyle/>
          <a:p>
            <a:pPr marL="137160" indent="0">
              <a:buNone/>
            </a:pPr>
            <a:r>
              <a:rPr lang="en-US" sz="2800" i="1" dirty="0" smtClean="0">
                <a:latin typeface="Calibri" panose="020F0502020204030204" pitchFamily="34" charset="0"/>
              </a:rPr>
              <a:t>The </a:t>
            </a:r>
            <a:r>
              <a:rPr lang="en-US" sz="2800" i="1" dirty="0">
                <a:latin typeface="Calibri" panose="020F0502020204030204" pitchFamily="34" charset="0"/>
              </a:rPr>
              <a:t>purpose of this module is to:</a:t>
            </a:r>
            <a:endParaRPr lang="en-US" sz="2800" dirty="0">
              <a:latin typeface="Calibri" panose="020F0502020204030204" pitchFamily="34" charset="0"/>
            </a:endParaRPr>
          </a:p>
          <a:p>
            <a:pPr lvl="1"/>
            <a:r>
              <a:rPr lang="en-US" sz="2400" b="1" i="1" dirty="0">
                <a:latin typeface="Calibri" panose="020F0502020204030204" pitchFamily="34" charset="0"/>
              </a:rPr>
              <a:t>To inspire pastor and people to see God’s design for the local church. </a:t>
            </a:r>
            <a:endParaRPr lang="en-US" sz="2400" dirty="0">
              <a:latin typeface="Calibri" panose="020F0502020204030204" pitchFamily="34" charset="0"/>
            </a:endParaRPr>
          </a:p>
          <a:p>
            <a:pPr marL="109728" indent="0">
              <a:buNone/>
            </a:pPr>
            <a:r>
              <a:rPr lang="en-US" sz="2800" dirty="0">
                <a:latin typeface="Calibri" panose="020F0502020204030204" pitchFamily="34" charset="0"/>
              </a:rPr>
              <a:t> </a:t>
            </a:r>
            <a:endParaRPr lang="en-US" sz="2800" dirty="0" smtClean="0">
              <a:latin typeface="Calibri" panose="020F0502020204030204" pitchFamily="34" charset="0"/>
            </a:endParaRPr>
          </a:p>
          <a:p>
            <a:pPr marL="114300" indent="0">
              <a:buNone/>
            </a:pPr>
            <a:r>
              <a:rPr lang="en-US" sz="2800" dirty="0" smtClean="0">
                <a:latin typeface="Calibri" panose="020F0502020204030204" pitchFamily="34" charset="0"/>
              </a:rPr>
              <a:t>The objectives for this module are:</a:t>
            </a:r>
          </a:p>
          <a:p>
            <a:pPr lvl="1"/>
            <a:r>
              <a:rPr lang="en-US" sz="2800" dirty="0" smtClean="0">
                <a:latin typeface="Calibri" panose="020F0502020204030204" pitchFamily="34" charset="0"/>
              </a:rPr>
              <a:t>Discuss </a:t>
            </a:r>
            <a:r>
              <a:rPr lang="en-US" sz="2800" dirty="0">
                <a:latin typeface="Calibri" panose="020F0502020204030204" pitchFamily="34" charset="0"/>
              </a:rPr>
              <a:t>Christ’s vision for His world.</a:t>
            </a:r>
          </a:p>
          <a:p>
            <a:pPr lvl="1"/>
            <a:r>
              <a:rPr lang="en-US" sz="2800" dirty="0" smtClean="0">
                <a:latin typeface="Calibri" panose="020F0502020204030204" pitchFamily="34" charset="0"/>
              </a:rPr>
              <a:t>Identify </a:t>
            </a:r>
            <a:r>
              <a:rPr lang="en-US" sz="2800" dirty="0">
                <a:latin typeface="Calibri" panose="020F0502020204030204" pitchFamily="34" charset="0"/>
              </a:rPr>
              <a:t>myths and realities about vision.</a:t>
            </a:r>
          </a:p>
          <a:p>
            <a:pPr lvl="1"/>
            <a:r>
              <a:rPr lang="en-US" sz="2800" dirty="0" smtClean="0">
                <a:latin typeface="Calibri" panose="020F0502020204030204" pitchFamily="34" charset="0"/>
              </a:rPr>
              <a:t>Evaluate </a:t>
            </a:r>
            <a:r>
              <a:rPr lang="en-US" sz="2800" dirty="0">
                <a:latin typeface="Calibri" panose="020F0502020204030204" pitchFamily="34" charset="0"/>
              </a:rPr>
              <a:t>the local </a:t>
            </a:r>
            <a:r>
              <a:rPr lang="en-US" sz="2800" dirty="0" smtClean="0">
                <a:latin typeface="Calibri" panose="020F0502020204030204" pitchFamily="34" charset="0"/>
              </a:rPr>
              <a:t>church’s accomplishments </a:t>
            </a:r>
            <a:br>
              <a:rPr lang="en-US" sz="2800" dirty="0" smtClean="0">
                <a:latin typeface="Calibri" panose="020F0502020204030204" pitchFamily="34" charset="0"/>
              </a:rPr>
            </a:br>
            <a:r>
              <a:rPr lang="en-US" sz="2800" dirty="0" smtClean="0">
                <a:latin typeface="Calibri" panose="020F0502020204030204" pitchFamily="34" charset="0"/>
              </a:rPr>
              <a:t>and </a:t>
            </a:r>
            <a:r>
              <a:rPr lang="en-US" sz="2800" dirty="0">
                <a:latin typeface="Calibri" panose="020F0502020204030204" pitchFamily="34" charset="0"/>
              </a:rPr>
              <a:t>plans. </a:t>
            </a:r>
          </a:p>
          <a:p>
            <a:endParaRPr lang="en-US" sz="2800" dirty="0">
              <a:latin typeface="Calibri" panose="020F0502020204030204" pitchFamily="34" charset="0"/>
            </a:endParaRPr>
          </a:p>
        </p:txBody>
      </p:sp>
      <p:sp>
        <p:nvSpPr>
          <p:cNvPr id="2" name="Title 1"/>
          <p:cNvSpPr>
            <a:spLocks noGrp="1"/>
          </p:cNvSpPr>
          <p:nvPr>
            <p:ph type="title"/>
          </p:nvPr>
        </p:nvSpPr>
        <p:spPr>
          <a:xfrm>
            <a:off x="457200" y="704088"/>
            <a:ext cx="8229600" cy="743712"/>
          </a:xfrm>
        </p:spPr>
        <p:txBody>
          <a:bodyPr>
            <a:normAutofit/>
          </a:bodyPr>
          <a:lstStyle/>
          <a:p>
            <a:pPr algn="r"/>
            <a:r>
              <a:rPr lang="en-US" sz="3200" dirty="0" smtClean="0">
                <a:solidFill>
                  <a:schemeClr val="bg2">
                    <a:lumMod val="50000"/>
                  </a:schemeClr>
                </a:solidFill>
              </a:rPr>
              <a:t>Becoming the Church God Builds</a:t>
            </a:r>
            <a:endParaRPr lang="en-US" sz="3200" dirty="0">
              <a:solidFill>
                <a:schemeClr val="bg2">
                  <a:lumMod val="50000"/>
                </a:schemeClr>
              </a:solidFill>
            </a:endParaRPr>
          </a:p>
        </p:txBody>
      </p:sp>
    </p:spTree>
    <p:extLst>
      <p:ext uri="{BB962C8B-B14F-4D97-AF65-F5344CB8AC3E}">
        <p14:creationId xmlns:p14="http://schemas.microsoft.com/office/powerpoint/2010/main" val="1627735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james\AppData\Local\Microsoft\Windows\Temporary Internet Files\Content.IE5\2SSGSS3A\MP90032119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495800"/>
            <a:ext cx="1630680"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990600"/>
            <a:ext cx="8229600" cy="5016691"/>
          </a:xfrm>
        </p:spPr>
        <p:txBody>
          <a:bodyPr>
            <a:normAutofit/>
          </a:bodyPr>
          <a:lstStyle/>
          <a:p>
            <a:r>
              <a:rPr lang="en-US" sz="2800" dirty="0">
                <a:latin typeface="Calibri" panose="020F0502020204030204" pitchFamily="34" charset="0"/>
              </a:rPr>
              <a:t>Most of us know what we should do, but sometimes fail to act. What is missing? </a:t>
            </a:r>
            <a:r>
              <a:rPr lang="en-US" sz="2800" dirty="0" smtClean="0">
                <a:latin typeface="Calibri" panose="020F0502020204030204" pitchFamily="34" charset="0"/>
              </a:rPr>
              <a:t/>
            </a:r>
            <a:br>
              <a:rPr lang="en-US" sz="2800" dirty="0" smtClean="0">
                <a:latin typeface="Calibri" panose="020F0502020204030204" pitchFamily="34" charset="0"/>
              </a:rPr>
            </a:br>
            <a:endParaRPr lang="en-US" sz="2800" dirty="0" smtClean="0">
              <a:latin typeface="Calibri" panose="020F0502020204030204" pitchFamily="34" charset="0"/>
            </a:endParaRPr>
          </a:p>
          <a:p>
            <a:pPr marL="109728" indent="0">
              <a:buNone/>
            </a:pPr>
            <a:r>
              <a:rPr lang="en-US" sz="2800" dirty="0" smtClean="0">
                <a:latin typeface="Calibri" panose="020F0502020204030204" pitchFamily="34" charset="0"/>
              </a:rPr>
              <a:t>Why </a:t>
            </a:r>
            <a:r>
              <a:rPr lang="en-US" sz="2800" dirty="0">
                <a:latin typeface="Calibri" panose="020F0502020204030204" pitchFamily="34" charset="0"/>
              </a:rPr>
              <a:t>do we busy ourselves with things of lesser significance? Students of human behavior tell us the difference is </a:t>
            </a:r>
            <a:r>
              <a:rPr lang="en-US" sz="2800" b="1" u="sng" dirty="0">
                <a:latin typeface="Calibri" panose="020F0502020204030204" pitchFamily="34" charset="0"/>
              </a:rPr>
              <a:t>VISION</a:t>
            </a:r>
            <a:r>
              <a:rPr lang="en-US" sz="2800" dirty="0">
                <a:latin typeface="Calibri" panose="020F0502020204030204" pitchFamily="34" charset="0"/>
              </a:rPr>
              <a:t>! Vision helps us create energy and momentum.  Joel prophesied, “Your old men will dream dreams and your young men will see visions</a:t>
            </a:r>
            <a:r>
              <a:rPr lang="en-US" sz="2800" dirty="0" smtClean="0">
                <a:latin typeface="Calibri" panose="020F0502020204030204" pitchFamily="34" charset="0"/>
              </a:rPr>
              <a:t>!”</a:t>
            </a:r>
            <a:r>
              <a:rPr lang="en-US" sz="2800" dirty="0">
                <a:latin typeface="Calibri" panose="020F0502020204030204" pitchFamily="34" charset="0"/>
              </a:rPr>
              <a:t> </a:t>
            </a:r>
            <a:endParaRPr lang="en-US" sz="2400" dirty="0">
              <a:latin typeface="Calibri" panose="020F0502020204030204" pitchFamily="34" charset="0"/>
            </a:endParaRPr>
          </a:p>
        </p:txBody>
      </p:sp>
      <p:sp>
        <p:nvSpPr>
          <p:cNvPr id="5" name="Title 1"/>
          <p:cNvSpPr txBox="1">
            <a:spLocks/>
          </p:cNvSpPr>
          <p:nvPr/>
        </p:nvSpPr>
        <p:spPr>
          <a:xfrm>
            <a:off x="457200" y="152400"/>
            <a:ext cx="8229600" cy="74371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r"/>
            <a:r>
              <a:rPr lang="en-US" sz="3200" dirty="0" smtClean="0">
                <a:solidFill>
                  <a:schemeClr val="bg2">
                    <a:lumMod val="50000"/>
                  </a:schemeClr>
                </a:solidFill>
              </a:rPr>
              <a:t>Communicating Vision </a:t>
            </a:r>
            <a:endParaRPr lang="en-US" sz="3200" dirty="0">
              <a:solidFill>
                <a:schemeClr val="bg2">
                  <a:lumMod val="50000"/>
                </a:schemeClr>
              </a:solidFill>
            </a:endParaRPr>
          </a:p>
        </p:txBody>
      </p:sp>
    </p:spTree>
    <p:extLst>
      <p:ext uri="{BB962C8B-B14F-4D97-AF65-F5344CB8AC3E}">
        <p14:creationId xmlns:p14="http://schemas.microsoft.com/office/powerpoint/2010/main" val="1883366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54727"/>
            <a:ext cx="7772400" cy="4843272"/>
          </a:xfrm>
        </p:spPr>
        <p:txBody>
          <a:bodyPr>
            <a:noAutofit/>
          </a:bodyPr>
          <a:lstStyle/>
          <a:p>
            <a:r>
              <a:rPr lang="en-US" sz="2400" dirty="0" smtClean="0">
                <a:latin typeface="Calibri" panose="020F0502020204030204" pitchFamily="34" charset="0"/>
              </a:rPr>
              <a:t>A large vision </a:t>
            </a:r>
            <a:r>
              <a:rPr lang="en-US" sz="2400" dirty="0">
                <a:latin typeface="Calibri" panose="020F0502020204030204" pitchFamily="34" charset="0"/>
              </a:rPr>
              <a:t>produces a </a:t>
            </a:r>
            <a:r>
              <a:rPr lang="en-US" sz="2400" dirty="0" smtClean="0">
                <a:latin typeface="Calibri" panose="020F0502020204030204" pitchFamily="34" charset="0"/>
              </a:rPr>
              <a:t>large </a:t>
            </a:r>
            <a:r>
              <a:rPr lang="en-US" sz="2400" b="1" u="sng" dirty="0" smtClean="0">
                <a:latin typeface="Calibri" panose="020F0502020204030204" pitchFamily="34" charset="0"/>
              </a:rPr>
              <a:t>MOTIVATION</a:t>
            </a:r>
            <a:r>
              <a:rPr lang="en-US" sz="2400" dirty="0" smtClean="0">
                <a:latin typeface="Calibri" panose="020F0502020204030204" pitchFamily="34" charset="0"/>
              </a:rPr>
              <a:t>.</a:t>
            </a:r>
          </a:p>
          <a:p>
            <a:pPr marL="109728" indent="0">
              <a:buNone/>
            </a:pPr>
            <a:endParaRPr lang="en-US" sz="2400" dirty="0">
              <a:latin typeface="Calibri" panose="020F0502020204030204" pitchFamily="34" charset="0"/>
            </a:endParaRPr>
          </a:p>
          <a:p>
            <a:pPr lvl="1"/>
            <a:r>
              <a:rPr lang="en-US" sz="2400" dirty="0" smtClean="0">
                <a:latin typeface="Calibri" panose="020F0502020204030204" pitchFamily="34" charset="0"/>
              </a:rPr>
              <a:t>We may be </a:t>
            </a:r>
            <a:r>
              <a:rPr lang="en-US" sz="2400" dirty="0">
                <a:latin typeface="Calibri" panose="020F0502020204030204" pitchFamily="34" charset="0"/>
              </a:rPr>
              <a:t>caught up in the trap of living as a Christian rather than </a:t>
            </a:r>
            <a:r>
              <a:rPr lang="en-US" sz="2400" b="1" u="sng" dirty="0" smtClean="0">
                <a:latin typeface="Calibri" panose="020F0502020204030204" pitchFamily="34" charset="0"/>
              </a:rPr>
              <a:t>KNOWING</a:t>
            </a:r>
            <a:r>
              <a:rPr lang="en-US" sz="2400" dirty="0" smtClean="0">
                <a:latin typeface="Calibri" panose="020F0502020204030204" pitchFamily="34" charset="0"/>
              </a:rPr>
              <a:t> </a:t>
            </a:r>
            <a:r>
              <a:rPr lang="en-US" sz="2400" dirty="0">
                <a:latin typeface="Calibri" panose="020F0502020204030204" pitchFamily="34" charset="0"/>
              </a:rPr>
              <a:t>and </a:t>
            </a:r>
            <a:r>
              <a:rPr lang="en-US" sz="2400" dirty="0" smtClean="0">
                <a:latin typeface="Calibri" panose="020F0502020204030204" pitchFamily="34" charset="0"/>
              </a:rPr>
              <a:t>following God’s design for our </a:t>
            </a:r>
            <a:r>
              <a:rPr lang="en-US" sz="2400" dirty="0">
                <a:latin typeface="Calibri" panose="020F0502020204030204" pitchFamily="34" charset="0"/>
              </a:rPr>
              <a:t>lives. </a:t>
            </a:r>
            <a:endParaRPr lang="en-US" sz="2400" dirty="0" smtClean="0">
              <a:latin typeface="Calibri" panose="020F0502020204030204" pitchFamily="34" charset="0"/>
            </a:endParaRPr>
          </a:p>
          <a:p>
            <a:pPr marL="393192" lvl="1" indent="0">
              <a:buNone/>
            </a:pPr>
            <a:endParaRPr lang="en-US" sz="2400" dirty="0">
              <a:latin typeface="Calibri" panose="020F0502020204030204" pitchFamily="34" charset="0"/>
            </a:endParaRPr>
          </a:p>
          <a:p>
            <a:pPr lvl="1"/>
            <a:r>
              <a:rPr lang="en-US" sz="2400" dirty="0">
                <a:latin typeface="Calibri" panose="020F0502020204030204" pitchFamily="34" charset="0"/>
              </a:rPr>
              <a:t>This is true particularly when we begin to set spiritual and behavior goals which are impossible in our own strength.  Yet these dreams fill us with </a:t>
            </a:r>
            <a:r>
              <a:rPr lang="en-US" sz="2400" b="1" u="sng" dirty="0">
                <a:latin typeface="Calibri" panose="020F0502020204030204" pitchFamily="34" charset="0"/>
              </a:rPr>
              <a:t>EXCITEMENT</a:t>
            </a:r>
            <a:r>
              <a:rPr lang="en-US" sz="2400" dirty="0">
                <a:latin typeface="Calibri" panose="020F0502020204030204" pitchFamily="34" charset="0"/>
              </a:rPr>
              <a:t> as we think about the possibility of achieving what God plans for us—individually and as a church</a:t>
            </a:r>
            <a:r>
              <a:rPr lang="en-US" sz="2400" dirty="0" smtClean="0">
                <a:latin typeface="Calibri" panose="020F0502020204030204" pitchFamily="34" charset="0"/>
              </a:rPr>
              <a:t>.</a:t>
            </a:r>
            <a:r>
              <a:rPr lang="en-US" sz="2400" dirty="0">
                <a:latin typeface="Calibri" panose="020F0502020204030204" pitchFamily="34" charset="0"/>
              </a:rPr>
              <a:t>  </a:t>
            </a:r>
          </a:p>
        </p:txBody>
      </p:sp>
      <p:sp>
        <p:nvSpPr>
          <p:cNvPr id="5" name="Title 1"/>
          <p:cNvSpPr txBox="1">
            <a:spLocks/>
          </p:cNvSpPr>
          <p:nvPr/>
        </p:nvSpPr>
        <p:spPr>
          <a:xfrm>
            <a:off x="457200" y="704088"/>
            <a:ext cx="8229600" cy="74371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r"/>
            <a:r>
              <a:rPr lang="en-US" sz="3200" dirty="0" smtClean="0">
                <a:solidFill>
                  <a:schemeClr val="bg2">
                    <a:lumMod val="50000"/>
                  </a:schemeClr>
                </a:solidFill>
              </a:rPr>
              <a:t>Communicating Vision </a:t>
            </a:r>
            <a:endParaRPr lang="en-US" sz="3200" dirty="0">
              <a:solidFill>
                <a:schemeClr val="bg2">
                  <a:lumMod val="50000"/>
                </a:schemeClr>
              </a:solidFill>
            </a:endParaRPr>
          </a:p>
        </p:txBody>
      </p:sp>
    </p:spTree>
    <p:extLst>
      <p:ext uri="{BB962C8B-B14F-4D97-AF65-F5344CB8AC3E}">
        <p14:creationId xmlns:p14="http://schemas.microsoft.com/office/powerpoint/2010/main" val="2260495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14945"/>
            <a:ext cx="5029200" cy="4020040"/>
          </a:xfrm>
        </p:spPr>
        <p:txBody>
          <a:bodyPr>
            <a:normAutofit/>
          </a:bodyPr>
          <a:lstStyle/>
          <a:p>
            <a:r>
              <a:rPr lang="en-US" sz="2500" dirty="0">
                <a:latin typeface="Calibri" panose="020F0502020204030204" pitchFamily="34" charset="0"/>
              </a:rPr>
              <a:t>Capturing the vision of our Lord works a lot like our eyesight. The </a:t>
            </a:r>
            <a:r>
              <a:rPr lang="en-US" sz="2500" b="1" u="sng" dirty="0">
                <a:latin typeface="Calibri" panose="020F0502020204030204" pitchFamily="34" charset="0"/>
              </a:rPr>
              <a:t>CLOSER</a:t>
            </a:r>
            <a:r>
              <a:rPr lang="en-US" sz="2500" b="1" dirty="0">
                <a:latin typeface="Calibri" panose="020F0502020204030204" pitchFamily="34" charset="0"/>
              </a:rPr>
              <a:t> </a:t>
            </a:r>
            <a:r>
              <a:rPr lang="en-US" sz="2500" dirty="0">
                <a:latin typeface="Calibri" panose="020F0502020204030204" pitchFamily="34" charset="0"/>
              </a:rPr>
              <a:t>we get to Him, the clearer the image becomes. Who knows, He may have things in mind that go beyond your fondest desires for your church. </a:t>
            </a:r>
            <a:r>
              <a:rPr lang="en-US" sz="2500" dirty="0" smtClean="0">
                <a:latin typeface="Calibri" panose="020F0502020204030204" pitchFamily="34" charset="0"/>
              </a:rPr>
              <a:t>His </a:t>
            </a:r>
            <a:r>
              <a:rPr lang="en-US" sz="2500" dirty="0">
                <a:latin typeface="Calibri" panose="020F0502020204030204" pitchFamily="34" charset="0"/>
              </a:rPr>
              <a:t>purpose </a:t>
            </a:r>
            <a:r>
              <a:rPr lang="en-US" sz="2500" dirty="0" smtClean="0">
                <a:latin typeface="Calibri" panose="020F0502020204030204" pitchFamily="34" charset="0"/>
              </a:rPr>
              <a:t>is that </a:t>
            </a:r>
            <a:r>
              <a:rPr lang="en-US" sz="2500" dirty="0" smtClean="0">
                <a:latin typeface="Calibri" panose="020F0502020204030204" pitchFamily="34" charset="0"/>
              </a:rPr>
              <a:t>none </a:t>
            </a:r>
            <a:r>
              <a:rPr lang="en-US" sz="2500" dirty="0">
                <a:latin typeface="Calibri" panose="020F0502020204030204" pitchFamily="34" charset="0"/>
              </a:rPr>
              <a:t>would perish, but that </a:t>
            </a:r>
            <a:r>
              <a:rPr lang="en-US" sz="2500" dirty="0" smtClean="0">
                <a:latin typeface="Calibri" panose="020F0502020204030204" pitchFamily="34" charset="0"/>
              </a:rPr>
              <a:t>all would </a:t>
            </a:r>
            <a:r>
              <a:rPr lang="en-US" sz="2500" dirty="0">
                <a:latin typeface="Calibri" panose="020F0502020204030204" pitchFamily="34" charset="0"/>
              </a:rPr>
              <a:t>come to the knowledge </a:t>
            </a:r>
            <a:r>
              <a:rPr lang="en-US" sz="2500" dirty="0" smtClean="0">
                <a:latin typeface="Calibri" panose="020F0502020204030204" pitchFamily="34" charset="0"/>
              </a:rPr>
              <a:t>of </a:t>
            </a:r>
            <a:r>
              <a:rPr lang="en-US" sz="2500" dirty="0">
                <a:latin typeface="Calibri" panose="020F0502020204030204" pitchFamily="34" charset="0"/>
              </a:rPr>
              <a:t>His saving grace</a:t>
            </a:r>
            <a:r>
              <a:rPr lang="en-US" sz="2500" dirty="0" smtClean="0">
                <a:latin typeface="Calibri" panose="020F0502020204030204" pitchFamily="34" charset="0"/>
              </a:rPr>
              <a:t>.</a:t>
            </a:r>
            <a:endParaRPr lang="en-US" sz="2400" dirty="0">
              <a:latin typeface="Calibri" panose="020F0502020204030204" pitchFamily="34" charset="0"/>
            </a:endParaRPr>
          </a:p>
        </p:txBody>
      </p:sp>
      <p:sp>
        <p:nvSpPr>
          <p:cNvPr id="5" name="Title 1"/>
          <p:cNvSpPr txBox="1">
            <a:spLocks/>
          </p:cNvSpPr>
          <p:nvPr/>
        </p:nvSpPr>
        <p:spPr>
          <a:xfrm>
            <a:off x="457200" y="704088"/>
            <a:ext cx="8229600" cy="74371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r"/>
            <a:r>
              <a:rPr lang="en-US" sz="3200" dirty="0" smtClean="0">
                <a:solidFill>
                  <a:schemeClr val="bg2">
                    <a:lumMod val="50000"/>
                  </a:schemeClr>
                </a:solidFill>
              </a:rPr>
              <a:t>Communicating Vision </a:t>
            </a:r>
            <a:endParaRPr lang="en-US" sz="3200" dirty="0">
              <a:solidFill>
                <a:schemeClr val="bg2">
                  <a:lumMod val="50000"/>
                </a:schemeClr>
              </a:solidFill>
            </a:endParaRPr>
          </a:p>
        </p:txBody>
      </p:sp>
      <p:pic>
        <p:nvPicPr>
          <p:cNvPr id="5122" name="Picture 2" descr="http://www.nuttinbutpreschool.com/wp-content/uploads/2012/05/eyechart_full_p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676400"/>
            <a:ext cx="3292566" cy="4258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886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04088"/>
            <a:ext cx="8229600" cy="74371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r"/>
            <a:r>
              <a:rPr lang="en-US" sz="3200" dirty="0" smtClean="0">
                <a:solidFill>
                  <a:schemeClr val="bg2">
                    <a:lumMod val="50000"/>
                  </a:schemeClr>
                </a:solidFill>
              </a:rPr>
              <a:t>Communicating Vision </a:t>
            </a:r>
            <a:endParaRPr lang="en-US" sz="3200" dirty="0">
              <a:solidFill>
                <a:schemeClr val="bg2">
                  <a:lumMod val="50000"/>
                </a:schemeClr>
              </a:solidFill>
            </a:endParaRPr>
          </a:p>
        </p:txBody>
      </p:sp>
      <p:sp>
        <p:nvSpPr>
          <p:cNvPr id="8" name="Content Placeholder 2"/>
          <p:cNvSpPr>
            <a:spLocks noGrp="1"/>
          </p:cNvSpPr>
          <p:nvPr>
            <p:ph idx="1"/>
          </p:nvPr>
        </p:nvSpPr>
        <p:spPr>
          <a:xfrm>
            <a:off x="457200" y="1493837"/>
            <a:ext cx="8229600" cy="4144963"/>
          </a:xfrm>
        </p:spPr>
        <p:txBody>
          <a:bodyPr>
            <a:normAutofit/>
          </a:bodyPr>
          <a:lstStyle/>
          <a:p>
            <a:pPr marL="0" indent="0" algn="ctr">
              <a:buNone/>
            </a:pPr>
            <a:r>
              <a:rPr lang="en-US" sz="2400" b="1" dirty="0" smtClean="0">
                <a:latin typeface="Calibri" panose="020F0502020204030204" pitchFamily="34" charset="0"/>
              </a:rPr>
              <a:t>Small Group Exercise</a:t>
            </a:r>
            <a:r>
              <a:rPr lang="en-US" sz="2400" dirty="0" smtClean="0"/>
              <a:t>	</a:t>
            </a:r>
            <a:r>
              <a:rPr lang="en-US" sz="2400" dirty="0"/>
              <a:t> </a:t>
            </a:r>
          </a:p>
          <a:p>
            <a:pPr marL="114300" indent="0">
              <a:buClrTx/>
              <a:buNone/>
            </a:pPr>
            <a:endParaRPr lang="en-US" sz="2400" dirty="0"/>
          </a:p>
        </p:txBody>
      </p:sp>
      <p:pic>
        <p:nvPicPr>
          <p:cNvPr id="1031" name="Picture 7"/>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74000"/>
                    </a14:imgEffect>
                  </a14:imgLayer>
                </a14:imgProps>
              </a:ext>
              <a:ext uri="{28A0092B-C50C-407E-A947-70E740481C1C}">
                <a14:useLocalDpi xmlns:a14="http://schemas.microsoft.com/office/drawing/2010/main" val="0"/>
              </a:ext>
            </a:extLst>
          </a:blip>
          <a:srcRect/>
          <a:stretch>
            <a:fillRect/>
          </a:stretch>
        </p:blipFill>
        <p:spPr bwMode="auto">
          <a:xfrm>
            <a:off x="5524500" y="2362200"/>
            <a:ext cx="3162300" cy="34766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 Box 8"/>
          <p:cNvSpPr txBox="1">
            <a:spLocks noChangeArrowheads="1"/>
          </p:cNvSpPr>
          <p:nvPr/>
        </p:nvSpPr>
        <p:spPr bwMode="auto">
          <a:xfrm>
            <a:off x="745836" y="2466109"/>
            <a:ext cx="4343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500" b="1" i="0" u="none" strike="noStrike" cap="none" normalizeH="0" baseline="0" dirty="0" smtClean="0">
                <a:ln>
                  <a:noFill/>
                </a:ln>
                <a:solidFill>
                  <a:srgbClr val="000000"/>
                </a:solidFill>
                <a:effectLst/>
                <a:latin typeface="Calibri" pitchFamily="34" charset="0"/>
                <a:cs typeface="Arial" pitchFamily="34" charset="0"/>
              </a:rPr>
              <a:t>TODAY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500" b="0" i="0" u="none" strike="noStrike" cap="none" normalizeH="0" baseline="0" dirty="0" smtClean="0">
                <a:ln>
                  <a:noFill/>
                </a:ln>
                <a:solidFill>
                  <a:srgbClr val="000000"/>
                </a:solidFill>
                <a:effectLst/>
                <a:latin typeface="Calibri" pitchFamily="34" charset="0"/>
                <a:cs typeface="Arial" pitchFamily="34" charset="0"/>
              </a:rPr>
              <a:t>Give yourself a score from 0 to 10 in each of these categories. 0 means </a:t>
            </a:r>
            <a:r>
              <a:rPr kumimoji="0" lang="en-US" altLang="en-US" sz="2500" b="0" i="0" u="none" strike="noStrike" cap="none" normalizeH="0" baseline="0" dirty="0" smtClean="0">
                <a:ln>
                  <a:noFill/>
                </a:ln>
                <a:solidFill>
                  <a:srgbClr val="000000"/>
                </a:solidFill>
                <a:effectLst/>
                <a:latin typeface="Calibri" pitchFamily="34" charset="0"/>
                <a:cs typeface="Arial" pitchFamily="34" charset="0"/>
              </a:rPr>
              <a:t>you </a:t>
            </a:r>
            <a:r>
              <a:rPr kumimoji="0" lang="en-US" altLang="en-US" sz="2500" b="0" i="0" u="none" strike="noStrike" cap="none" normalizeH="0" baseline="0" dirty="0" smtClean="0">
                <a:ln>
                  <a:noFill/>
                </a:ln>
                <a:solidFill>
                  <a:srgbClr val="000000"/>
                </a:solidFill>
                <a:effectLst/>
                <a:latin typeface="Calibri" pitchFamily="34" charset="0"/>
                <a:cs typeface="Arial" pitchFamily="34" charset="0"/>
              </a:rPr>
              <a:t>and your church had nothing going in this area, and 10 means </a:t>
            </a:r>
            <a:r>
              <a:rPr kumimoji="0" lang="en-US" altLang="en-US" sz="2500" b="0" i="0" u="none" strike="noStrike" cap="none" normalizeH="0" baseline="0" dirty="0" smtClean="0">
                <a:ln>
                  <a:noFill/>
                </a:ln>
                <a:solidFill>
                  <a:srgbClr val="000000"/>
                </a:solidFill>
                <a:effectLst/>
                <a:latin typeface="Calibri" pitchFamily="34" charset="0"/>
                <a:cs typeface="Arial" pitchFamily="34" charset="0"/>
              </a:rPr>
              <a:t>you </a:t>
            </a:r>
            <a:r>
              <a:rPr kumimoji="0" lang="en-US" altLang="en-US" sz="2500" b="0" i="0" u="none" strike="noStrike" cap="none" normalizeH="0" baseline="0" dirty="0" smtClean="0">
                <a:ln>
                  <a:noFill/>
                </a:ln>
                <a:solidFill>
                  <a:srgbClr val="000000"/>
                </a:solidFill>
                <a:effectLst/>
                <a:latin typeface="Calibri" pitchFamily="34" charset="0"/>
                <a:cs typeface="Arial" pitchFamily="34" charset="0"/>
              </a:rPr>
              <a:t>were absolutely living to the highest desire of Christ in this area. </a:t>
            </a:r>
            <a:endParaRPr kumimoji="0" lang="en-US" altLang="en-US" sz="25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12459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800600"/>
          </a:xfrm>
        </p:spPr>
        <p:txBody>
          <a:bodyPr>
            <a:normAutofit/>
          </a:bodyPr>
          <a:lstStyle/>
          <a:p>
            <a:r>
              <a:rPr lang="en-US" sz="2400" b="1" u="sng" dirty="0" smtClean="0">
                <a:latin typeface="Calibri" panose="020F0502020204030204" pitchFamily="34" charset="0"/>
              </a:rPr>
              <a:t>TRADITION</a:t>
            </a:r>
            <a:r>
              <a:rPr lang="en-US" sz="2400" dirty="0" smtClean="0">
                <a:latin typeface="Calibri" panose="020F0502020204030204" pitchFamily="34" charset="0"/>
              </a:rPr>
              <a:t> KILLS VISION</a:t>
            </a:r>
            <a:endParaRPr lang="en-US" sz="2400" b="1" u="sng" dirty="0">
              <a:latin typeface="Calibri" panose="020F0502020204030204" pitchFamily="34" charset="0"/>
            </a:endParaRPr>
          </a:p>
          <a:p>
            <a:pPr lvl="1"/>
            <a:r>
              <a:rPr lang="en-US" sz="2400" dirty="0">
                <a:latin typeface="Calibri" panose="020F0502020204030204" pitchFamily="34" charset="0"/>
              </a:rPr>
              <a:t>“We have never done it that way before!” </a:t>
            </a:r>
          </a:p>
          <a:p>
            <a:r>
              <a:rPr lang="en-US" sz="2400" b="1" u="sng" dirty="0" smtClean="0">
                <a:latin typeface="Calibri" panose="020F0502020204030204" pitchFamily="34" charset="0"/>
              </a:rPr>
              <a:t>FEAR</a:t>
            </a:r>
            <a:r>
              <a:rPr lang="en-US" sz="2400" b="1" dirty="0" smtClean="0">
                <a:latin typeface="Calibri" panose="020F0502020204030204" pitchFamily="34" charset="0"/>
              </a:rPr>
              <a:t> </a:t>
            </a:r>
            <a:r>
              <a:rPr lang="en-US" sz="2400" dirty="0" smtClean="0">
                <a:latin typeface="Calibri" panose="020F0502020204030204" pitchFamily="34" charset="0"/>
              </a:rPr>
              <a:t>KILLS VISION</a:t>
            </a:r>
            <a:endParaRPr lang="en-US" sz="2400" b="1" u="sng" dirty="0">
              <a:latin typeface="Calibri" panose="020F0502020204030204" pitchFamily="34" charset="0"/>
            </a:endParaRPr>
          </a:p>
          <a:p>
            <a:pPr lvl="1"/>
            <a:r>
              <a:rPr lang="en-US" sz="2000" dirty="0"/>
              <a:t>Few Christians possess the spiritual maturity to release control of their lives and allow God to rule daily.  </a:t>
            </a:r>
          </a:p>
          <a:p>
            <a:r>
              <a:rPr lang="en-US" sz="2400" b="1" u="sng" dirty="0" smtClean="0">
                <a:latin typeface="Calibri" panose="020F0502020204030204" pitchFamily="34" charset="0"/>
              </a:rPr>
              <a:t>PREFERENCES</a:t>
            </a:r>
            <a:r>
              <a:rPr lang="en-US" sz="2400" dirty="0" smtClean="0">
                <a:latin typeface="Calibri" panose="020F0502020204030204" pitchFamily="34" charset="0"/>
              </a:rPr>
              <a:t> KILL VISION</a:t>
            </a:r>
          </a:p>
          <a:p>
            <a:pPr lvl="1"/>
            <a:r>
              <a:rPr lang="en-US" sz="2000" dirty="0"/>
              <a:t>What style of music is most popular with the people God wants to reach? Is that your style of church music? What is the role of women in your community? Do they have similar roles in your church? </a:t>
            </a:r>
            <a:endParaRPr lang="en-US" sz="2000" b="1" u="sng" dirty="0">
              <a:latin typeface="Calibri" panose="020F0502020204030204" pitchFamily="34" charset="0"/>
            </a:endParaRPr>
          </a:p>
        </p:txBody>
      </p:sp>
      <p:sp>
        <p:nvSpPr>
          <p:cNvPr id="5" name="Title 1"/>
          <p:cNvSpPr txBox="1">
            <a:spLocks/>
          </p:cNvSpPr>
          <p:nvPr/>
        </p:nvSpPr>
        <p:spPr>
          <a:xfrm>
            <a:off x="457200" y="685800"/>
            <a:ext cx="8229600" cy="74371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r"/>
            <a:r>
              <a:rPr lang="en-US" sz="3200" dirty="0" smtClean="0">
                <a:solidFill>
                  <a:schemeClr val="bg2">
                    <a:lumMod val="50000"/>
                  </a:schemeClr>
                </a:solidFill>
              </a:rPr>
              <a:t>Communicating Vision </a:t>
            </a:r>
            <a:endParaRPr lang="en-US" sz="3200" dirty="0">
              <a:solidFill>
                <a:schemeClr val="bg2">
                  <a:lumMod val="50000"/>
                </a:schemeClr>
              </a:solidFill>
            </a:endParaRPr>
          </a:p>
        </p:txBody>
      </p:sp>
    </p:spTree>
    <p:extLst>
      <p:ext uri="{BB962C8B-B14F-4D97-AF65-F5344CB8AC3E}">
        <p14:creationId xmlns:p14="http://schemas.microsoft.com/office/powerpoint/2010/main" val="2371340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jjames\AppData\Local\Microsoft\Windows\Temporary Internet Files\Content.IE5\2SSGSS3A\MP90038267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3733800"/>
            <a:ext cx="1905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bodyPr>
          <a:lstStyle/>
          <a:p>
            <a:r>
              <a:rPr lang="en-US" sz="2400" b="1" u="sng" dirty="0" smtClean="0">
                <a:latin typeface="Calibri" panose="020F0502020204030204" pitchFamily="34" charset="0"/>
              </a:rPr>
              <a:t>COMPLACENCY</a:t>
            </a:r>
            <a:r>
              <a:rPr lang="en-US" sz="2400" dirty="0" smtClean="0">
                <a:latin typeface="Calibri" panose="020F0502020204030204" pitchFamily="34" charset="0"/>
              </a:rPr>
              <a:t> KILLS VISION</a:t>
            </a:r>
            <a:endParaRPr lang="en-US" sz="2400" b="1" u="sng" dirty="0">
              <a:latin typeface="Calibri" panose="020F0502020204030204" pitchFamily="34" charset="0"/>
            </a:endParaRPr>
          </a:p>
          <a:p>
            <a:pPr lvl="1"/>
            <a:r>
              <a:rPr lang="en-US" sz="2400" dirty="0">
                <a:latin typeface="Calibri" panose="020F0502020204030204" pitchFamily="34" charset="0"/>
              </a:rPr>
              <a:t>Jesus </a:t>
            </a:r>
            <a:r>
              <a:rPr lang="en-US" sz="2400" dirty="0" smtClean="0">
                <a:latin typeface="Calibri" panose="020F0502020204030204" pitchFamily="34" charset="0"/>
              </a:rPr>
              <a:t>was passionate about </a:t>
            </a:r>
            <a:r>
              <a:rPr lang="en-US" sz="2400" dirty="0">
                <a:latin typeface="Calibri" panose="020F0502020204030204" pitchFamily="34" charset="0"/>
              </a:rPr>
              <a:t>those who did not know God. </a:t>
            </a:r>
          </a:p>
          <a:p>
            <a:r>
              <a:rPr lang="en-US" sz="2400" b="1" u="sng" dirty="0" smtClean="0">
                <a:latin typeface="Calibri" panose="020F0502020204030204" pitchFamily="34" charset="0"/>
              </a:rPr>
              <a:t>FATIGUE</a:t>
            </a:r>
            <a:r>
              <a:rPr lang="en-US" sz="2400" dirty="0" smtClean="0">
                <a:latin typeface="Calibri" panose="020F0502020204030204" pitchFamily="34" charset="0"/>
              </a:rPr>
              <a:t> KILLS VISION</a:t>
            </a:r>
            <a:endParaRPr lang="en-US" sz="2400" b="1" u="sng" dirty="0">
              <a:latin typeface="Calibri" panose="020F0502020204030204" pitchFamily="34" charset="0"/>
            </a:endParaRPr>
          </a:p>
          <a:p>
            <a:pPr lvl="1"/>
            <a:r>
              <a:rPr lang="en-US" sz="2400" dirty="0">
                <a:latin typeface="Calibri" panose="020F0502020204030204" pitchFamily="34" charset="0"/>
              </a:rPr>
              <a:t>So get the rest you need on a regular basis.</a:t>
            </a:r>
          </a:p>
          <a:p>
            <a:r>
              <a:rPr lang="en-US" sz="2400" dirty="0" smtClean="0">
                <a:latin typeface="Calibri" panose="020F0502020204030204" pitchFamily="34" charset="0"/>
              </a:rPr>
              <a:t>Short-Term </a:t>
            </a:r>
            <a:r>
              <a:rPr lang="en-US" sz="2400" b="1" u="sng" dirty="0" smtClean="0">
                <a:latin typeface="Calibri" panose="020F0502020204030204" pitchFamily="34" charset="0"/>
              </a:rPr>
              <a:t>THINKING</a:t>
            </a:r>
            <a:r>
              <a:rPr lang="en-US" sz="2400" dirty="0" smtClean="0">
                <a:latin typeface="Calibri" panose="020F0502020204030204" pitchFamily="34" charset="0"/>
              </a:rPr>
              <a:t> KILLS VISION</a:t>
            </a:r>
            <a:endParaRPr lang="en-US" sz="2400" b="1" u="sng" dirty="0">
              <a:latin typeface="Calibri" panose="020F0502020204030204" pitchFamily="34" charset="0"/>
            </a:endParaRPr>
          </a:p>
          <a:p>
            <a:pPr lvl="1"/>
            <a:r>
              <a:rPr lang="en-US" sz="2400" dirty="0">
                <a:latin typeface="Calibri" panose="020F0502020204030204" pitchFamily="34" charset="0"/>
              </a:rPr>
              <a:t>God’s timing is different from ours. He is not </a:t>
            </a:r>
            <a:r>
              <a:rPr lang="en-US" sz="2400" dirty="0" smtClean="0">
                <a:latin typeface="Calibri" panose="020F0502020204030204" pitchFamily="34" charset="0"/>
              </a:rPr>
              <a:t/>
            </a:r>
            <a:br>
              <a:rPr lang="en-US" sz="2400" dirty="0" smtClean="0">
                <a:latin typeface="Calibri" panose="020F0502020204030204" pitchFamily="34" charset="0"/>
              </a:rPr>
            </a:br>
            <a:r>
              <a:rPr lang="en-US" sz="2400" dirty="0" smtClean="0">
                <a:latin typeface="Calibri" panose="020F0502020204030204" pitchFamily="34" charset="0"/>
              </a:rPr>
              <a:t>pressured by </a:t>
            </a:r>
            <a:r>
              <a:rPr lang="en-US" sz="2400" dirty="0">
                <a:latin typeface="Calibri" panose="020F0502020204030204" pitchFamily="34" charset="0"/>
              </a:rPr>
              <a:t>time, but His </a:t>
            </a:r>
            <a:r>
              <a:rPr lang="en-US" sz="2400" dirty="0" smtClean="0">
                <a:latin typeface="Calibri" panose="020F0502020204030204" pitchFamily="34" charset="0"/>
              </a:rPr>
              <a:t>timing </a:t>
            </a:r>
            <a:r>
              <a:rPr lang="en-US" sz="2400" dirty="0">
                <a:latin typeface="Calibri" panose="020F0502020204030204" pitchFamily="34" charset="0"/>
              </a:rPr>
              <a:t>is perfect. </a:t>
            </a:r>
            <a:r>
              <a:rPr lang="en-US" sz="2400" dirty="0" smtClean="0">
                <a:latin typeface="Calibri" panose="020F0502020204030204" pitchFamily="34" charset="0"/>
              </a:rPr>
              <a:t>	</a:t>
            </a:r>
            <a:endParaRPr lang="en-US" sz="2400" dirty="0">
              <a:latin typeface="Calibri" panose="020F0502020204030204" pitchFamily="34" charset="0"/>
            </a:endParaRPr>
          </a:p>
        </p:txBody>
      </p:sp>
      <p:sp>
        <p:nvSpPr>
          <p:cNvPr id="5" name="Title 1"/>
          <p:cNvSpPr txBox="1">
            <a:spLocks/>
          </p:cNvSpPr>
          <p:nvPr/>
        </p:nvSpPr>
        <p:spPr>
          <a:xfrm>
            <a:off x="457200" y="704088"/>
            <a:ext cx="8229600" cy="74371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r"/>
            <a:r>
              <a:rPr lang="en-US" sz="3200" dirty="0" smtClean="0">
                <a:solidFill>
                  <a:schemeClr val="bg2">
                    <a:lumMod val="50000"/>
                  </a:schemeClr>
                </a:solidFill>
              </a:rPr>
              <a:t>Communicating Vision </a:t>
            </a:r>
            <a:endParaRPr lang="en-US" sz="3200" dirty="0">
              <a:solidFill>
                <a:schemeClr val="bg2">
                  <a:lumMod val="50000"/>
                </a:schemeClr>
              </a:solidFill>
            </a:endParaRPr>
          </a:p>
        </p:txBody>
      </p:sp>
    </p:spTree>
    <p:extLst>
      <p:ext uri="{BB962C8B-B14F-4D97-AF65-F5344CB8AC3E}">
        <p14:creationId xmlns:p14="http://schemas.microsoft.com/office/powerpoint/2010/main" val="2830678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5148072"/>
          </a:xfrm>
        </p:spPr>
        <p:txBody>
          <a:bodyPr>
            <a:normAutofit/>
          </a:bodyPr>
          <a:lstStyle/>
          <a:p>
            <a:pPr marL="566928" indent="-457200">
              <a:buFont typeface="+mj-lt"/>
              <a:buAutoNum type="arabicPeriod"/>
            </a:pPr>
            <a:r>
              <a:rPr lang="en-US" sz="2400" dirty="0">
                <a:latin typeface="Calibri" panose="020F0502020204030204" pitchFamily="34" charset="0"/>
              </a:rPr>
              <a:t>Vision should be the result of a consensus among the church’s key leaders regarding future activity by the church. </a:t>
            </a:r>
          </a:p>
          <a:p>
            <a:pPr lvl="1"/>
            <a:r>
              <a:rPr lang="en-US" sz="2400" b="1" dirty="0">
                <a:latin typeface="Calibri" panose="020F0502020204030204" pitchFamily="34" charset="0"/>
              </a:rPr>
              <a:t>REALITY: Vision is not the result of consensus; it should </a:t>
            </a:r>
            <a:r>
              <a:rPr lang="en-US" sz="2400" b="1" u="sng" dirty="0">
                <a:latin typeface="Calibri" panose="020F0502020204030204" pitchFamily="34" charset="0"/>
              </a:rPr>
              <a:t>RESULT</a:t>
            </a:r>
            <a:r>
              <a:rPr lang="en-US" sz="2400" b="1" dirty="0">
                <a:latin typeface="Calibri" panose="020F0502020204030204" pitchFamily="34" charset="0"/>
              </a:rPr>
              <a:t> in consensus.</a:t>
            </a:r>
            <a:endParaRPr lang="en-US" sz="2400" dirty="0">
              <a:latin typeface="Calibri" panose="020F0502020204030204" pitchFamily="34" charset="0"/>
            </a:endParaRPr>
          </a:p>
          <a:p>
            <a:pPr marL="566928" indent="-457200">
              <a:buFont typeface="+mj-lt"/>
              <a:buAutoNum type="arabicPeriod"/>
            </a:pPr>
            <a:r>
              <a:rPr lang="en-US" sz="2400" dirty="0">
                <a:latin typeface="Calibri" panose="020F0502020204030204" pitchFamily="34" charset="0"/>
              </a:rPr>
              <a:t>Vision and mission are synonymous. </a:t>
            </a:r>
          </a:p>
          <a:p>
            <a:pPr lvl="1"/>
            <a:r>
              <a:rPr lang="en-US" sz="2400" b="1" dirty="0">
                <a:latin typeface="Calibri" panose="020F0502020204030204" pitchFamily="34" charset="0"/>
              </a:rPr>
              <a:t>REALITY: While vision relates to specific </a:t>
            </a:r>
            <a:r>
              <a:rPr lang="en-US" sz="2400" b="1" u="sng" dirty="0">
                <a:latin typeface="Calibri" panose="020F0502020204030204" pitchFamily="34" charset="0"/>
              </a:rPr>
              <a:t>ACTIONS</a:t>
            </a:r>
            <a:r>
              <a:rPr lang="en-US" sz="2400" b="1" dirty="0">
                <a:latin typeface="Calibri" panose="020F0502020204030204" pitchFamily="34" charset="0"/>
              </a:rPr>
              <a:t>, mission relates to general approaches to action. </a:t>
            </a:r>
            <a:endParaRPr lang="en-US" sz="2400" dirty="0">
              <a:latin typeface="Calibri" panose="020F0502020204030204" pitchFamily="34" charset="0"/>
            </a:endParaRPr>
          </a:p>
          <a:p>
            <a:pPr marL="566928" indent="-457200">
              <a:buFont typeface="+mj-lt"/>
              <a:buAutoNum type="arabicPeriod"/>
            </a:pPr>
            <a:r>
              <a:rPr lang="en-US" sz="2400" dirty="0">
                <a:latin typeface="Calibri" panose="020F0502020204030204" pitchFamily="34" charset="0"/>
              </a:rPr>
              <a:t>Some leaders are visionaries, some aren’t. </a:t>
            </a:r>
          </a:p>
          <a:p>
            <a:pPr lvl="1"/>
            <a:r>
              <a:rPr lang="en-US" sz="2400" b="1" dirty="0">
                <a:latin typeface="Calibri" panose="020F0502020204030204" pitchFamily="34" charset="0"/>
              </a:rPr>
              <a:t>REALITY: By definition, all leaders are visionaries. A godly leader is one who </a:t>
            </a:r>
            <a:r>
              <a:rPr lang="en-US" sz="2400" b="1" u="sng" dirty="0">
                <a:latin typeface="Calibri" panose="020F0502020204030204" pitchFamily="34" charset="0"/>
              </a:rPr>
              <a:t>OPERATES</a:t>
            </a:r>
            <a:r>
              <a:rPr lang="en-US" sz="2400" b="1" dirty="0">
                <a:latin typeface="Calibri" panose="020F0502020204030204" pitchFamily="34" charset="0"/>
              </a:rPr>
              <a:t> from a base of God’s vision for his or her ministry. </a:t>
            </a:r>
            <a:r>
              <a:rPr lang="en-US" sz="2000" dirty="0" smtClean="0">
                <a:latin typeface="Calibri" panose="020F0502020204030204" pitchFamily="34" charset="0"/>
              </a:rPr>
              <a:t>	</a:t>
            </a:r>
            <a:r>
              <a:rPr lang="en-US" sz="2000" dirty="0">
                <a:latin typeface="Calibri" panose="020F0502020204030204" pitchFamily="34" charset="0"/>
              </a:rPr>
              <a:t> </a:t>
            </a:r>
          </a:p>
          <a:p>
            <a:pPr marL="114300" indent="0">
              <a:buClrTx/>
              <a:buNone/>
            </a:pPr>
            <a:endParaRPr lang="en-US" sz="2400" dirty="0">
              <a:latin typeface="Calibri" panose="020F0502020204030204" pitchFamily="34" charset="0"/>
            </a:endParaRPr>
          </a:p>
        </p:txBody>
      </p:sp>
      <p:sp>
        <p:nvSpPr>
          <p:cNvPr id="5" name="Title 1"/>
          <p:cNvSpPr txBox="1">
            <a:spLocks/>
          </p:cNvSpPr>
          <p:nvPr/>
        </p:nvSpPr>
        <p:spPr>
          <a:xfrm>
            <a:off x="457200" y="704088"/>
            <a:ext cx="8229600" cy="74371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r"/>
            <a:r>
              <a:rPr lang="en-US" sz="3200" dirty="0" smtClean="0">
                <a:solidFill>
                  <a:schemeClr val="bg2">
                    <a:lumMod val="50000"/>
                  </a:schemeClr>
                </a:solidFill>
              </a:rPr>
              <a:t>Communicating Vision </a:t>
            </a:r>
            <a:endParaRPr lang="en-US" sz="3200" dirty="0">
              <a:solidFill>
                <a:schemeClr val="bg2">
                  <a:lumMod val="50000"/>
                </a:schemeClr>
              </a:solidFill>
            </a:endParaRPr>
          </a:p>
        </p:txBody>
      </p:sp>
    </p:spTree>
    <p:extLst>
      <p:ext uri="{BB962C8B-B14F-4D97-AF65-F5344CB8AC3E}">
        <p14:creationId xmlns:p14="http://schemas.microsoft.com/office/powerpoint/2010/main" val="22820570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3210</TotalTime>
  <Words>1113</Words>
  <Application>Microsoft Office PowerPoint</Application>
  <PresentationFormat>On-screen Show (4:3)</PresentationFormat>
  <Paragraphs>111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Concourse</vt:lpstr>
      <vt:lpstr>Communicating  Vision</vt:lpstr>
      <vt:lpstr>Becoming the Church God Builds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Church of the Nazarene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Persecution</dc:title>
  <dc:creator>Jackie James</dc:creator>
  <cp:lastModifiedBy>Thea Brooke Ardrey</cp:lastModifiedBy>
  <cp:revision>80</cp:revision>
  <cp:lastPrinted>2013-12-16T14:05:01Z</cp:lastPrinted>
  <dcterms:created xsi:type="dcterms:W3CDTF">2013-12-12T19:21:59Z</dcterms:created>
  <dcterms:modified xsi:type="dcterms:W3CDTF">2014-11-14T20:00:31Z</dcterms:modified>
</cp:coreProperties>
</file>