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57" r:id="rId4"/>
    <p:sldId id="258" r:id="rId5"/>
    <p:sldId id="267" r:id="rId6"/>
    <p:sldId id="269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6" r:id="rId21"/>
    <p:sldId id="287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4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6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4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8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5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3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4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3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3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4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>
                <a:lumMod val="68000"/>
              </a:schemeClr>
            </a:gs>
            <a:gs pos="77100">
              <a:srgbClr val="894742"/>
            </a:gs>
            <a:gs pos="0">
              <a:schemeClr val="accent2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0C5FA-2EAA-4941-B943-B7975CEAA3B5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0EA9-F5F6-4B38-951D-DB398651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1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3400" y="-457200"/>
            <a:ext cx="7772400" cy="2305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bg1"/>
                </a:solidFill>
                <a:latin typeface="Chaparral Pro Light" pitchFamily="18" charset="0"/>
              </a:rPr>
              <a:t>Love Your Friend to Faith</a:t>
            </a:r>
            <a:br>
              <a:rPr lang="en-US" sz="3600" b="1" dirty="0" smtClean="0">
                <a:solidFill>
                  <a:schemeClr val="bg1"/>
                </a:solidFill>
                <a:latin typeface="Chaparral Pro Light" pitchFamily="18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sz="3600" b="1" dirty="0">
              <a:solidFill>
                <a:schemeClr val="bg1"/>
              </a:solidFill>
              <a:latin typeface="Chaparral Pro Light" pitchFamily="18" charset="0"/>
            </a:endParaRPr>
          </a:p>
        </p:txBody>
      </p:sp>
      <p:pic>
        <p:nvPicPr>
          <p:cNvPr id="5" name="Picture 2" descr="C:\Users\jjames\Desktop\iStock_000004512720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5867400" cy="390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0" y="5181600"/>
            <a:ext cx="9067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bg1"/>
                </a:solidFill>
                <a:latin typeface="Chaparral Pro Light" pitchFamily="18" charset="0"/>
              </a:rPr>
              <a:t>Church Renewal Resource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haparral Pro Light" pitchFamily="18" charset="0"/>
              </a:rPr>
              <a:t>Evangelism Ministries USA/Canada Region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haparral Pro Light" pitchFamily="18" charset="0"/>
              </a:rPr>
              <a:t>Church of the Nazarene</a:t>
            </a:r>
            <a:endParaRPr lang="en-US" sz="2800" b="1" dirty="0">
              <a:solidFill>
                <a:schemeClr val="bg1"/>
              </a:solidFill>
              <a:latin typeface="Chaparral Pro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3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c.  Learning </a:t>
            </a:r>
            <a:r>
              <a:rPr lang="en-US" sz="3000" dirty="0"/>
              <a:t>requires </a:t>
            </a:r>
            <a:r>
              <a:rPr lang="en-US" sz="3000" b="1" u="sng" dirty="0"/>
              <a:t>RECEPTIVITY</a:t>
            </a:r>
            <a:r>
              <a:rPr lang="en-US" sz="3000" dirty="0" smtClean="0"/>
              <a:t>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/>
              <a:t>Receptivity requires a </a:t>
            </a:r>
            <a:r>
              <a:rPr lang="en-US" sz="3000" b="1" u="sng" dirty="0"/>
              <a:t>READINESS</a:t>
            </a:r>
            <a:r>
              <a:rPr lang="en-US" sz="3000" b="1" dirty="0"/>
              <a:t> </a:t>
            </a:r>
            <a:r>
              <a:rPr lang="en-US" sz="3000" dirty="0"/>
              <a:t>to listen.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/>
              <a:t>Receptivity requires a </a:t>
            </a:r>
            <a:r>
              <a:rPr lang="en-US" sz="3000" b="1" u="sng" dirty="0"/>
              <a:t>DESIRE</a:t>
            </a:r>
            <a:r>
              <a:rPr lang="en-US" sz="3000" b="1" dirty="0"/>
              <a:t> </a:t>
            </a:r>
            <a:r>
              <a:rPr lang="en-US" sz="3000" dirty="0"/>
              <a:t>to understand</a:t>
            </a:r>
            <a:r>
              <a:rPr lang="en-US" sz="3000" dirty="0" smtClean="0"/>
              <a:t>.</a:t>
            </a:r>
          </a:p>
          <a:p>
            <a:pPr marL="0" lvl="1" indent="0">
              <a:buNone/>
            </a:pPr>
            <a:r>
              <a:rPr lang="en-US" sz="3000" dirty="0" smtClean="0"/>
              <a:t>d.  God opens our </a:t>
            </a:r>
            <a:r>
              <a:rPr lang="en-US" sz="3000" b="1" u="sng" dirty="0" smtClean="0"/>
              <a:t>MINDS</a:t>
            </a:r>
            <a:endParaRPr lang="en-US" sz="3000" dirty="0" smtClean="0"/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God opens the </a:t>
            </a:r>
            <a:r>
              <a:rPr lang="en-US" sz="3000" b="1" u="sng" dirty="0" smtClean="0"/>
              <a:t>SCRIPTURES</a:t>
            </a:r>
            <a:r>
              <a:rPr lang="en-US" sz="3000" b="1" dirty="0" smtClean="0"/>
              <a:t>.</a:t>
            </a:r>
            <a:endParaRPr lang="en-US" sz="3000" dirty="0" smtClean="0"/>
          </a:p>
          <a:p>
            <a:pPr marL="971550" lvl="1" indent="-571500">
              <a:buFont typeface="+mj-lt"/>
              <a:buAutoNum type="romanLcPeriod"/>
            </a:pPr>
            <a:r>
              <a:rPr lang="en-US" sz="3000" dirty="0" smtClean="0"/>
              <a:t>God </a:t>
            </a:r>
            <a:r>
              <a:rPr lang="en-US" sz="3000" dirty="0"/>
              <a:t>opens our </a:t>
            </a:r>
            <a:r>
              <a:rPr lang="en-US" sz="3000" b="1" u="sng" dirty="0" smtClean="0"/>
              <a:t>HEARTS</a:t>
            </a:r>
            <a:r>
              <a:rPr lang="en-US" sz="3000" b="1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8813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Jesus </a:t>
            </a:r>
            <a:r>
              <a:rPr lang="en-US" dirty="0"/>
              <a:t>told them, “This is what is </a:t>
            </a:r>
            <a:r>
              <a:rPr lang="en-US" b="1" u="sng" dirty="0"/>
              <a:t>WRITTEN</a:t>
            </a:r>
            <a:r>
              <a:rPr lang="en-US" dirty="0"/>
              <a:t>:”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Jesus </a:t>
            </a:r>
            <a:r>
              <a:rPr lang="en-US" sz="3200" dirty="0"/>
              <a:t>wanted His followers to </a:t>
            </a:r>
            <a:r>
              <a:rPr lang="en-US" sz="3200" b="1" u="sng" dirty="0"/>
              <a:t>UNDERSTAND </a:t>
            </a:r>
            <a:r>
              <a:rPr lang="en-US" sz="3200" dirty="0"/>
              <a:t>the </a:t>
            </a:r>
            <a:r>
              <a:rPr lang="en-US" sz="3200" dirty="0" smtClean="0"/>
              <a:t>scriptures. </a:t>
            </a:r>
            <a:r>
              <a:rPr lang="en-US" sz="3200" dirty="0"/>
              <a:t>	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Jesus</a:t>
            </a:r>
            <a:r>
              <a:rPr lang="en-US" sz="3200" dirty="0"/>
              <a:t>’ </a:t>
            </a:r>
            <a:r>
              <a:rPr lang="en-US" sz="3200" b="1" u="sng" dirty="0"/>
              <a:t>LIFE</a:t>
            </a:r>
            <a:r>
              <a:rPr lang="en-US" sz="3200" dirty="0"/>
              <a:t> mirrored the Scriptures. 	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Jesus</a:t>
            </a:r>
            <a:r>
              <a:rPr lang="en-US" sz="3200" dirty="0"/>
              <a:t>’ </a:t>
            </a:r>
            <a:r>
              <a:rPr lang="en-US" sz="3200" b="1" u="sng" dirty="0"/>
              <a:t>TEACHING</a:t>
            </a:r>
            <a:r>
              <a:rPr lang="en-US" sz="3200" dirty="0"/>
              <a:t> opened the Scriptures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760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Jesus </a:t>
            </a:r>
            <a:r>
              <a:rPr lang="en-US" b="1" u="sng" dirty="0"/>
              <a:t>TAUGHT</a:t>
            </a:r>
            <a:r>
              <a:rPr lang="en-US" dirty="0"/>
              <a:t> from the Law of Moses, the Prophets, and </a:t>
            </a:r>
            <a:r>
              <a:rPr lang="en-US" dirty="0" smtClean="0"/>
              <a:t>Psalms.</a:t>
            </a:r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Scriptures </a:t>
            </a:r>
            <a:r>
              <a:rPr lang="en-US" b="1" u="sng" dirty="0"/>
              <a:t>POINT</a:t>
            </a:r>
            <a:r>
              <a:rPr lang="en-US" dirty="0"/>
              <a:t> to </a:t>
            </a:r>
            <a:r>
              <a:rPr lang="en-US" dirty="0" smtClean="0"/>
              <a:t>Jesus.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Reading </a:t>
            </a:r>
            <a:r>
              <a:rPr lang="en-US" sz="3200" dirty="0"/>
              <a:t>the Scriptures </a:t>
            </a:r>
            <a:r>
              <a:rPr lang="en-US" sz="3200" b="1" u="sng" dirty="0"/>
              <a:t>PREPARES</a:t>
            </a:r>
            <a:r>
              <a:rPr lang="en-US" sz="3200" dirty="0"/>
              <a:t> our hearts to accept Jesus.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Jesus</a:t>
            </a:r>
            <a:r>
              <a:rPr lang="en-US" sz="3200" dirty="0"/>
              <a:t>’ prepares us to direct </a:t>
            </a:r>
            <a:r>
              <a:rPr lang="en-US" sz="3200" b="1" u="sng" dirty="0"/>
              <a:t>OTHERS</a:t>
            </a:r>
            <a:r>
              <a:rPr lang="en-US" sz="3200" dirty="0"/>
              <a:t> to Jesus. </a:t>
            </a:r>
          </a:p>
        </p:txBody>
      </p:sp>
    </p:spTree>
    <p:extLst>
      <p:ext uri="{BB962C8B-B14F-4D97-AF65-F5344CB8AC3E}">
        <p14:creationId xmlns:p14="http://schemas.microsoft.com/office/powerpoint/2010/main" val="195684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Jesus </a:t>
            </a:r>
            <a:r>
              <a:rPr lang="en-US" dirty="0"/>
              <a:t>fulfilled the </a:t>
            </a:r>
            <a:r>
              <a:rPr lang="en-US" b="1" u="sng" dirty="0"/>
              <a:t>FORECASTS</a:t>
            </a:r>
            <a:r>
              <a:rPr lang="en-US" dirty="0"/>
              <a:t> of the Old Testament.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Through </a:t>
            </a:r>
            <a:r>
              <a:rPr lang="en-US" sz="3200" dirty="0"/>
              <a:t>His </a:t>
            </a:r>
            <a:r>
              <a:rPr lang="en-US" sz="3200" b="1" u="sng" dirty="0" smtClean="0"/>
              <a:t>DEATH</a:t>
            </a:r>
            <a:r>
              <a:rPr lang="en-US" sz="3200" b="1" dirty="0" smtClean="0"/>
              <a:t>.</a:t>
            </a:r>
            <a:endParaRPr lang="en-US" sz="3200" dirty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Through </a:t>
            </a:r>
            <a:r>
              <a:rPr lang="en-US" sz="3200" dirty="0"/>
              <a:t>His </a:t>
            </a:r>
            <a:r>
              <a:rPr lang="en-US" sz="3200" b="1" u="sng" dirty="0" smtClean="0"/>
              <a:t>RESURRECTION</a:t>
            </a:r>
            <a:r>
              <a:rPr lang="en-US" sz="3200" b="1" dirty="0" smtClean="0"/>
              <a:t>.</a:t>
            </a:r>
            <a:endParaRPr lang="en-US" sz="3200" dirty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Through </a:t>
            </a:r>
            <a:r>
              <a:rPr lang="en-US" sz="3200" dirty="0"/>
              <a:t>His </a:t>
            </a:r>
            <a:r>
              <a:rPr lang="en-US" sz="3200" b="1" u="sng" dirty="0" smtClean="0"/>
              <a:t>SALVATION</a:t>
            </a:r>
            <a:r>
              <a:rPr lang="en-US" sz="3200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Through </a:t>
            </a:r>
            <a:r>
              <a:rPr lang="en-US" sz="3200" dirty="0"/>
              <a:t>His </a:t>
            </a:r>
            <a:r>
              <a:rPr lang="en-US" sz="3200" b="1" u="sng" dirty="0"/>
              <a:t>HOLY </a:t>
            </a:r>
            <a:r>
              <a:rPr lang="en-US" sz="3200" b="1" u="sng" dirty="0" smtClean="0"/>
              <a:t>SPIRIT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763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 startAt="4"/>
            </a:pPr>
            <a:r>
              <a:rPr lang="en-US" sz="2800" dirty="0" smtClean="0"/>
              <a:t>We </a:t>
            </a:r>
            <a:r>
              <a:rPr lang="en-US" sz="2800" dirty="0"/>
              <a:t>are commissioned through the power of Jesus’ </a:t>
            </a:r>
            <a:r>
              <a:rPr lang="en-US" sz="2800" b="1" u="sng" dirty="0"/>
              <a:t>FORGIVENESS</a:t>
            </a:r>
            <a:r>
              <a:rPr lang="en-US" sz="2800" dirty="0"/>
              <a:t>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Jesus </a:t>
            </a:r>
            <a:r>
              <a:rPr lang="en-US" dirty="0"/>
              <a:t>suffered, died, and </a:t>
            </a:r>
            <a:r>
              <a:rPr lang="en-US" b="1" u="sng" dirty="0"/>
              <a:t>ROSE</a:t>
            </a:r>
            <a:r>
              <a:rPr lang="en-US" dirty="0"/>
              <a:t> from the </a:t>
            </a:r>
            <a:r>
              <a:rPr lang="en-US" dirty="0" smtClean="0"/>
              <a:t>dead.</a:t>
            </a:r>
            <a:endParaRPr lang="en-US" dirty="0"/>
          </a:p>
          <a:p>
            <a:pPr marL="1314450" lvl="2" indent="-514350">
              <a:buFont typeface="+mj-lt"/>
              <a:buAutoNum type="alphaLcPeriod"/>
            </a:pPr>
            <a:r>
              <a:rPr lang="en-US" sz="2800" dirty="0" smtClean="0"/>
              <a:t>This </a:t>
            </a:r>
            <a:r>
              <a:rPr lang="en-US" sz="2800" dirty="0"/>
              <a:t>truth is to be proclaimed </a:t>
            </a:r>
            <a:r>
              <a:rPr lang="en-US" sz="2800" b="1" u="sng" dirty="0" smtClean="0"/>
              <a:t>EVERYWHERE</a:t>
            </a:r>
            <a:r>
              <a:rPr lang="en-US" sz="2800" dirty="0" smtClean="0"/>
              <a:t>.</a:t>
            </a:r>
            <a:endParaRPr lang="en-US" sz="2800" dirty="0"/>
          </a:p>
          <a:p>
            <a:pPr marL="1828800" lvl="3" indent="-571500">
              <a:buFont typeface="+mj-lt"/>
              <a:buAutoNum type="romanLcPeriod"/>
            </a:pPr>
            <a:r>
              <a:rPr lang="en-US" sz="2800" dirty="0" smtClean="0"/>
              <a:t>Jesus </a:t>
            </a:r>
            <a:r>
              <a:rPr lang="en-US" sz="2800" dirty="0"/>
              <a:t>commissioned the disciples to be witnesses to all nations, beginning at </a:t>
            </a:r>
            <a:r>
              <a:rPr lang="en-US" sz="2800" b="1" u="sng" dirty="0"/>
              <a:t>JERUSALEM</a:t>
            </a:r>
            <a:r>
              <a:rPr lang="en-US" sz="2800" dirty="0"/>
              <a:t>. </a:t>
            </a:r>
          </a:p>
          <a:p>
            <a:pPr marL="1828800" lvl="3" indent="-571500">
              <a:buFont typeface="+mj-lt"/>
              <a:buAutoNum type="romanLcPeriod"/>
            </a:pPr>
            <a:r>
              <a:rPr lang="en-US" sz="2800" dirty="0" smtClean="0"/>
              <a:t>Jesus </a:t>
            </a:r>
            <a:r>
              <a:rPr lang="en-US" sz="2800" dirty="0"/>
              <a:t>commissions us to be His witnesses everywhere, beginning with our own </a:t>
            </a:r>
            <a:r>
              <a:rPr lang="en-US" sz="2800" b="1" u="sng" dirty="0"/>
              <a:t>NEIGHBORHOOD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859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 startAt="2"/>
            </a:pPr>
            <a:r>
              <a:rPr lang="en-US" b="1" u="sng" dirty="0" smtClean="0"/>
              <a:t>EVERYONE</a:t>
            </a:r>
            <a:r>
              <a:rPr lang="en-US" dirty="0" smtClean="0"/>
              <a:t> </a:t>
            </a:r>
            <a:r>
              <a:rPr lang="en-US" dirty="0"/>
              <a:t>is to know about Jesus and what He did for </a:t>
            </a:r>
            <a:r>
              <a:rPr lang="en-US" dirty="0" smtClean="0"/>
              <a:t>us.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preached the Gospel to </a:t>
            </a:r>
            <a:r>
              <a:rPr lang="en-US" sz="3200" b="1" u="sng" dirty="0"/>
              <a:t>BOTH</a:t>
            </a:r>
            <a:r>
              <a:rPr lang="en-US" sz="3200" dirty="0"/>
              <a:t> the Jews and the </a:t>
            </a:r>
            <a:r>
              <a:rPr lang="en-US" sz="3200" dirty="0" smtClean="0"/>
              <a:t>Gentiles.</a:t>
            </a:r>
            <a:endParaRPr lang="en-US" sz="3200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We </a:t>
            </a:r>
            <a:r>
              <a:rPr lang="en-US" sz="3200" dirty="0"/>
              <a:t>are to preach the Gospel without showing </a:t>
            </a:r>
            <a:r>
              <a:rPr lang="en-US" sz="3200" b="1" u="sng" dirty="0" smtClean="0"/>
              <a:t>FAVORITISM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826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Jesus </a:t>
            </a:r>
            <a:r>
              <a:rPr lang="en-US" dirty="0"/>
              <a:t>wants us to repent in order to find </a:t>
            </a:r>
            <a:r>
              <a:rPr lang="en-US" b="1" u="sng" dirty="0"/>
              <a:t>FORGIVENESS </a:t>
            </a:r>
            <a:r>
              <a:rPr lang="en-US" dirty="0"/>
              <a:t>of sins.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This </a:t>
            </a:r>
            <a:r>
              <a:rPr lang="en-US" sz="3200" dirty="0"/>
              <a:t>message requires </a:t>
            </a:r>
            <a:r>
              <a:rPr lang="en-US" sz="3200" b="1" u="sng" dirty="0"/>
              <a:t>SPOKESPERSONS</a:t>
            </a:r>
            <a:r>
              <a:rPr lang="en-US" sz="3200" dirty="0"/>
              <a:t>.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has </a:t>
            </a:r>
            <a:r>
              <a:rPr lang="en-US" sz="3200" b="1" u="sng" dirty="0"/>
              <a:t>CHOSEN</a:t>
            </a:r>
            <a:r>
              <a:rPr lang="en-US" sz="3200" b="1" dirty="0"/>
              <a:t> </a:t>
            </a:r>
            <a:r>
              <a:rPr lang="en-US" sz="3200" dirty="0"/>
              <a:t>us to be His spokespersons.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</a:t>
            </a:r>
            <a:r>
              <a:rPr lang="en-US" sz="3200" dirty="0"/>
              <a:t>’ </a:t>
            </a:r>
            <a:r>
              <a:rPr lang="en-US" sz="3200" b="1" u="sng" dirty="0"/>
              <a:t>FINAL</a:t>
            </a:r>
            <a:r>
              <a:rPr lang="en-US" sz="3200" b="1" dirty="0"/>
              <a:t> </a:t>
            </a:r>
            <a:r>
              <a:rPr lang="en-US" sz="3200" dirty="0"/>
              <a:t>words before His ascension commission us to be His </a:t>
            </a:r>
            <a:r>
              <a:rPr lang="en-US" sz="3200" dirty="0" smtClean="0"/>
              <a:t>witnesses.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214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“</a:t>
            </a:r>
            <a:r>
              <a:rPr lang="en-US" dirty="0"/>
              <a:t>You are </a:t>
            </a:r>
            <a:r>
              <a:rPr lang="en-US" b="1" u="sng" dirty="0"/>
              <a:t>WITNESSES</a:t>
            </a:r>
            <a:r>
              <a:rPr lang="en-US" b="1" dirty="0"/>
              <a:t> </a:t>
            </a:r>
            <a:r>
              <a:rPr lang="en-US" dirty="0"/>
              <a:t>of these </a:t>
            </a:r>
            <a:r>
              <a:rPr lang="en-US" dirty="0" smtClean="0"/>
              <a:t>things.”</a:t>
            </a:r>
            <a:endParaRPr lang="en-US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The </a:t>
            </a:r>
            <a:r>
              <a:rPr lang="en-US" sz="3200" dirty="0"/>
              <a:t>disciples were physically present to be </a:t>
            </a:r>
            <a:r>
              <a:rPr lang="en-US" sz="3200" b="1" u="sng" dirty="0"/>
              <a:t>SPIRITUALLY</a:t>
            </a:r>
            <a:r>
              <a:rPr lang="en-US" sz="3200" b="1" dirty="0"/>
              <a:t> </a:t>
            </a:r>
            <a:r>
              <a:rPr lang="en-US" sz="3200" dirty="0"/>
              <a:t>changed.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We </a:t>
            </a:r>
            <a:r>
              <a:rPr lang="en-US" sz="3200" dirty="0"/>
              <a:t>are witnesses of the </a:t>
            </a:r>
            <a:r>
              <a:rPr lang="en-US" sz="3200" b="1" u="sng" dirty="0"/>
              <a:t>ONGOING</a:t>
            </a:r>
            <a:r>
              <a:rPr lang="en-US" sz="3200" b="1" dirty="0"/>
              <a:t> </a:t>
            </a:r>
            <a:r>
              <a:rPr lang="en-US" sz="3200" dirty="0"/>
              <a:t>spiritual change.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What </a:t>
            </a:r>
            <a:r>
              <a:rPr lang="en-US" sz="3200" dirty="0"/>
              <a:t>Jesus did then He does </a:t>
            </a:r>
            <a:r>
              <a:rPr lang="en-US" sz="3200" b="1" u="sng" dirty="0"/>
              <a:t>NOW</a:t>
            </a:r>
            <a:r>
              <a:rPr lang="en-US" sz="3200" b="1" dirty="0"/>
              <a:t> </a:t>
            </a:r>
            <a:r>
              <a:rPr lang="en-US" sz="3200" dirty="0"/>
              <a:t>in us.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Let’s </a:t>
            </a:r>
            <a:r>
              <a:rPr lang="en-US" sz="3200" b="1" u="sng" dirty="0"/>
              <a:t>TELL</a:t>
            </a:r>
            <a:r>
              <a:rPr lang="en-US" sz="3200" dirty="0" smtClean="0"/>
              <a:t>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96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5"/>
            </a:pPr>
            <a:r>
              <a:rPr lang="en-US" dirty="0" smtClean="0"/>
              <a:t>We </a:t>
            </a:r>
            <a:r>
              <a:rPr lang="en-US" dirty="0"/>
              <a:t>are commissioned through the power of Jesus’ </a:t>
            </a:r>
            <a:r>
              <a:rPr lang="en-US" b="1" u="sng" dirty="0"/>
              <a:t>PROMISE</a:t>
            </a:r>
            <a:r>
              <a:rPr lang="en-US" dirty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Jesus </a:t>
            </a:r>
            <a:r>
              <a:rPr lang="en-US" sz="3200" dirty="0"/>
              <a:t>promised the Holy Spirit to His </a:t>
            </a:r>
            <a:r>
              <a:rPr lang="en-US" sz="3200" dirty="0" smtClean="0"/>
              <a:t>followers.</a:t>
            </a:r>
            <a:endParaRPr lang="en-US" sz="3200" dirty="0"/>
          </a:p>
          <a:p>
            <a:pPr marL="1314450" lvl="2" indent="-514350">
              <a:buFont typeface="+mj-lt"/>
              <a:buAutoNum type="alphaLcPeriod"/>
            </a:pPr>
            <a:r>
              <a:rPr lang="en-US" sz="3200" dirty="0" smtClean="0"/>
              <a:t>The </a:t>
            </a:r>
            <a:r>
              <a:rPr lang="en-US" sz="3200" b="1" u="sng" dirty="0"/>
              <a:t>HOLY SPIRIT</a:t>
            </a:r>
            <a:r>
              <a:rPr lang="en-US" sz="3200" dirty="0"/>
              <a:t> comes because God promised and Jesus prayed. </a:t>
            </a:r>
          </a:p>
        </p:txBody>
      </p:sp>
    </p:spTree>
    <p:extLst>
      <p:ext uri="{BB962C8B-B14F-4D97-AF65-F5344CB8AC3E}">
        <p14:creationId xmlns:p14="http://schemas.microsoft.com/office/powerpoint/2010/main" val="38742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Even </a:t>
            </a:r>
            <a:r>
              <a:rPr lang="en-US" sz="3200" dirty="0"/>
              <a:t>in the Old Testament, God foretold the </a:t>
            </a:r>
            <a:r>
              <a:rPr lang="en-US" sz="3200" b="1" u="sng" dirty="0"/>
              <a:t>COMING</a:t>
            </a:r>
            <a:r>
              <a:rPr lang="en-US" sz="3200" dirty="0"/>
              <a:t> of the Holy </a:t>
            </a:r>
            <a:r>
              <a:rPr lang="en-US" sz="3200" dirty="0" smtClean="0"/>
              <a:t>Spirit. 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God </a:t>
            </a:r>
            <a:r>
              <a:rPr lang="en-US" sz="3200" b="1" u="sng" dirty="0"/>
              <a:t>WILL NOT</a:t>
            </a:r>
            <a:r>
              <a:rPr lang="en-US" sz="3200" dirty="0"/>
              <a:t> change the promise of His </a:t>
            </a:r>
            <a:r>
              <a:rPr lang="en-US" sz="3200" dirty="0" smtClean="0"/>
              <a:t>Word. 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b="1" u="sng" dirty="0"/>
              <a:t>PRAYED</a:t>
            </a:r>
            <a:r>
              <a:rPr lang="en-US" sz="3200" dirty="0"/>
              <a:t> that all future believers would carry on a new ministry in the power of the Holy Spirit. </a:t>
            </a:r>
            <a:endParaRPr lang="en-US" sz="3200" dirty="0" smtClean="0"/>
          </a:p>
          <a:p>
            <a:pPr marL="0" indent="0">
              <a:buNone/>
            </a:pPr>
            <a:r>
              <a:rPr lang="en-US" dirty="0" smtClean="0"/>
              <a:t>b. We </a:t>
            </a:r>
            <a:r>
              <a:rPr lang="en-US" b="1" u="sng" dirty="0"/>
              <a:t>WAIT</a:t>
            </a:r>
            <a:r>
              <a:rPr lang="en-US" dirty="0"/>
              <a:t> and welcome the Holy Spirit. 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7160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this Module is to:</a:t>
            </a:r>
          </a:p>
          <a:p>
            <a:pPr lvl="1"/>
            <a:r>
              <a:rPr lang="en-US" b="1" dirty="0" smtClean="0"/>
              <a:t>Encourage Christians to witness in the power of the Holy Spirit</a:t>
            </a:r>
          </a:p>
          <a:p>
            <a:pPr lvl="1"/>
            <a:endParaRPr lang="en-US" b="1" dirty="0"/>
          </a:p>
          <a:p>
            <a:r>
              <a:rPr lang="en-US" dirty="0" smtClean="0"/>
              <a:t>The objectives for this module are:</a:t>
            </a:r>
          </a:p>
          <a:p>
            <a:pPr lvl="1"/>
            <a:r>
              <a:rPr lang="en-US" dirty="0" smtClean="0"/>
              <a:t>To remind ourselves that witnessing is a divinely authorized activity.</a:t>
            </a:r>
          </a:p>
          <a:p>
            <a:pPr lvl="1"/>
            <a:r>
              <a:rPr lang="en-US" dirty="0" smtClean="0"/>
              <a:t>To draw upon God’s power to become effective.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3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Jesus</a:t>
            </a:r>
            <a:r>
              <a:rPr lang="en-US" dirty="0"/>
              <a:t>’ Spirit provides </a:t>
            </a:r>
            <a:r>
              <a:rPr lang="en-US" b="1" u="sng" dirty="0"/>
              <a:t>POWER</a:t>
            </a:r>
            <a:r>
              <a:rPr lang="en-US" dirty="0"/>
              <a:t> to </a:t>
            </a:r>
            <a:r>
              <a:rPr lang="en-US" dirty="0" smtClean="0"/>
              <a:t>witness. 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We </a:t>
            </a:r>
            <a:r>
              <a:rPr lang="en-US" sz="3200" dirty="0"/>
              <a:t>do not </a:t>
            </a:r>
            <a:r>
              <a:rPr lang="en-US" sz="3200" b="1" u="sng" dirty="0"/>
              <a:t>WITNESS</a:t>
            </a:r>
            <a:r>
              <a:rPr lang="en-US" sz="3200" dirty="0"/>
              <a:t> on our own.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</a:t>
            </a:r>
            <a:r>
              <a:rPr lang="en-US" sz="3200" dirty="0"/>
              <a:t>’ Spirit </a:t>
            </a:r>
            <a:r>
              <a:rPr lang="en-US" sz="3200" b="1" u="sng" dirty="0"/>
              <a:t>GOES </a:t>
            </a:r>
            <a:r>
              <a:rPr lang="en-US" sz="3200" dirty="0"/>
              <a:t>before </a:t>
            </a:r>
            <a:r>
              <a:rPr lang="en-US" sz="3200" dirty="0" smtClean="0"/>
              <a:t>us.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</a:t>
            </a:r>
            <a:r>
              <a:rPr lang="en-US" sz="3200" dirty="0"/>
              <a:t>’ Spirit </a:t>
            </a:r>
            <a:r>
              <a:rPr lang="en-US" sz="3200" b="1" u="sng" dirty="0"/>
              <a:t>SPEAKS</a:t>
            </a:r>
            <a:r>
              <a:rPr lang="en-US" sz="3200" dirty="0"/>
              <a:t> for </a:t>
            </a:r>
            <a:r>
              <a:rPr lang="en-US" sz="3200" dirty="0" smtClean="0"/>
              <a:t>us.</a:t>
            </a:r>
            <a:endParaRPr lang="en-US" sz="3200" dirty="0"/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</a:t>
            </a:r>
            <a:r>
              <a:rPr lang="en-US" sz="3200" dirty="0"/>
              <a:t>’ Spirit makes us </a:t>
            </a:r>
            <a:r>
              <a:rPr lang="en-US" sz="3200" b="1" u="sng" dirty="0" smtClean="0"/>
              <a:t>BOLD.</a:t>
            </a:r>
            <a:endParaRPr lang="en-US" sz="3200" dirty="0"/>
          </a:p>
          <a:p>
            <a:pPr marL="1314450" lvl="2" indent="-514350">
              <a:buFont typeface="+mj-lt"/>
              <a:buAutoNum type="romanLcPeriod"/>
            </a:pPr>
            <a:r>
              <a:rPr lang="en-US" sz="3200" dirty="0" smtClean="0"/>
              <a:t>Jesus</a:t>
            </a:r>
            <a:r>
              <a:rPr lang="en-US" sz="3200" dirty="0"/>
              <a:t>’ Spirit never </a:t>
            </a:r>
            <a:r>
              <a:rPr lang="en-US" sz="3200" b="1" u="sng" dirty="0"/>
              <a:t>LEAVES</a:t>
            </a:r>
            <a:r>
              <a:rPr lang="en-US" sz="3200" dirty="0"/>
              <a:t> </a:t>
            </a:r>
            <a:r>
              <a:rPr lang="en-US" sz="3200" dirty="0" smtClean="0"/>
              <a:t>us.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167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We </a:t>
            </a:r>
            <a:r>
              <a:rPr lang="en-US" dirty="0"/>
              <a:t>are not </a:t>
            </a:r>
            <a:r>
              <a:rPr lang="en-US" b="1" u="sng" dirty="0"/>
              <a:t>POWERLESS</a:t>
            </a:r>
            <a:r>
              <a:rPr lang="en-US" dirty="0"/>
              <a:t>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promised, “You will be </a:t>
            </a:r>
            <a:r>
              <a:rPr lang="en-US" sz="3200" b="1" u="sng" dirty="0"/>
              <a:t>CLOTHED</a:t>
            </a:r>
            <a:r>
              <a:rPr lang="en-US" sz="3200" dirty="0"/>
              <a:t> with </a:t>
            </a:r>
            <a:r>
              <a:rPr lang="en-US" sz="3200" dirty="0" smtClean="0"/>
              <a:t>power.” </a:t>
            </a:r>
            <a:endParaRPr lang="en-US" sz="3200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The </a:t>
            </a:r>
            <a:r>
              <a:rPr lang="en-US" sz="3200" dirty="0"/>
              <a:t>Holy Spirit is an </a:t>
            </a:r>
            <a:r>
              <a:rPr lang="en-US" sz="3200" b="1" u="sng" dirty="0"/>
              <a:t>UNENDING</a:t>
            </a:r>
            <a:r>
              <a:rPr lang="en-US" sz="3200" dirty="0"/>
              <a:t> source of power for witnessing disciples. </a:t>
            </a:r>
          </a:p>
          <a:p>
            <a:pPr marL="0" indent="0">
              <a:buNone/>
            </a:pPr>
            <a:r>
              <a:rPr lang="en-US" dirty="0" smtClean="0"/>
              <a:t>c.  We </a:t>
            </a:r>
            <a:r>
              <a:rPr lang="en-US" dirty="0"/>
              <a:t>are to go everywhere to </a:t>
            </a:r>
            <a:r>
              <a:rPr lang="en-US" b="1" u="sng" dirty="0"/>
              <a:t>EVERYONE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0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533400"/>
            <a:ext cx="8610600" cy="6019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Read </a:t>
            </a:r>
            <a:r>
              <a:rPr lang="en-US" sz="3600" b="1" dirty="0"/>
              <a:t>Ephesians 2:10</a:t>
            </a:r>
            <a:endParaRPr lang="en-US" sz="3600" dirty="0"/>
          </a:p>
          <a:p>
            <a:pPr lvl="1"/>
            <a:r>
              <a:rPr lang="en-US" sz="3200" dirty="0"/>
              <a:t>How has God prepared us in advance to do the good work of a witnessing disciple?</a:t>
            </a:r>
          </a:p>
          <a:p>
            <a:r>
              <a:rPr lang="en-US" sz="3600" dirty="0"/>
              <a:t>Read </a:t>
            </a:r>
            <a:r>
              <a:rPr lang="en-US" sz="3600" b="1" dirty="0"/>
              <a:t>Romans 8:26</a:t>
            </a:r>
          </a:p>
          <a:p>
            <a:pPr lvl="1"/>
            <a:r>
              <a:rPr lang="en-US" sz="3200" dirty="0"/>
              <a:t>How does the Holy Spirit help us to overcome any of our weaknesses in witnessing?  </a:t>
            </a:r>
          </a:p>
          <a:p>
            <a:r>
              <a:rPr lang="en-US" sz="3600" dirty="0"/>
              <a:t>Read </a:t>
            </a:r>
            <a:r>
              <a:rPr lang="en-US" sz="3600" b="1" dirty="0"/>
              <a:t>Acts 4:29-30</a:t>
            </a:r>
          </a:p>
          <a:p>
            <a:pPr lvl="1"/>
            <a:r>
              <a:rPr lang="en-US" sz="3200" dirty="0"/>
              <a:t>How does the Holy Spirit embolden us a witnessing disciples?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A. Introduction 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Jesus </a:t>
            </a:r>
            <a:r>
              <a:rPr lang="en-US" dirty="0"/>
              <a:t>saw in His first followers what we experience now as His disciples</a:t>
            </a:r>
            <a:r>
              <a:rPr lang="en-US" dirty="0" smtClean="0"/>
              <a:t>.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Jesus </a:t>
            </a:r>
            <a:r>
              <a:rPr lang="en-US" dirty="0"/>
              <a:t>knew their and our own fears, uncertainties, and hesitancies.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Jesus </a:t>
            </a:r>
            <a:r>
              <a:rPr lang="en-US" dirty="0"/>
              <a:t>prepared His disciples in the same way He wants to prepare us.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Jesus </a:t>
            </a:r>
            <a:r>
              <a:rPr lang="en-US" dirty="0"/>
              <a:t>empowers us to witness. </a:t>
            </a: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dirty="0" smtClean="0"/>
              <a:t>Learn </a:t>
            </a:r>
            <a:r>
              <a:rPr lang="en-US" dirty="0"/>
              <a:t>with me about how Jesus commissions personal </a:t>
            </a:r>
            <a:r>
              <a:rPr lang="en-US" dirty="0" smtClean="0"/>
              <a:t>witnesses.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We </a:t>
            </a:r>
            <a:r>
              <a:rPr lang="en-US" dirty="0"/>
              <a:t>are commissioned through the power of Jesus’ </a:t>
            </a:r>
            <a:r>
              <a:rPr lang="en-US" b="1" u="sng" dirty="0"/>
              <a:t>PRESENCE</a:t>
            </a:r>
            <a:r>
              <a:rPr lang="en-US" dirty="0"/>
              <a:t>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“Jesus </a:t>
            </a:r>
            <a:r>
              <a:rPr lang="en-US" sz="3200" dirty="0"/>
              <a:t>himself stood among </a:t>
            </a:r>
            <a:r>
              <a:rPr lang="en-US" sz="3200" dirty="0" smtClean="0"/>
              <a:t>them.” </a:t>
            </a:r>
            <a:endParaRPr lang="en-US" sz="3200" dirty="0"/>
          </a:p>
          <a:p>
            <a:pPr marL="1314450" lvl="2" indent="-514350">
              <a:buFont typeface="+mj-lt"/>
              <a:buAutoNum type="alphaLcPeriod"/>
            </a:pPr>
            <a:r>
              <a:rPr lang="en-US" sz="3200" dirty="0" smtClean="0"/>
              <a:t>Witnessing </a:t>
            </a:r>
            <a:r>
              <a:rPr lang="en-US" sz="3200" dirty="0"/>
              <a:t>disciples </a:t>
            </a:r>
            <a:r>
              <a:rPr lang="en-US" sz="3200" b="1" u="sng" dirty="0"/>
              <a:t>CARRY</a:t>
            </a:r>
            <a:r>
              <a:rPr lang="en-US" sz="3200" dirty="0"/>
              <a:t> with them the personal presence of Jesus. </a:t>
            </a:r>
          </a:p>
          <a:p>
            <a:pPr marL="1828800" lvl="3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is in fact “God </a:t>
            </a:r>
            <a:r>
              <a:rPr lang="en-US" sz="3200" b="1" u="sng" dirty="0"/>
              <a:t>WITH</a:t>
            </a:r>
            <a:r>
              <a:rPr lang="en-US" sz="3200" dirty="0"/>
              <a:t> </a:t>
            </a:r>
            <a:r>
              <a:rPr lang="en-US" sz="3200" dirty="0" smtClean="0"/>
              <a:t>us” and </a:t>
            </a:r>
            <a:r>
              <a:rPr lang="en-US" sz="3200" dirty="0"/>
              <a:t>he promises to be with us to the end of the </a:t>
            </a:r>
            <a:r>
              <a:rPr lang="en-US" sz="3200" dirty="0" smtClean="0"/>
              <a:t>age.</a:t>
            </a:r>
          </a:p>
          <a:p>
            <a:pPr marL="1828800" lvl="3" indent="-571500">
              <a:buFont typeface="+mj-lt"/>
              <a:buAutoNum type="romanLcPeriod"/>
            </a:pPr>
            <a:r>
              <a:rPr lang="en-US" sz="3200" dirty="0"/>
              <a:t>Jesus’ presence </a:t>
            </a:r>
            <a:r>
              <a:rPr lang="en-US" sz="3200" b="1" u="sng" dirty="0"/>
              <a:t>ACTIVELY</a:t>
            </a:r>
            <a:r>
              <a:rPr lang="en-US" sz="3200" dirty="0"/>
              <a:t> goes with us.  </a:t>
            </a:r>
          </a:p>
          <a:p>
            <a:pPr marL="1828800" lvl="3" indent="-571500">
              <a:buFont typeface="+mj-lt"/>
              <a:buAutoNum type="roman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4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lphaLcPeriod" startAt="2"/>
            </a:pPr>
            <a:r>
              <a:rPr lang="en-US" sz="3600" dirty="0" smtClean="0"/>
              <a:t>Witnessing disciples hear Jesus speak </a:t>
            </a:r>
            <a:r>
              <a:rPr lang="en-US" sz="3600" b="1" u="sng" dirty="0" smtClean="0"/>
              <a:t>PEACE</a:t>
            </a:r>
            <a:r>
              <a:rPr lang="en-US" sz="3600" dirty="0" smtClean="0"/>
              <a:t> to them. </a:t>
            </a:r>
          </a:p>
          <a:p>
            <a:pPr marL="971550" lvl="2" indent="-571500">
              <a:buFont typeface="+mj-lt"/>
              <a:buAutoNum type="romanLcPeriod"/>
            </a:pPr>
            <a:r>
              <a:rPr lang="en-US" sz="3600" dirty="0"/>
              <a:t>The peace Jesus speaks </a:t>
            </a:r>
            <a:r>
              <a:rPr lang="en-US" sz="3600" b="1" u="sng" dirty="0"/>
              <a:t>GUARDS</a:t>
            </a:r>
            <a:r>
              <a:rPr lang="en-US" sz="3600" dirty="0"/>
              <a:t> our hearts and </a:t>
            </a:r>
            <a:r>
              <a:rPr lang="en-US" sz="3600" dirty="0" smtClean="0"/>
              <a:t>minds.</a:t>
            </a:r>
            <a:endParaRPr lang="en-US" sz="3600" dirty="0"/>
          </a:p>
          <a:p>
            <a:pPr marL="971550" lvl="1" indent="-571500">
              <a:buFont typeface="+mj-lt"/>
              <a:buAutoNum type="romanLcPeriod" startAt="2"/>
            </a:pPr>
            <a:r>
              <a:rPr lang="en-US" sz="3600" dirty="0"/>
              <a:t>The peace Jesus speaks transcends our </a:t>
            </a:r>
            <a:r>
              <a:rPr lang="en-US" sz="3600" b="1" u="sng" dirty="0"/>
              <a:t>HUMAN</a:t>
            </a:r>
            <a:r>
              <a:rPr lang="en-US" sz="3600" b="1" dirty="0"/>
              <a:t> </a:t>
            </a:r>
            <a:r>
              <a:rPr lang="en-US" sz="3600" dirty="0" smtClean="0"/>
              <a:t>understanding.</a:t>
            </a:r>
            <a:endParaRPr lang="en-US" sz="3600" dirty="0"/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4386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Jesus </a:t>
            </a:r>
            <a:r>
              <a:rPr lang="en-US" b="1" u="sng" dirty="0"/>
              <a:t>SPOKE</a:t>
            </a:r>
            <a:r>
              <a:rPr lang="en-US" dirty="0"/>
              <a:t> to </a:t>
            </a:r>
            <a:r>
              <a:rPr lang="en-US" dirty="0" smtClean="0"/>
              <a:t>them.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Jesus </a:t>
            </a:r>
            <a:r>
              <a:rPr lang="en-US" sz="3200" dirty="0"/>
              <a:t>still </a:t>
            </a:r>
            <a:r>
              <a:rPr lang="en-US" sz="3200" b="1" u="sng" dirty="0"/>
              <a:t>REASSURES</a:t>
            </a:r>
            <a:r>
              <a:rPr lang="en-US" sz="3200" dirty="0"/>
              <a:t>.</a:t>
            </a:r>
          </a:p>
          <a:p>
            <a:pPr marL="1371600" lvl="2" indent="-571500">
              <a:buFont typeface="+mj-lt"/>
              <a:buAutoNum type="romanLcPeriod"/>
            </a:pPr>
            <a:r>
              <a:rPr lang="en-US" sz="3200" dirty="0" smtClean="0"/>
              <a:t>The </a:t>
            </a:r>
            <a:r>
              <a:rPr lang="en-US" sz="3200" dirty="0"/>
              <a:t>disciples were reassured by Jesus’ </a:t>
            </a:r>
            <a:r>
              <a:rPr lang="en-US" sz="3200" b="1" u="sng" dirty="0"/>
              <a:t>SENSITIVITY</a:t>
            </a:r>
            <a:r>
              <a:rPr lang="en-US" sz="3200" b="1" dirty="0"/>
              <a:t>.</a:t>
            </a:r>
            <a:endParaRPr lang="en-US" sz="3200" dirty="0"/>
          </a:p>
          <a:p>
            <a:pPr marL="1371600" lvl="2" indent="-571500">
              <a:buFont typeface="+mj-lt"/>
              <a:buAutoNum type="romanLcPeriod"/>
            </a:pPr>
            <a:r>
              <a:rPr lang="en-US" sz="3200" dirty="0" smtClean="0"/>
              <a:t>We </a:t>
            </a:r>
            <a:r>
              <a:rPr lang="en-US" sz="3200" dirty="0"/>
              <a:t>are reassured because the Jesus who became flesh and blood for us still speaks to us </a:t>
            </a:r>
            <a:r>
              <a:rPr lang="en-US" sz="3200" b="1" u="sng" dirty="0" smtClean="0"/>
              <a:t>TODAY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2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Jesus </a:t>
            </a:r>
            <a:r>
              <a:rPr lang="en-US" dirty="0"/>
              <a:t>continues to help us with our </a:t>
            </a:r>
            <a:r>
              <a:rPr lang="en-US" b="1" u="sng" dirty="0"/>
              <a:t>FEARS</a:t>
            </a:r>
            <a:r>
              <a:rPr lang="en-US" dirty="0"/>
              <a:t>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helps us even when we cannot put our fears into </a:t>
            </a:r>
            <a:r>
              <a:rPr lang="en-US" sz="3200" b="1" u="sng" dirty="0" smtClean="0"/>
              <a:t>WORDS</a:t>
            </a:r>
            <a:r>
              <a:rPr lang="en-US" sz="3200" dirty="0" smtClean="0"/>
              <a:t>.</a:t>
            </a:r>
            <a:endParaRPr lang="en-US" sz="3200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tells us how to </a:t>
            </a:r>
            <a:r>
              <a:rPr lang="en-US" sz="3200" b="1" u="sng" dirty="0"/>
              <a:t>HANDLE</a:t>
            </a:r>
            <a:r>
              <a:rPr lang="en-US" sz="3200" b="1" dirty="0"/>
              <a:t> </a:t>
            </a:r>
            <a:r>
              <a:rPr lang="en-US" sz="3200" dirty="0"/>
              <a:t>our fears.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Jesus addresses our </a:t>
            </a:r>
            <a:r>
              <a:rPr lang="en-US" b="1" u="sng" dirty="0"/>
              <a:t>DOUBTS</a:t>
            </a:r>
            <a:r>
              <a:rPr lang="en-US" b="1" dirty="0"/>
              <a:t>.</a:t>
            </a:r>
            <a:endParaRPr lang="en-US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/>
              <a:t>Jesus does not </a:t>
            </a:r>
            <a:r>
              <a:rPr lang="en-US" sz="3200" b="1" u="sng" dirty="0"/>
              <a:t>SHAME</a:t>
            </a:r>
            <a:r>
              <a:rPr lang="en-US" sz="3200" b="1" dirty="0"/>
              <a:t> </a:t>
            </a:r>
            <a:r>
              <a:rPr lang="en-US" sz="3200" dirty="0"/>
              <a:t>us for doubting.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/>
              <a:t>Jesus quells our doubts with </a:t>
            </a:r>
            <a:r>
              <a:rPr lang="en-US" sz="3200" b="1" u="sng" dirty="0"/>
              <a:t>EVIDENCE</a:t>
            </a:r>
            <a:r>
              <a:rPr lang="en-US" sz="3200" dirty="0"/>
              <a:t>.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Jesus deals with both our fears and our doubts by </a:t>
            </a:r>
            <a:r>
              <a:rPr lang="en-US" b="1" u="sng" dirty="0"/>
              <a:t>REVEALING</a:t>
            </a:r>
            <a:r>
              <a:rPr lang="en-US" b="1" dirty="0"/>
              <a:t> </a:t>
            </a:r>
            <a:r>
              <a:rPr lang="en-US" dirty="0"/>
              <a:t>Himself to us. </a:t>
            </a:r>
          </a:p>
          <a:p>
            <a:pPr marL="400050" lvl="1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1016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8307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 startAt="3"/>
            </a:pPr>
            <a:r>
              <a:rPr lang="en-US" dirty="0" smtClean="0"/>
              <a:t>We </a:t>
            </a:r>
            <a:r>
              <a:rPr lang="en-US" dirty="0"/>
              <a:t>are commissioned when Jesus </a:t>
            </a:r>
            <a:r>
              <a:rPr lang="en-US" b="1" u="sng" dirty="0"/>
              <a:t>PREPARES</a:t>
            </a:r>
            <a:r>
              <a:rPr lang="en-US" dirty="0"/>
              <a:t> us.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“</a:t>
            </a:r>
            <a:r>
              <a:rPr lang="en-US" sz="3200" dirty="0"/>
              <a:t>Then He opened their minds so they could understand the </a:t>
            </a:r>
            <a:r>
              <a:rPr lang="en-US" sz="3200" b="1" u="sng" dirty="0" smtClean="0"/>
              <a:t>SCRIPTURE</a:t>
            </a:r>
            <a:r>
              <a:rPr lang="en-US" sz="3200" b="1" dirty="0" smtClean="0"/>
              <a:t>.</a:t>
            </a:r>
            <a:r>
              <a:rPr lang="en-US" sz="3200" dirty="0" smtClean="0"/>
              <a:t>” </a:t>
            </a:r>
            <a:endParaRPr lang="en-US" sz="3200" dirty="0"/>
          </a:p>
          <a:p>
            <a:pPr marL="1314450" lvl="2" indent="-514350">
              <a:buFont typeface="+mj-lt"/>
              <a:buAutoNum type="alphaLcPeriod"/>
            </a:pPr>
            <a:r>
              <a:rPr lang="en-US" sz="3200" dirty="0" smtClean="0"/>
              <a:t>Before </a:t>
            </a:r>
            <a:r>
              <a:rPr lang="en-US" sz="3200" dirty="0"/>
              <a:t>the crucifixion Jesus had </a:t>
            </a:r>
            <a:r>
              <a:rPr lang="en-US" sz="3200" b="1" u="sng" dirty="0"/>
              <a:t>TAUGHT</a:t>
            </a:r>
            <a:r>
              <a:rPr lang="en-US" sz="3200" b="1" dirty="0"/>
              <a:t> </a:t>
            </a:r>
            <a:r>
              <a:rPr lang="en-US" sz="3200" dirty="0"/>
              <a:t>His disciples.</a:t>
            </a:r>
          </a:p>
          <a:p>
            <a:pPr marL="1828800" lvl="3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taught from Old Testament </a:t>
            </a:r>
            <a:r>
              <a:rPr lang="en-US" sz="3200" b="1" u="sng" dirty="0"/>
              <a:t>PROPHECY</a:t>
            </a:r>
            <a:r>
              <a:rPr lang="en-US" sz="3200" dirty="0"/>
              <a:t>.</a:t>
            </a:r>
          </a:p>
          <a:p>
            <a:pPr marL="1828800" lvl="3" indent="-571500">
              <a:buFont typeface="+mj-lt"/>
              <a:buAutoNum type="romanLcPeriod"/>
            </a:pPr>
            <a:r>
              <a:rPr lang="en-US" sz="3200" dirty="0" smtClean="0"/>
              <a:t>Jesus </a:t>
            </a:r>
            <a:r>
              <a:rPr lang="en-US" sz="3200" dirty="0"/>
              <a:t>taught using New Testament </a:t>
            </a:r>
            <a:r>
              <a:rPr lang="en-US" sz="3200" b="1" u="sng" dirty="0"/>
              <a:t>PARABLES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028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haparral Pro Light" pitchFamily="18" charset="0"/>
              </a:rPr>
              <a:t>Becoming a Commissioned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 startAt="2"/>
            </a:pPr>
            <a:r>
              <a:rPr lang="en-US" dirty="0" smtClean="0"/>
              <a:t>But </a:t>
            </a:r>
            <a:r>
              <a:rPr lang="en-US" dirty="0"/>
              <a:t>Jesus’ disciples did not </a:t>
            </a:r>
            <a:r>
              <a:rPr lang="en-US" b="1" u="sng" dirty="0"/>
              <a:t>COMPREHEND</a:t>
            </a:r>
            <a:r>
              <a:rPr lang="en-US" b="1" dirty="0"/>
              <a:t> </a:t>
            </a:r>
            <a:r>
              <a:rPr lang="en-US" dirty="0"/>
              <a:t>His </a:t>
            </a:r>
            <a:r>
              <a:rPr lang="en-US" dirty="0" smtClean="0"/>
              <a:t>teaching.</a:t>
            </a:r>
            <a:endParaRPr lang="en-US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The </a:t>
            </a:r>
            <a:r>
              <a:rPr lang="en-US" sz="3200" dirty="0"/>
              <a:t>disciples could not understand Jesus’ teaching on their </a:t>
            </a:r>
            <a:r>
              <a:rPr lang="en-US" sz="3200" b="1" u="sng" dirty="0"/>
              <a:t>OWN</a:t>
            </a:r>
            <a:r>
              <a:rPr lang="en-US" sz="3200" b="1" dirty="0"/>
              <a:t>.</a:t>
            </a:r>
            <a:endParaRPr lang="en-US" sz="3200" dirty="0"/>
          </a:p>
          <a:p>
            <a:pPr marL="971550" lvl="1" indent="-571500">
              <a:buFont typeface="+mj-lt"/>
              <a:buAutoNum type="romanLcPeriod"/>
            </a:pPr>
            <a:r>
              <a:rPr lang="en-US" sz="3200" dirty="0" smtClean="0"/>
              <a:t>The </a:t>
            </a:r>
            <a:r>
              <a:rPr lang="en-US" sz="3200" dirty="0"/>
              <a:t>disciples still had doubts and fears and </a:t>
            </a:r>
            <a:r>
              <a:rPr lang="en-US" sz="3200" b="1" u="sng" dirty="0"/>
              <a:t>QUESTIONS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28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920</Words>
  <Application>Microsoft Office PowerPoint</Application>
  <PresentationFormat>On-screen Show (4:3)</PresentationFormat>
  <Paragraphs>123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  <vt:lpstr>Becoming a Commissioned Christian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James</dc:creator>
  <cp:lastModifiedBy>Whitney Lett</cp:lastModifiedBy>
  <cp:revision>11</cp:revision>
  <dcterms:created xsi:type="dcterms:W3CDTF">2013-03-19T16:19:08Z</dcterms:created>
  <dcterms:modified xsi:type="dcterms:W3CDTF">2013-04-02T14:06:10Z</dcterms:modified>
</cp:coreProperties>
</file>