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70" r:id="rId14"/>
    <p:sldId id="271" r:id="rId15"/>
    <p:sldId id="272" r:id="rId16"/>
  </p:sldIdLst>
  <p:sldSz cx="9144000" cy="6858000" type="screen4x3"/>
  <p:notesSz cx="6858000" cy="9144000"/>
  <p:embeddedFontLst>
    <p:embeddedFont>
      <p:font typeface="Calibri"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98" autoAdjust="0"/>
    <p:restoredTop sz="94660"/>
  </p:normalViewPr>
  <p:slideViewPr>
    <p:cSldViewPr>
      <p:cViewPr>
        <p:scale>
          <a:sx n="64" d="100"/>
          <a:sy n="64" d="100"/>
        </p:scale>
        <p:origin x="-114"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4FC1CB-A36C-49B1-BE1D-30D8219777F9}" type="datetimeFigureOut">
              <a:rPr lang="en-US" smtClean="0"/>
              <a:t>3/19/2013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E33CE7-11E2-499D-B83E-F01C4705F832}" type="slidenum">
              <a:rPr lang="en-US" smtClean="0"/>
              <a:t>‹#›</a:t>
            </a:fld>
            <a:endParaRPr lang="en-US"/>
          </a:p>
        </p:txBody>
      </p:sp>
    </p:spTree>
    <p:extLst>
      <p:ext uri="{BB962C8B-B14F-4D97-AF65-F5344CB8AC3E}">
        <p14:creationId xmlns:p14="http://schemas.microsoft.com/office/powerpoint/2010/main" val="1027682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4FC1CB-A36C-49B1-BE1D-30D8219777F9}" type="datetimeFigureOut">
              <a:rPr lang="en-US" smtClean="0"/>
              <a:t>3/19/2013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E33CE7-11E2-499D-B83E-F01C4705F832}" type="slidenum">
              <a:rPr lang="en-US" smtClean="0"/>
              <a:t>‹#›</a:t>
            </a:fld>
            <a:endParaRPr lang="en-US"/>
          </a:p>
        </p:txBody>
      </p:sp>
    </p:spTree>
    <p:extLst>
      <p:ext uri="{BB962C8B-B14F-4D97-AF65-F5344CB8AC3E}">
        <p14:creationId xmlns:p14="http://schemas.microsoft.com/office/powerpoint/2010/main" val="2413352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4FC1CB-A36C-49B1-BE1D-30D8219777F9}" type="datetimeFigureOut">
              <a:rPr lang="en-US" smtClean="0"/>
              <a:t>3/19/2013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E33CE7-11E2-499D-B83E-F01C4705F832}" type="slidenum">
              <a:rPr lang="en-US" smtClean="0"/>
              <a:t>‹#›</a:t>
            </a:fld>
            <a:endParaRPr lang="en-US"/>
          </a:p>
        </p:txBody>
      </p:sp>
    </p:spTree>
    <p:extLst>
      <p:ext uri="{BB962C8B-B14F-4D97-AF65-F5344CB8AC3E}">
        <p14:creationId xmlns:p14="http://schemas.microsoft.com/office/powerpoint/2010/main" val="107989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4FC1CB-A36C-49B1-BE1D-30D8219777F9}" type="datetimeFigureOut">
              <a:rPr lang="en-US" smtClean="0"/>
              <a:t>3/19/2013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E33CE7-11E2-499D-B83E-F01C4705F832}" type="slidenum">
              <a:rPr lang="en-US" smtClean="0"/>
              <a:t>‹#›</a:t>
            </a:fld>
            <a:endParaRPr lang="en-US"/>
          </a:p>
        </p:txBody>
      </p:sp>
    </p:spTree>
    <p:extLst>
      <p:ext uri="{BB962C8B-B14F-4D97-AF65-F5344CB8AC3E}">
        <p14:creationId xmlns:p14="http://schemas.microsoft.com/office/powerpoint/2010/main" val="967365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4FC1CB-A36C-49B1-BE1D-30D8219777F9}" type="datetimeFigureOut">
              <a:rPr lang="en-US" smtClean="0"/>
              <a:t>3/19/2013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E33CE7-11E2-499D-B83E-F01C4705F832}" type="slidenum">
              <a:rPr lang="en-US" smtClean="0"/>
              <a:t>‹#›</a:t>
            </a:fld>
            <a:endParaRPr lang="en-US"/>
          </a:p>
        </p:txBody>
      </p:sp>
    </p:spTree>
    <p:extLst>
      <p:ext uri="{BB962C8B-B14F-4D97-AF65-F5344CB8AC3E}">
        <p14:creationId xmlns:p14="http://schemas.microsoft.com/office/powerpoint/2010/main" val="882148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4FC1CB-A36C-49B1-BE1D-30D8219777F9}" type="datetimeFigureOut">
              <a:rPr lang="en-US" smtClean="0"/>
              <a:t>3/19/2013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E33CE7-11E2-499D-B83E-F01C4705F832}" type="slidenum">
              <a:rPr lang="en-US" smtClean="0"/>
              <a:t>‹#›</a:t>
            </a:fld>
            <a:endParaRPr lang="en-US"/>
          </a:p>
        </p:txBody>
      </p:sp>
    </p:spTree>
    <p:extLst>
      <p:ext uri="{BB962C8B-B14F-4D97-AF65-F5344CB8AC3E}">
        <p14:creationId xmlns:p14="http://schemas.microsoft.com/office/powerpoint/2010/main" val="3696031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4FC1CB-A36C-49B1-BE1D-30D8219777F9}" type="datetimeFigureOut">
              <a:rPr lang="en-US" smtClean="0"/>
              <a:t>3/19/2013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E33CE7-11E2-499D-B83E-F01C4705F832}" type="slidenum">
              <a:rPr lang="en-US" smtClean="0"/>
              <a:t>‹#›</a:t>
            </a:fld>
            <a:endParaRPr lang="en-US"/>
          </a:p>
        </p:txBody>
      </p:sp>
    </p:spTree>
    <p:extLst>
      <p:ext uri="{BB962C8B-B14F-4D97-AF65-F5344CB8AC3E}">
        <p14:creationId xmlns:p14="http://schemas.microsoft.com/office/powerpoint/2010/main" val="4096801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4FC1CB-A36C-49B1-BE1D-30D8219777F9}" type="datetimeFigureOut">
              <a:rPr lang="en-US" smtClean="0"/>
              <a:t>3/19/2013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E33CE7-11E2-499D-B83E-F01C4705F832}" type="slidenum">
              <a:rPr lang="en-US" smtClean="0"/>
              <a:t>‹#›</a:t>
            </a:fld>
            <a:endParaRPr lang="en-US"/>
          </a:p>
        </p:txBody>
      </p:sp>
    </p:spTree>
    <p:extLst>
      <p:ext uri="{BB962C8B-B14F-4D97-AF65-F5344CB8AC3E}">
        <p14:creationId xmlns:p14="http://schemas.microsoft.com/office/powerpoint/2010/main" val="170354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4FC1CB-A36C-49B1-BE1D-30D8219777F9}" type="datetimeFigureOut">
              <a:rPr lang="en-US" smtClean="0"/>
              <a:t>3/19/2013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E33CE7-11E2-499D-B83E-F01C4705F832}" type="slidenum">
              <a:rPr lang="en-US" smtClean="0"/>
              <a:t>‹#›</a:t>
            </a:fld>
            <a:endParaRPr lang="en-US"/>
          </a:p>
        </p:txBody>
      </p:sp>
    </p:spTree>
    <p:extLst>
      <p:ext uri="{BB962C8B-B14F-4D97-AF65-F5344CB8AC3E}">
        <p14:creationId xmlns:p14="http://schemas.microsoft.com/office/powerpoint/2010/main" val="2176913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4FC1CB-A36C-49B1-BE1D-30D8219777F9}" type="datetimeFigureOut">
              <a:rPr lang="en-US" smtClean="0"/>
              <a:t>3/19/2013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E33CE7-11E2-499D-B83E-F01C4705F832}" type="slidenum">
              <a:rPr lang="en-US" smtClean="0"/>
              <a:t>‹#›</a:t>
            </a:fld>
            <a:endParaRPr lang="en-US"/>
          </a:p>
        </p:txBody>
      </p:sp>
    </p:spTree>
    <p:extLst>
      <p:ext uri="{BB962C8B-B14F-4D97-AF65-F5344CB8AC3E}">
        <p14:creationId xmlns:p14="http://schemas.microsoft.com/office/powerpoint/2010/main" val="4114695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4FC1CB-A36C-49B1-BE1D-30D8219777F9}" type="datetimeFigureOut">
              <a:rPr lang="en-US" smtClean="0"/>
              <a:t>3/19/2013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E33CE7-11E2-499D-B83E-F01C4705F832}" type="slidenum">
              <a:rPr lang="en-US" smtClean="0"/>
              <a:t>‹#›</a:t>
            </a:fld>
            <a:endParaRPr lang="en-US"/>
          </a:p>
        </p:txBody>
      </p:sp>
    </p:spTree>
    <p:extLst>
      <p:ext uri="{BB962C8B-B14F-4D97-AF65-F5344CB8AC3E}">
        <p14:creationId xmlns:p14="http://schemas.microsoft.com/office/powerpoint/2010/main" val="451017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4FC1CB-A36C-49B1-BE1D-30D8219777F9}" type="datetimeFigureOut">
              <a:rPr lang="en-US" smtClean="0"/>
              <a:t>3/19/2013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E33CE7-11E2-499D-B83E-F01C4705F832}" type="slidenum">
              <a:rPr lang="en-US" smtClean="0"/>
              <a:t>‹#›</a:t>
            </a:fld>
            <a:endParaRPr lang="en-US"/>
          </a:p>
        </p:txBody>
      </p:sp>
    </p:spTree>
    <p:extLst>
      <p:ext uri="{BB962C8B-B14F-4D97-AF65-F5344CB8AC3E}">
        <p14:creationId xmlns:p14="http://schemas.microsoft.com/office/powerpoint/2010/main" val="408817481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772400" cy="2305051"/>
          </a:xfrm>
        </p:spPr>
        <p:txBody>
          <a:bodyPr/>
          <a:lstStyle/>
          <a:p>
            <a:r>
              <a:rPr lang="en-US" b="1" dirty="0" smtClean="0">
                <a:latin typeface="Chaparral Pro Light" pitchFamily="18" charset="0"/>
              </a:rPr>
              <a:t>Love your Friend to Faith</a:t>
            </a:r>
            <a:br>
              <a:rPr lang="en-US" b="1" dirty="0" smtClean="0">
                <a:latin typeface="Chaparral Pro Light" pitchFamily="18" charset="0"/>
              </a:rPr>
            </a:br>
            <a:r>
              <a:rPr lang="en-US" b="1" dirty="0" smtClean="0">
                <a:latin typeface="Chaparral Pro Light" pitchFamily="18" charset="0"/>
              </a:rPr>
              <a:t>Becoming a Caring Christian</a:t>
            </a:r>
            <a:endParaRPr lang="en-US" b="1" dirty="0">
              <a:latin typeface="Chaparral Pro Light" pitchFamily="18" charset="0"/>
            </a:endParaRPr>
          </a:p>
        </p:txBody>
      </p:sp>
      <p:pic>
        <p:nvPicPr>
          <p:cNvPr id="1026" name="Picture 2" descr="C:\Users\jjames\Desktop\iStock_000004512720Medi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1371600"/>
            <a:ext cx="5867400" cy="3907760"/>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p:cNvSpPr>
            <a:spLocks noGrp="1"/>
          </p:cNvSpPr>
          <p:nvPr>
            <p:ph type="subTitle" idx="1"/>
          </p:nvPr>
        </p:nvSpPr>
        <p:spPr>
          <a:xfrm>
            <a:off x="152400" y="5257800"/>
            <a:ext cx="8915400" cy="1752600"/>
          </a:xfrm>
        </p:spPr>
        <p:txBody>
          <a:bodyPr>
            <a:normAutofit/>
          </a:bodyPr>
          <a:lstStyle/>
          <a:p>
            <a:r>
              <a:rPr lang="en-US" sz="2800" b="1" dirty="0" smtClean="0">
                <a:solidFill>
                  <a:schemeClr val="tx1"/>
                </a:solidFill>
                <a:latin typeface="Chaparral Pro Light" pitchFamily="18" charset="0"/>
              </a:rPr>
              <a:t>Church Renewal Resource</a:t>
            </a:r>
          </a:p>
          <a:p>
            <a:r>
              <a:rPr lang="en-US" sz="2800" b="1" dirty="0" smtClean="0">
                <a:solidFill>
                  <a:schemeClr val="tx1"/>
                </a:solidFill>
                <a:latin typeface="Chaparral Pro Light" pitchFamily="18" charset="0"/>
              </a:rPr>
              <a:t>Evangelism Ministries USA/Canada Region</a:t>
            </a:r>
          </a:p>
          <a:p>
            <a:r>
              <a:rPr lang="en-US" sz="2800" b="1" dirty="0" smtClean="0">
                <a:solidFill>
                  <a:schemeClr val="tx1"/>
                </a:solidFill>
                <a:latin typeface="Chaparral Pro Light" pitchFamily="18" charset="0"/>
              </a:rPr>
              <a:t>Church of the Nazarene</a:t>
            </a:r>
          </a:p>
        </p:txBody>
      </p:sp>
    </p:spTree>
    <p:extLst>
      <p:ext uri="{BB962C8B-B14F-4D97-AF65-F5344CB8AC3E}">
        <p14:creationId xmlns:p14="http://schemas.microsoft.com/office/powerpoint/2010/main" val="1818002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smtClean="0">
                <a:solidFill>
                  <a:schemeClr val="tx2">
                    <a:lumMod val="75000"/>
                  </a:schemeClr>
                </a:solidFill>
                <a:latin typeface="Chaparral Pro Light" pitchFamily="18" charset="0"/>
              </a:rPr>
              <a:t>Becoming a Caring Christian</a:t>
            </a:r>
            <a:endParaRPr lang="en-US" dirty="0"/>
          </a:p>
        </p:txBody>
      </p:sp>
      <p:sp>
        <p:nvSpPr>
          <p:cNvPr id="3" name="Content Placeholder 2"/>
          <p:cNvSpPr>
            <a:spLocks noGrp="1"/>
          </p:cNvSpPr>
          <p:nvPr>
            <p:ph idx="1"/>
          </p:nvPr>
        </p:nvSpPr>
        <p:spPr>
          <a:xfrm>
            <a:off x="457200" y="1600200"/>
            <a:ext cx="8382000" cy="4724400"/>
          </a:xfrm>
        </p:spPr>
        <p:txBody>
          <a:bodyPr>
            <a:normAutofit/>
          </a:bodyPr>
          <a:lstStyle/>
          <a:p>
            <a:pPr marL="1314450" lvl="2" indent="-514350">
              <a:buFont typeface="+mj-lt"/>
              <a:buAutoNum type="alphaLcPeriod" startAt="4"/>
            </a:pPr>
            <a:r>
              <a:rPr lang="en-US" sz="3200" dirty="0" smtClean="0"/>
              <a:t>Only </a:t>
            </a:r>
            <a:r>
              <a:rPr lang="en-US" sz="3200" dirty="0"/>
              <a:t>through </a:t>
            </a:r>
            <a:r>
              <a:rPr lang="en-US" sz="3200" b="1" u="sng" dirty="0"/>
              <a:t>REBIRTH</a:t>
            </a:r>
            <a:r>
              <a:rPr lang="en-US" sz="3200" dirty="0"/>
              <a:t> and renewal, not our good intentions, are we presented acceptable to Him. </a:t>
            </a:r>
          </a:p>
          <a:p>
            <a:pPr marL="1314450" lvl="2" indent="-514350">
              <a:buFont typeface="+mj-lt"/>
              <a:buAutoNum type="alphaLcPeriod" startAt="4"/>
            </a:pPr>
            <a:r>
              <a:rPr lang="en-US" sz="3200" dirty="0" smtClean="0"/>
              <a:t>Only </a:t>
            </a:r>
            <a:r>
              <a:rPr lang="en-US" sz="3200" dirty="0"/>
              <a:t>through </a:t>
            </a:r>
            <a:r>
              <a:rPr lang="en-US" sz="3200" b="1" u="sng" dirty="0"/>
              <a:t>ADOPTION</a:t>
            </a:r>
            <a:r>
              <a:rPr lang="en-US" sz="3200" dirty="0"/>
              <a:t> as heirs, not our enslaved condition, can we inherit eternal life. </a:t>
            </a:r>
          </a:p>
          <a:p>
            <a:pPr marL="1314450" lvl="2" indent="-514350">
              <a:buFont typeface="+mj-lt"/>
              <a:buAutoNum type="alphaLcPeriod" startAt="4"/>
            </a:pPr>
            <a:r>
              <a:rPr lang="en-US" sz="3200" dirty="0" smtClean="0"/>
              <a:t>Only </a:t>
            </a:r>
            <a:r>
              <a:rPr lang="en-US" sz="3200" dirty="0"/>
              <a:t>through a comprehension of God’s </a:t>
            </a:r>
            <a:r>
              <a:rPr lang="en-US" sz="3200" b="1" u="sng" dirty="0"/>
              <a:t>GRACE</a:t>
            </a:r>
            <a:r>
              <a:rPr lang="en-US" sz="3200" dirty="0"/>
              <a:t> in our lives, not through our own efforts, can we practice good works. </a:t>
            </a:r>
          </a:p>
        </p:txBody>
      </p:sp>
    </p:spTree>
    <p:extLst>
      <p:ext uri="{BB962C8B-B14F-4D97-AF65-F5344CB8AC3E}">
        <p14:creationId xmlns:p14="http://schemas.microsoft.com/office/powerpoint/2010/main" val="2076921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smtClean="0">
                <a:solidFill>
                  <a:schemeClr val="tx2">
                    <a:lumMod val="75000"/>
                  </a:schemeClr>
                </a:solidFill>
                <a:latin typeface="Chaparral Pro Light" pitchFamily="18" charset="0"/>
              </a:rPr>
              <a:t>Becoming a Caring Christian</a:t>
            </a:r>
            <a:endParaRPr lang="en-US" dirty="0"/>
          </a:p>
        </p:txBody>
      </p:sp>
      <p:sp>
        <p:nvSpPr>
          <p:cNvPr id="3" name="Content Placeholder 2"/>
          <p:cNvSpPr>
            <a:spLocks noGrp="1"/>
          </p:cNvSpPr>
          <p:nvPr>
            <p:ph idx="1"/>
          </p:nvPr>
        </p:nvSpPr>
        <p:spPr>
          <a:xfrm>
            <a:off x="457200" y="1524000"/>
            <a:ext cx="8229600" cy="5029200"/>
          </a:xfrm>
        </p:spPr>
        <p:txBody>
          <a:bodyPr>
            <a:noAutofit/>
          </a:bodyPr>
          <a:lstStyle/>
          <a:p>
            <a:pPr marL="514350" indent="-514350">
              <a:buFont typeface="+mj-lt"/>
              <a:buAutoNum type="alphaUcPeriod" startAt="3"/>
            </a:pPr>
            <a:r>
              <a:rPr lang="en-US" sz="2800" dirty="0" smtClean="0"/>
              <a:t>Because </a:t>
            </a:r>
            <a:r>
              <a:rPr lang="en-US" sz="2800" dirty="0"/>
              <a:t>of God’s character we </a:t>
            </a:r>
            <a:r>
              <a:rPr lang="en-US" sz="2800" b="1" u="sng" dirty="0"/>
              <a:t>DEVOTE</a:t>
            </a:r>
            <a:r>
              <a:rPr lang="en-US" sz="2800" dirty="0"/>
              <a:t> ourselves to doing good. </a:t>
            </a:r>
          </a:p>
          <a:p>
            <a:pPr marL="914400" lvl="1" indent="-514350">
              <a:buFont typeface="+mj-lt"/>
              <a:buAutoNum type="arabicPeriod"/>
            </a:pPr>
            <a:r>
              <a:rPr lang="en-US" dirty="0" smtClean="0"/>
              <a:t>Why </a:t>
            </a:r>
            <a:r>
              <a:rPr lang="en-US" dirty="0"/>
              <a:t>does Paul </a:t>
            </a:r>
            <a:r>
              <a:rPr lang="en-US" b="1" u="sng" dirty="0"/>
              <a:t>REPEAT</a:t>
            </a:r>
            <a:r>
              <a:rPr lang="en-US" dirty="0"/>
              <a:t> his admonition to do what is good? </a:t>
            </a:r>
          </a:p>
          <a:p>
            <a:pPr marL="1314450" lvl="2" indent="-514350">
              <a:buFont typeface="+mj-lt"/>
              <a:buAutoNum type="alphaLcPeriod"/>
            </a:pPr>
            <a:r>
              <a:rPr lang="en-US" sz="2800" dirty="0" smtClean="0"/>
              <a:t>The </a:t>
            </a:r>
            <a:r>
              <a:rPr lang="en-US" sz="2800" dirty="0"/>
              <a:t>sharp contrast between our sinful past and our present salvation </a:t>
            </a:r>
            <a:r>
              <a:rPr lang="en-US" sz="2800" b="1" u="sng" dirty="0"/>
              <a:t>COMPELS</a:t>
            </a:r>
            <a:r>
              <a:rPr lang="en-US" sz="2800" dirty="0"/>
              <a:t> us to do whatever is good. </a:t>
            </a:r>
          </a:p>
          <a:p>
            <a:pPr marL="1314450" lvl="2" indent="-514350">
              <a:buFont typeface="+mj-lt"/>
              <a:buAutoNum type="alphaLcPeriod"/>
            </a:pPr>
            <a:r>
              <a:rPr lang="en-US" sz="2800" dirty="0" smtClean="0"/>
              <a:t>People </a:t>
            </a:r>
            <a:r>
              <a:rPr lang="en-US" sz="2800" dirty="0"/>
              <a:t>will remember what they have </a:t>
            </a:r>
            <a:r>
              <a:rPr lang="en-US" sz="2800" b="1" u="sng" dirty="0"/>
              <a:t>EXPERIENCED</a:t>
            </a:r>
            <a:r>
              <a:rPr lang="en-US" sz="2800" dirty="0"/>
              <a:t> of God’s love long after they have forgotten what they have heard about God’s love.  </a:t>
            </a:r>
          </a:p>
        </p:txBody>
      </p:sp>
    </p:spTree>
    <p:extLst>
      <p:ext uri="{BB962C8B-B14F-4D97-AF65-F5344CB8AC3E}">
        <p14:creationId xmlns:p14="http://schemas.microsoft.com/office/powerpoint/2010/main" val="399042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smtClean="0">
                <a:solidFill>
                  <a:schemeClr val="tx2">
                    <a:lumMod val="75000"/>
                  </a:schemeClr>
                </a:solidFill>
                <a:latin typeface="Chaparral Pro Light" pitchFamily="18" charset="0"/>
              </a:rPr>
              <a:t>Becoming a Caring Christian</a:t>
            </a:r>
            <a:endParaRPr lang="en-US" dirty="0"/>
          </a:p>
        </p:txBody>
      </p:sp>
      <p:sp>
        <p:nvSpPr>
          <p:cNvPr id="3" name="Content Placeholder 2"/>
          <p:cNvSpPr>
            <a:spLocks noGrp="1"/>
          </p:cNvSpPr>
          <p:nvPr>
            <p:ph idx="1"/>
          </p:nvPr>
        </p:nvSpPr>
        <p:spPr/>
        <p:txBody>
          <a:bodyPr>
            <a:normAutofit lnSpcReduction="10000"/>
          </a:bodyPr>
          <a:lstStyle/>
          <a:p>
            <a:pPr marL="1314450" lvl="2" indent="-514350">
              <a:buFont typeface="+mj-lt"/>
              <a:buAutoNum type="alphaLcPeriod" startAt="3"/>
            </a:pPr>
            <a:r>
              <a:rPr lang="en-US" sz="2800" dirty="0" smtClean="0"/>
              <a:t>The </a:t>
            </a:r>
            <a:r>
              <a:rPr lang="en-US" sz="2800" dirty="0"/>
              <a:t>experience of God’s love </a:t>
            </a:r>
            <a:r>
              <a:rPr lang="en-US" sz="2800" b="1" u="sng" dirty="0"/>
              <a:t>PRECEDES</a:t>
            </a:r>
            <a:r>
              <a:rPr lang="en-US" sz="2800" dirty="0"/>
              <a:t> the understanding of God’s love. </a:t>
            </a:r>
            <a:endParaRPr lang="en-US" sz="2800" dirty="0" smtClean="0"/>
          </a:p>
          <a:p>
            <a:pPr marL="800100" lvl="2" indent="0">
              <a:buNone/>
            </a:pPr>
            <a:endParaRPr lang="en-US" sz="2800" dirty="0"/>
          </a:p>
          <a:p>
            <a:pPr marL="514350" indent="-514350">
              <a:buFont typeface="+mj-lt"/>
              <a:buAutoNum type="arabicPeriod" startAt="2"/>
            </a:pPr>
            <a:r>
              <a:rPr lang="en-US" sz="2800" dirty="0" smtClean="0"/>
              <a:t>Be </a:t>
            </a:r>
            <a:r>
              <a:rPr lang="en-US" sz="2800" dirty="0"/>
              <a:t>careful to do what is </a:t>
            </a:r>
            <a:r>
              <a:rPr lang="en-US" sz="2800" b="1" u="sng" dirty="0"/>
              <a:t>GOOD</a:t>
            </a:r>
            <a:r>
              <a:rPr lang="en-US" sz="2800" dirty="0"/>
              <a:t>. </a:t>
            </a:r>
          </a:p>
          <a:p>
            <a:pPr marL="1314450" lvl="2" indent="-514350">
              <a:buFont typeface="+mj-lt"/>
              <a:buAutoNum type="alphaLcPeriod"/>
            </a:pPr>
            <a:r>
              <a:rPr lang="en-US" sz="2800" dirty="0" smtClean="0"/>
              <a:t>Paul </a:t>
            </a:r>
            <a:r>
              <a:rPr lang="en-US" sz="2800" dirty="0"/>
              <a:t>admonishes us to be careful to do what is good because we can so easily settle for doing what is mediocre or self-serving. </a:t>
            </a:r>
            <a:endParaRPr lang="en-US" sz="2800" dirty="0" smtClean="0"/>
          </a:p>
          <a:p>
            <a:pPr marL="1314450" lvl="2" indent="-514350">
              <a:buFont typeface="+mj-lt"/>
              <a:buAutoNum type="alphaLcPeriod"/>
            </a:pPr>
            <a:r>
              <a:rPr lang="en-US" sz="2800" dirty="0"/>
              <a:t>We </a:t>
            </a:r>
            <a:r>
              <a:rPr lang="en-US" sz="2800" b="1" u="sng" dirty="0"/>
              <a:t>MEASURE</a:t>
            </a:r>
            <a:r>
              <a:rPr lang="en-US" sz="2800" dirty="0"/>
              <a:t> the quality of our endeavors by the yardsticks of submissive obedience, consideration, and true humility. </a:t>
            </a:r>
          </a:p>
          <a:p>
            <a:pPr marL="800100" lvl="2" indent="0">
              <a:buNone/>
            </a:pPr>
            <a:endParaRPr lang="en-US" sz="2800" dirty="0" smtClean="0"/>
          </a:p>
        </p:txBody>
      </p:sp>
    </p:spTree>
    <p:extLst>
      <p:ext uri="{BB962C8B-B14F-4D97-AF65-F5344CB8AC3E}">
        <p14:creationId xmlns:p14="http://schemas.microsoft.com/office/powerpoint/2010/main" val="3026325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smtClean="0">
                <a:solidFill>
                  <a:schemeClr val="tx2">
                    <a:lumMod val="75000"/>
                  </a:schemeClr>
                </a:solidFill>
                <a:latin typeface="Chaparral Pro Light" pitchFamily="18" charset="0"/>
              </a:rPr>
              <a:t>Becoming a Caring Christian</a:t>
            </a:r>
            <a:endParaRPr lang="en-US" dirty="0"/>
          </a:p>
        </p:txBody>
      </p:sp>
      <p:sp>
        <p:nvSpPr>
          <p:cNvPr id="3" name="Content Placeholder 2"/>
          <p:cNvSpPr>
            <a:spLocks noGrp="1"/>
          </p:cNvSpPr>
          <p:nvPr>
            <p:ph idx="1"/>
          </p:nvPr>
        </p:nvSpPr>
        <p:spPr>
          <a:xfrm>
            <a:off x="457200" y="1447800"/>
            <a:ext cx="8229600" cy="5181600"/>
          </a:xfrm>
        </p:spPr>
        <p:txBody>
          <a:bodyPr>
            <a:noAutofit/>
          </a:bodyPr>
          <a:lstStyle/>
          <a:p>
            <a:pPr marL="514350" indent="-514350">
              <a:buFont typeface="+mj-lt"/>
              <a:buAutoNum type="arabicPeriod" startAt="3"/>
            </a:pPr>
            <a:r>
              <a:rPr lang="en-US" sz="2800" dirty="0" smtClean="0"/>
              <a:t>Doing </a:t>
            </a:r>
            <a:r>
              <a:rPr lang="en-US" sz="2800" dirty="0"/>
              <a:t>what is good is excellent and profitable for </a:t>
            </a:r>
            <a:r>
              <a:rPr lang="en-US" sz="2800" b="1" u="sng" dirty="0"/>
              <a:t>EVERYONE</a:t>
            </a:r>
            <a:r>
              <a:rPr lang="en-US" sz="2800" dirty="0"/>
              <a:t>. </a:t>
            </a:r>
          </a:p>
          <a:p>
            <a:pPr marL="914400" lvl="1" indent="-514350">
              <a:buFont typeface="+mj-lt"/>
              <a:buAutoNum type="alphaLcPeriod"/>
            </a:pPr>
            <a:r>
              <a:rPr lang="en-US" dirty="0" smtClean="0"/>
              <a:t>Doing </a:t>
            </a:r>
            <a:r>
              <a:rPr lang="en-US" dirty="0"/>
              <a:t>what is good should have a definite and clear purpose.                </a:t>
            </a:r>
          </a:p>
          <a:p>
            <a:pPr marL="914400" lvl="1" indent="-514350">
              <a:buFont typeface="+mj-lt"/>
              <a:buAutoNum type="alphaLcPeriod"/>
            </a:pPr>
            <a:r>
              <a:rPr lang="en-US" dirty="0" smtClean="0"/>
              <a:t>Doing </a:t>
            </a:r>
            <a:r>
              <a:rPr lang="en-US" dirty="0"/>
              <a:t>what is good should have </a:t>
            </a:r>
            <a:r>
              <a:rPr lang="en-US" b="1" u="sng" dirty="0" smtClean="0"/>
              <a:t>SIGNIFICANCE</a:t>
            </a:r>
            <a:r>
              <a:rPr lang="en-US" dirty="0" smtClean="0"/>
              <a:t>.</a:t>
            </a:r>
          </a:p>
          <a:p>
            <a:pPr marL="914400" lvl="1" indent="-514350">
              <a:buFont typeface="+mj-lt"/>
              <a:buAutoNum type="alphaLcPeriod"/>
            </a:pPr>
            <a:r>
              <a:rPr lang="en-US" dirty="0" smtClean="0"/>
              <a:t>Doing </a:t>
            </a:r>
            <a:r>
              <a:rPr lang="en-US" dirty="0"/>
              <a:t>what is good should be </a:t>
            </a:r>
            <a:r>
              <a:rPr lang="en-US" b="1" u="sng" dirty="0"/>
              <a:t>CONSCIOUSLY</a:t>
            </a:r>
            <a:r>
              <a:rPr lang="en-US" dirty="0"/>
              <a:t> chosen. </a:t>
            </a:r>
          </a:p>
        </p:txBody>
      </p:sp>
    </p:spTree>
    <p:extLst>
      <p:ext uri="{BB962C8B-B14F-4D97-AF65-F5344CB8AC3E}">
        <p14:creationId xmlns:p14="http://schemas.microsoft.com/office/powerpoint/2010/main" val="362705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8229600" cy="1143000"/>
          </a:xfrm>
        </p:spPr>
        <p:txBody>
          <a:bodyPr/>
          <a:lstStyle/>
          <a:p>
            <a:pPr algn="r"/>
            <a:r>
              <a:rPr lang="en-US" b="1" dirty="0" smtClean="0">
                <a:solidFill>
                  <a:schemeClr val="tx2">
                    <a:lumMod val="75000"/>
                  </a:schemeClr>
                </a:solidFill>
                <a:latin typeface="Chaparral Pro Light" pitchFamily="18" charset="0"/>
              </a:rPr>
              <a:t>Becoming a Caring Christian</a:t>
            </a:r>
            <a:endParaRPr lang="en-US" dirty="0"/>
          </a:p>
        </p:txBody>
      </p:sp>
      <p:sp>
        <p:nvSpPr>
          <p:cNvPr id="3" name="Content Placeholder 2"/>
          <p:cNvSpPr>
            <a:spLocks noGrp="1"/>
          </p:cNvSpPr>
          <p:nvPr>
            <p:ph idx="1"/>
          </p:nvPr>
        </p:nvSpPr>
        <p:spPr>
          <a:xfrm>
            <a:off x="381000" y="1295400"/>
            <a:ext cx="8534400" cy="5105400"/>
          </a:xfrm>
        </p:spPr>
        <p:txBody>
          <a:bodyPr>
            <a:normAutofit fontScale="62500" lnSpcReduction="20000"/>
          </a:bodyPr>
          <a:lstStyle/>
          <a:p>
            <a:pPr marL="0" indent="0">
              <a:buNone/>
            </a:pPr>
            <a:r>
              <a:rPr lang="en-US" sz="3800" dirty="0"/>
              <a:t>Devoting ourselves to doing whatever is good begins with a plan. Work independently for five minutes. </a:t>
            </a:r>
          </a:p>
          <a:p>
            <a:pPr marL="0" indent="0">
              <a:buNone/>
            </a:pPr>
            <a:r>
              <a:rPr lang="en-US" sz="3800" dirty="0"/>
              <a:t> </a:t>
            </a:r>
          </a:p>
          <a:p>
            <a:pPr lvl="1">
              <a:buFont typeface="Arial" pitchFamily="34" charset="0"/>
              <a:buChar char="•"/>
            </a:pPr>
            <a:r>
              <a:rPr lang="en-US" sz="3800" dirty="0" smtClean="0"/>
              <a:t>Use </a:t>
            </a:r>
            <a:r>
              <a:rPr lang="en-US" sz="3800" dirty="0"/>
              <a:t>the left column for listing 4-5 names of people who might respond to specific and significant acts of kindness. Especially try to focus on naming unsaved friends, neighbors, co-workers, relatives, etc. </a:t>
            </a:r>
          </a:p>
          <a:p>
            <a:pPr lvl="1">
              <a:buFont typeface="Arial" pitchFamily="34" charset="0"/>
              <a:buChar char="•"/>
            </a:pPr>
            <a:r>
              <a:rPr lang="en-US" sz="3800" dirty="0" smtClean="0"/>
              <a:t>Look </a:t>
            </a:r>
            <a:r>
              <a:rPr lang="en-US" sz="3800" dirty="0"/>
              <a:t>at the individual name and decide what specific and significant act of kindness each person would most appreciate. Match the listed names to the suggestions in the right column, or list other ideas in the blanks provided. </a:t>
            </a:r>
          </a:p>
          <a:p>
            <a:pPr lvl="1">
              <a:buFont typeface="Arial" pitchFamily="34" charset="0"/>
              <a:buChar char="•"/>
            </a:pPr>
            <a:r>
              <a:rPr lang="en-US" sz="3800" dirty="0" smtClean="0"/>
              <a:t>After </a:t>
            </a:r>
            <a:r>
              <a:rPr lang="en-US" sz="3800" dirty="0"/>
              <a:t>you have completed the exercise, break into church teams of 3-4 people. Pray together about the specific plans you have made to do whatever is good. </a:t>
            </a:r>
          </a:p>
          <a:p>
            <a:pPr marL="0" indent="0">
              <a:buNone/>
            </a:pPr>
            <a:r>
              <a:rPr lang="en-US" dirty="0"/>
              <a:t> </a:t>
            </a:r>
          </a:p>
          <a:p>
            <a:pPr marL="0" indent="0">
              <a:buNone/>
            </a:pPr>
            <a:endParaRPr lang="en-US" dirty="0"/>
          </a:p>
        </p:txBody>
      </p:sp>
      <p:pic>
        <p:nvPicPr>
          <p:cNvPr id="4" name="Picture 2" descr="http://vator.tv/images/attachments/010611085517clipart_board_meet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92" y="141514"/>
            <a:ext cx="1483317" cy="1112488"/>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4044005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smtClean="0">
                <a:solidFill>
                  <a:schemeClr val="tx2">
                    <a:lumMod val="75000"/>
                  </a:schemeClr>
                </a:solidFill>
                <a:latin typeface="Chaparral Pro Light" pitchFamily="18" charset="0"/>
              </a:rPr>
              <a:t>Becoming a Caring Christian</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sz="3400" dirty="0"/>
              <a:t>A caring church is made up of caring Christians. Could individual caring actions, such as those listed in the small group exercise, be translated into a church-wide caring ministry?   </a:t>
            </a:r>
          </a:p>
          <a:p>
            <a:pPr marL="0" indent="0">
              <a:buNone/>
            </a:pPr>
            <a:r>
              <a:rPr lang="en-US" sz="3400" dirty="0"/>
              <a:t> </a:t>
            </a:r>
          </a:p>
          <a:p>
            <a:pPr marL="400050" lvl="1" indent="0">
              <a:buNone/>
            </a:pPr>
            <a:r>
              <a:rPr lang="en-US" sz="3000" dirty="0"/>
              <a:t>What caring ministry could you begin at your church? </a:t>
            </a:r>
          </a:p>
          <a:p>
            <a:pPr marL="400050" lvl="1" indent="0">
              <a:buNone/>
            </a:pPr>
            <a:r>
              <a:rPr lang="en-US" sz="3000" dirty="0"/>
              <a:t> </a:t>
            </a:r>
          </a:p>
          <a:p>
            <a:pPr marL="400050" lvl="1" indent="0">
              <a:buNone/>
            </a:pPr>
            <a:r>
              <a:rPr lang="en-US" sz="3000" dirty="0"/>
              <a:t>How will you keep the focus of your ministry specific? </a:t>
            </a:r>
          </a:p>
          <a:p>
            <a:pPr marL="400050" lvl="1" indent="0">
              <a:buNone/>
            </a:pPr>
            <a:r>
              <a:rPr lang="en-US" sz="3000" dirty="0"/>
              <a:t> </a:t>
            </a:r>
          </a:p>
          <a:p>
            <a:pPr marL="400050" lvl="1" indent="0">
              <a:buNone/>
            </a:pPr>
            <a:r>
              <a:rPr lang="en-US" sz="3000" dirty="0"/>
              <a:t>How will you ascertain that your ministry has significance? </a:t>
            </a:r>
          </a:p>
          <a:p>
            <a:pPr marL="400050" lvl="1" indent="0">
              <a:buNone/>
            </a:pPr>
            <a:r>
              <a:rPr lang="en-US" sz="3000" dirty="0"/>
              <a:t> </a:t>
            </a:r>
          </a:p>
          <a:p>
            <a:pPr marL="400050" lvl="1" indent="0">
              <a:buNone/>
            </a:pPr>
            <a:r>
              <a:rPr lang="en-US" sz="3000" dirty="0"/>
              <a:t>How will you recruit people who will consciously choose to be involved in a caring ministry? </a:t>
            </a:r>
          </a:p>
          <a:p>
            <a:pPr marL="400050" lvl="1" indent="0">
              <a:buNone/>
            </a:pPr>
            <a:r>
              <a:rPr lang="en-US" sz="3000" dirty="0"/>
              <a:t> </a:t>
            </a:r>
          </a:p>
          <a:p>
            <a:pPr marL="0" indent="0">
              <a:buNone/>
            </a:pPr>
            <a:endParaRPr lang="en-US" dirty="0"/>
          </a:p>
        </p:txBody>
      </p:sp>
    </p:spTree>
    <p:extLst>
      <p:ext uri="{BB962C8B-B14F-4D97-AF65-F5344CB8AC3E}">
        <p14:creationId xmlns:p14="http://schemas.microsoft.com/office/powerpoint/2010/main" val="2437848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smtClean="0">
                <a:solidFill>
                  <a:schemeClr val="tx2">
                    <a:lumMod val="75000"/>
                  </a:schemeClr>
                </a:solidFill>
                <a:latin typeface="Chaparral Pro Light" pitchFamily="18" charset="0"/>
              </a:rPr>
              <a:t>Becoming a Caring Christian</a:t>
            </a:r>
            <a:endParaRPr lang="en-US" b="1" dirty="0">
              <a:solidFill>
                <a:schemeClr val="tx2">
                  <a:lumMod val="75000"/>
                </a:schemeClr>
              </a:solidFill>
              <a:latin typeface="Chaparral Pro Light" pitchFamily="18" charset="0"/>
            </a:endParaRPr>
          </a:p>
        </p:txBody>
      </p:sp>
      <p:sp>
        <p:nvSpPr>
          <p:cNvPr id="3" name="Content Placeholder 2"/>
          <p:cNvSpPr>
            <a:spLocks noGrp="1"/>
          </p:cNvSpPr>
          <p:nvPr>
            <p:ph idx="1"/>
          </p:nvPr>
        </p:nvSpPr>
        <p:spPr>
          <a:xfrm>
            <a:off x="457200" y="1600200"/>
            <a:ext cx="8229600" cy="4953000"/>
          </a:xfrm>
        </p:spPr>
        <p:txBody>
          <a:bodyPr>
            <a:normAutofit/>
          </a:bodyPr>
          <a:lstStyle/>
          <a:p>
            <a:pPr marL="0" indent="0">
              <a:buNone/>
            </a:pPr>
            <a:r>
              <a:rPr lang="en-US" sz="3600" b="1" dirty="0" smtClean="0">
                <a:solidFill>
                  <a:schemeClr val="tx2">
                    <a:lumMod val="75000"/>
                  </a:schemeClr>
                </a:solidFill>
                <a:latin typeface="Chaparral Pro Light" pitchFamily="18" charset="0"/>
              </a:rPr>
              <a:t>Purpose:</a:t>
            </a:r>
          </a:p>
          <a:p>
            <a:pPr marL="0" indent="0">
              <a:buNone/>
            </a:pPr>
            <a:r>
              <a:rPr lang="en-US" dirty="0" smtClean="0">
                <a:latin typeface="+mj-lt"/>
              </a:rPr>
              <a:t>Encourage Christians to devote themselves to doing good. </a:t>
            </a:r>
          </a:p>
          <a:p>
            <a:pPr marL="0" indent="0">
              <a:buNone/>
            </a:pPr>
            <a:r>
              <a:rPr lang="en-US" sz="3600" b="1" dirty="0" smtClean="0">
                <a:solidFill>
                  <a:schemeClr val="tx2">
                    <a:lumMod val="75000"/>
                  </a:schemeClr>
                </a:solidFill>
                <a:latin typeface="Chaparral Pro Light" pitchFamily="18" charset="0"/>
              </a:rPr>
              <a:t>Objectives:</a:t>
            </a:r>
          </a:p>
          <a:p>
            <a:pPr lvl="1">
              <a:buFont typeface="Arial" pitchFamily="34" charset="0"/>
              <a:buChar char="•"/>
            </a:pPr>
            <a:r>
              <a:rPr lang="en-US" dirty="0" smtClean="0"/>
              <a:t>To develop personal virtues in preparation for doing good</a:t>
            </a:r>
          </a:p>
          <a:p>
            <a:pPr lvl="1">
              <a:buFont typeface="Arial" pitchFamily="34" charset="0"/>
              <a:buChar char="•"/>
            </a:pPr>
            <a:r>
              <a:rPr lang="en-US" dirty="0" smtClean="0"/>
              <a:t>To understand the kindness of God</a:t>
            </a:r>
          </a:p>
          <a:p>
            <a:pPr lvl="1">
              <a:buFont typeface="Arial" pitchFamily="34" charset="0"/>
              <a:buChar char="•"/>
            </a:pPr>
            <a:r>
              <a:rPr lang="en-US" dirty="0" smtClean="0"/>
              <a:t>To determine what caring deeds are excellent and profitable for everyone. </a:t>
            </a:r>
            <a:endParaRPr lang="en-US" dirty="0"/>
          </a:p>
          <a:p>
            <a:pPr marL="0" indent="0">
              <a:buNone/>
            </a:pPr>
            <a:endParaRPr lang="en-US" dirty="0" smtClean="0">
              <a:solidFill>
                <a:schemeClr val="tx2">
                  <a:lumMod val="75000"/>
                </a:schemeClr>
              </a:solidFill>
              <a:latin typeface="Chaparral Pro Light" pitchFamily="18" charset="0"/>
            </a:endParaRPr>
          </a:p>
          <a:p>
            <a:pPr marL="0" indent="0">
              <a:buNone/>
            </a:pPr>
            <a:endParaRPr lang="en-US" dirty="0">
              <a:latin typeface="+mj-lt"/>
            </a:endParaRPr>
          </a:p>
        </p:txBody>
      </p:sp>
    </p:spTree>
    <p:extLst>
      <p:ext uri="{BB962C8B-B14F-4D97-AF65-F5344CB8AC3E}">
        <p14:creationId xmlns:p14="http://schemas.microsoft.com/office/powerpoint/2010/main" val="4091268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smtClean="0">
                <a:solidFill>
                  <a:schemeClr val="tx2">
                    <a:lumMod val="75000"/>
                  </a:schemeClr>
                </a:solidFill>
                <a:latin typeface="Chaparral Pro Light" pitchFamily="18" charset="0"/>
              </a:rPr>
              <a:t>Becoming a Caring Christian</a:t>
            </a:r>
            <a:endParaRPr lang="en-US" dirty="0"/>
          </a:p>
        </p:txBody>
      </p:sp>
      <p:sp>
        <p:nvSpPr>
          <p:cNvPr id="3" name="Content Placeholder 2"/>
          <p:cNvSpPr>
            <a:spLocks noGrp="1"/>
          </p:cNvSpPr>
          <p:nvPr>
            <p:ph idx="1"/>
          </p:nvPr>
        </p:nvSpPr>
        <p:spPr>
          <a:xfrm>
            <a:off x="457200" y="1600200"/>
            <a:ext cx="8229600" cy="4800600"/>
          </a:xfrm>
        </p:spPr>
        <p:txBody>
          <a:bodyPr>
            <a:noAutofit/>
          </a:bodyPr>
          <a:lstStyle/>
          <a:p>
            <a:pPr marL="514350" indent="-514350">
              <a:buFont typeface="+mj-lt"/>
              <a:buAutoNum type="alphaUcPeriod"/>
            </a:pPr>
            <a:r>
              <a:rPr lang="en-US" dirty="0" smtClean="0"/>
              <a:t>A </a:t>
            </a:r>
            <a:r>
              <a:rPr lang="en-US" b="1" u="sng" dirty="0"/>
              <a:t>READINESS</a:t>
            </a:r>
            <a:r>
              <a:rPr lang="en-US" dirty="0"/>
              <a:t> to do good emerges from personal virtues.</a:t>
            </a:r>
          </a:p>
          <a:p>
            <a:pPr marL="400050" lvl="1" indent="0">
              <a:buNone/>
            </a:pPr>
            <a:r>
              <a:rPr lang="en-US" sz="3200" dirty="0" smtClean="0"/>
              <a:t>1</a:t>
            </a:r>
            <a:r>
              <a:rPr lang="en-US" sz="3200" dirty="0"/>
              <a:t>. We must be responsive to </a:t>
            </a:r>
            <a:r>
              <a:rPr lang="en-US" sz="3200" b="1" u="sng" dirty="0"/>
              <a:t>AUTHORITIES</a:t>
            </a:r>
            <a:r>
              <a:rPr lang="en-US" sz="3200" dirty="0"/>
              <a:t>. </a:t>
            </a:r>
          </a:p>
          <a:p>
            <a:pPr marL="1257300" lvl="2" indent="-457200">
              <a:buFont typeface="+mj-lt"/>
              <a:buAutoNum type="alphaLcPeriod"/>
            </a:pPr>
            <a:r>
              <a:rPr lang="en-US" sz="3200" dirty="0"/>
              <a:t>T</a:t>
            </a:r>
            <a:r>
              <a:rPr lang="en-US" sz="3200" dirty="0" smtClean="0"/>
              <a:t>he </a:t>
            </a:r>
            <a:r>
              <a:rPr lang="en-US" sz="3200" dirty="0"/>
              <a:t>apostle had a </a:t>
            </a:r>
            <a:r>
              <a:rPr lang="en-US" sz="3200" b="1" u="sng" dirty="0"/>
              <a:t>CAPTIVE</a:t>
            </a:r>
            <a:r>
              <a:rPr lang="en-US" sz="3200" dirty="0"/>
              <a:t> audience for the gospel.</a:t>
            </a:r>
          </a:p>
          <a:p>
            <a:pPr marL="1257300" lvl="2" indent="-457200">
              <a:buFont typeface="+mj-lt"/>
              <a:buAutoNum type="alphaLcPeriod"/>
            </a:pPr>
            <a:r>
              <a:rPr lang="en-US" sz="3200" dirty="0" smtClean="0"/>
              <a:t>The </a:t>
            </a:r>
            <a:r>
              <a:rPr lang="en-US" sz="3200" dirty="0"/>
              <a:t>obedience to authority that Christ demands of us </a:t>
            </a:r>
            <a:r>
              <a:rPr lang="en-US" sz="3200" b="1" u="sng" dirty="0"/>
              <a:t>NEVER</a:t>
            </a:r>
            <a:r>
              <a:rPr lang="en-US" sz="3200" dirty="0"/>
              <a:t> contradicts our </a:t>
            </a:r>
            <a:r>
              <a:rPr lang="en-US" sz="3200" dirty="0" smtClean="0"/>
              <a:t>allegiance </a:t>
            </a:r>
            <a:r>
              <a:rPr lang="en-US" sz="3200" dirty="0"/>
              <a:t>to God. </a:t>
            </a:r>
          </a:p>
        </p:txBody>
      </p:sp>
    </p:spTree>
    <p:extLst>
      <p:ext uri="{BB962C8B-B14F-4D97-AF65-F5344CB8AC3E}">
        <p14:creationId xmlns:p14="http://schemas.microsoft.com/office/powerpoint/2010/main" val="4094829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smtClean="0">
                <a:solidFill>
                  <a:schemeClr val="tx2">
                    <a:lumMod val="75000"/>
                  </a:schemeClr>
                </a:solidFill>
                <a:latin typeface="Chaparral Pro Light" pitchFamily="18" charset="0"/>
              </a:rPr>
              <a:t>Becoming a Caring Christian</a:t>
            </a:r>
            <a:endParaRPr lang="en-US" dirty="0"/>
          </a:p>
        </p:txBody>
      </p:sp>
      <p:sp>
        <p:nvSpPr>
          <p:cNvPr id="3" name="Content Placeholder 2"/>
          <p:cNvSpPr>
            <a:spLocks noGrp="1"/>
          </p:cNvSpPr>
          <p:nvPr>
            <p:ph idx="1"/>
          </p:nvPr>
        </p:nvSpPr>
        <p:spPr/>
        <p:txBody>
          <a:bodyPr>
            <a:noAutofit/>
          </a:bodyPr>
          <a:lstStyle/>
          <a:p>
            <a:pPr marL="514350" indent="-514350">
              <a:buFont typeface="+mj-lt"/>
              <a:buAutoNum type="alphaLcPeriod" startAt="3"/>
            </a:pPr>
            <a:r>
              <a:rPr lang="en-US" dirty="0" smtClean="0"/>
              <a:t>Jesus’ submission to the ultimate authority of His Father </a:t>
            </a:r>
            <a:r>
              <a:rPr lang="en-US" b="1" u="sng" dirty="0" smtClean="0"/>
              <a:t>PRECEDED</a:t>
            </a:r>
            <a:r>
              <a:rPr lang="en-US" dirty="0" smtClean="0"/>
              <a:t> his submission to those who crucified him. </a:t>
            </a:r>
          </a:p>
          <a:p>
            <a:pPr marL="514350" indent="-514350">
              <a:buFont typeface="+mj-lt"/>
              <a:buAutoNum type="alphaLcPeriod" startAt="3"/>
            </a:pPr>
            <a:r>
              <a:rPr lang="en-US" dirty="0" smtClean="0"/>
              <a:t>We generally do good by submitting to human authority only after we have submitted to the authority of </a:t>
            </a:r>
            <a:r>
              <a:rPr lang="en-US" b="1" u="sng" dirty="0" smtClean="0"/>
              <a:t>CHRIST</a:t>
            </a:r>
            <a:r>
              <a:rPr lang="en-US" dirty="0" smtClean="0"/>
              <a:t> in our lives. </a:t>
            </a:r>
          </a:p>
          <a:p>
            <a:pPr marL="0" indent="0">
              <a:buNone/>
            </a:pPr>
            <a:r>
              <a:rPr lang="en-US" sz="2800" dirty="0"/>
              <a:t> </a:t>
            </a:r>
          </a:p>
          <a:p>
            <a:pPr marL="0" indent="0">
              <a:buNone/>
            </a:pPr>
            <a:endParaRPr lang="en-US" sz="2800" dirty="0"/>
          </a:p>
        </p:txBody>
      </p:sp>
    </p:spTree>
    <p:extLst>
      <p:ext uri="{BB962C8B-B14F-4D97-AF65-F5344CB8AC3E}">
        <p14:creationId xmlns:p14="http://schemas.microsoft.com/office/powerpoint/2010/main" val="1096831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smtClean="0">
                <a:solidFill>
                  <a:schemeClr val="tx2">
                    <a:lumMod val="75000"/>
                  </a:schemeClr>
                </a:solidFill>
                <a:latin typeface="Chaparral Pro Light" pitchFamily="18" charset="0"/>
              </a:rPr>
              <a:t>Becoming a Caring Christian</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startAt="2"/>
            </a:pPr>
            <a:r>
              <a:rPr lang="en-US" sz="3600" dirty="0" smtClean="0"/>
              <a:t>We </a:t>
            </a:r>
            <a:r>
              <a:rPr lang="en-US" sz="3600" dirty="0"/>
              <a:t>should engage in </a:t>
            </a:r>
            <a:r>
              <a:rPr lang="en-US" sz="3600" b="1" u="sng" dirty="0"/>
              <a:t>KIND</a:t>
            </a:r>
            <a:r>
              <a:rPr lang="en-US" sz="3600" dirty="0"/>
              <a:t> conversation. </a:t>
            </a:r>
            <a:endParaRPr lang="en-US" sz="3600" dirty="0" smtClean="0"/>
          </a:p>
          <a:p>
            <a:pPr marL="914400" lvl="1" indent="-514350">
              <a:buFont typeface="+mj-lt"/>
              <a:buAutoNum type="alphaLcPeriod"/>
            </a:pPr>
            <a:r>
              <a:rPr lang="en-US" sz="3200" dirty="0" smtClean="0"/>
              <a:t>Shun </a:t>
            </a:r>
            <a:r>
              <a:rPr lang="en-US" sz="3200" b="1" u="sng" dirty="0" smtClean="0"/>
              <a:t>SLANDER</a:t>
            </a:r>
            <a:r>
              <a:rPr lang="en-US" sz="3200" dirty="0" smtClean="0"/>
              <a:t>. Slanderous talk is based on false charges aimed at </a:t>
            </a:r>
            <a:r>
              <a:rPr lang="en-US" sz="3200" b="1" u="sng" dirty="0" smtClean="0"/>
              <a:t>DEFAMING</a:t>
            </a:r>
            <a:r>
              <a:rPr lang="en-US" sz="3200" dirty="0" smtClean="0"/>
              <a:t> someone’s reputation.  </a:t>
            </a:r>
          </a:p>
          <a:p>
            <a:pPr marL="914400" lvl="1" indent="-514350">
              <a:buFont typeface="+mj-lt"/>
              <a:buAutoNum type="alphaLcPeriod"/>
            </a:pPr>
            <a:r>
              <a:rPr lang="en-US" sz="3200" dirty="0" smtClean="0"/>
              <a:t>Boycott </a:t>
            </a:r>
            <a:r>
              <a:rPr lang="en-US" sz="3200" b="1" u="sng" dirty="0"/>
              <a:t>GOSSIP</a:t>
            </a:r>
            <a:r>
              <a:rPr lang="en-US" sz="3200" dirty="0"/>
              <a:t>. Don’t encourage the gossiper.  </a:t>
            </a:r>
            <a:endParaRPr lang="en-US" sz="3200" dirty="0" smtClean="0"/>
          </a:p>
          <a:p>
            <a:pPr marL="914400" lvl="1" indent="-514350">
              <a:buFont typeface="+mj-lt"/>
              <a:buAutoNum type="alphaLcPeriod"/>
            </a:pPr>
            <a:r>
              <a:rPr lang="en-US" sz="3200" dirty="0" smtClean="0"/>
              <a:t>Avoid </a:t>
            </a:r>
            <a:r>
              <a:rPr lang="en-US" sz="3200" b="1" u="sng" dirty="0"/>
              <a:t>THREATS</a:t>
            </a:r>
            <a:r>
              <a:rPr lang="en-US" sz="3200" dirty="0"/>
              <a:t>. Follow the example of Jesus who always turned the other cheek. </a:t>
            </a:r>
          </a:p>
          <a:p>
            <a:pPr marL="0" indent="0">
              <a:buNone/>
            </a:pPr>
            <a:endParaRPr lang="en-US" dirty="0"/>
          </a:p>
        </p:txBody>
      </p:sp>
    </p:spTree>
    <p:extLst>
      <p:ext uri="{BB962C8B-B14F-4D97-AF65-F5344CB8AC3E}">
        <p14:creationId xmlns:p14="http://schemas.microsoft.com/office/powerpoint/2010/main" val="151293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smtClean="0">
                <a:solidFill>
                  <a:schemeClr val="tx2">
                    <a:lumMod val="75000"/>
                  </a:schemeClr>
                </a:solidFill>
                <a:latin typeface="Chaparral Pro Light" pitchFamily="18" charset="0"/>
              </a:rPr>
              <a:t>Becoming a Caring Christian</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startAt="3"/>
            </a:pPr>
            <a:r>
              <a:rPr lang="en-US" dirty="0" smtClean="0"/>
              <a:t>We </a:t>
            </a:r>
            <a:r>
              <a:rPr lang="en-US" dirty="0"/>
              <a:t>must foster peaceful and considerate </a:t>
            </a:r>
            <a:r>
              <a:rPr lang="en-US" b="1" u="sng" dirty="0"/>
              <a:t>RELATIONSHIPS</a:t>
            </a:r>
            <a:r>
              <a:rPr lang="en-US" dirty="0"/>
              <a:t>. </a:t>
            </a:r>
          </a:p>
          <a:p>
            <a:pPr marL="914400" lvl="1" indent="-514350">
              <a:buFont typeface="+mj-lt"/>
              <a:buAutoNum type="alphaLcPeriod"/>
            </a:pPr>
            <a:r>
              <a:rPr lang="en-US" sz="3200" dirty="0" smtClean="0"/>
              <a:t>Peaceful </a:t>
            </a:r>
            <a:r>
              <a:rPr lang="en-US" sz="3200" dirty="0"/>
              <a:t>Christians find</a:t>
            </a:r>
            <a:r>
              <a:rPr lang="en-US" sz="3200" b="1" dirty="0"/>
              <a:t> </a:t>
            </a:r>
            <a:r>
              <a:rPr lang="en-US" sz="3200" b="1" u="sng" dirty="0"/>
              <a:t>SOLUTIONS</a:t>
            </a:r>
            <a:r>
              <a:rPr lang="en-US" sz="3200" dirty="0"/>
              <a:t> instead of laying blame. </a:t>
            </a:r>
            <a:endParaRPr lang="en-US" sz="3200" dirty="0" smtClean="0"/>
          </a:p>
          <a:p>
            <a:pPr marL="914400" lvl="1" indent="-514350">
              <a:buFont typeface="+mj-lt"/>
              <a:buAutoNum type="alphaLcPeriod"/>
            </a:pPr>
            <a:r>
              <a:rPr lang="en-US" sz="3200" dirty="0" smtClean="0"/>
              <a:t>Considerate </a:t>
            </a:r>
            <a:r>
              <a:rPr lang="en-US" sz="3200" dirty="0"/>
              <a:t>Christians think of </a:t>
            </a:r>
            <a:r>
              <a:rPr lang="en-US" sz="3200" b="1" u="sng" dirty="0"/>
              <a:t>OTHERS</a:t>
            </a:r>
            <a:r>
              <a:rPr lang="en-US" sz="3200" dirty="0"/>
              <a:t> instead of themselves. </a:t>
            </a:r>
            <a:endParaRPr lang="en-US" sz="3200" dirty="0" smtClean="0"/>
          </a:p>
          <a:p>
            <a:pPr marL="914400" lvl="1" indent="-514350">
              <a:buFont typeface="+mj-lt"/>
              <a:buAutoNum type="alphaLcPeriod"/>
            </a:pPr>
            <a:r>
              <a:rPr lang="en-US" sz="3200" dirty="0" smtClean="0"/>
              <a:t>Christians </a:t>
            </a:r>
            <a:r>
              <a:rPr lang="en-US" sz="3200" b="1" u="sng" dirty="0" smtClean="0"/>
              <a:t>RELINQUISH</a:t>
            </a:r>
            <a:r>
              <a:rPr lang="en-US" sz="3200" dirty="0" smtClean="0"/>
              <a:t> their rights instead of retaining their rights. </a:t>
            </a:r>
          </a:p>
          <a:p>
            <a:pPr marL="0" indent="0">
              <a:buNone/>
            </a:pPr>
            <a:endParaRPr lang="en-US" dirty="0"/>
          </a:p>
        </p:txBody>
      </p:sp>
    </p:spTree>
    <p:extLst>
      <p:ext uri="{BB962C8B-B14F-4D97-AF65-F5344CB8AC3E}">
        <p14:creationId xmlns:p14="http://schemas.microsoft.com/office/powerpoint/2010/main" val="3621160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smtClean="0">
                <a:solidFill>
                  <a:schemeClr val="tx2">
                    <a:lumMod val="75000"/>
                  </a:schemeClr>
                </a:solidFill>
                <a:latin typeface="Chaparral Pro Light" pitchFamily="18" charset="0"/>
              </a:rPr>
              <a:t>Becoming a Caring Christian</a:t>
            </a:r>
            <a:endParaRPr lang="en-US" dirty="0"/>
          </a:p>
        </p:txBody>
      </p:sp>
      <p:sp>
        <p:nvSpPr>
          <p:cNvPr id="3" name="Content Placeholder 2"/>
          <p:cNvSpPr>
            <a:spLocks noGrp="1"/>
          </p:cNvSpPr>
          <p:nvPr>
            <p:ph idx="1"/>
          </p:nvPr>
        </p:nvSpPr>
        <p:spPr/>
        <p:txBody>
          <a:bodyPr>
            <a:noAutofit/>
          </a:bodyPr>
          <a:lstStyle/>
          <a:p>
            <a:pPr marL="514350" indent="-514350">
              <a:buFont typeface="+mj-lt"/>
              <a:buAutoNum type="arabicPeriod" startAt="4"/>
            </a:pPr>
            <a:r>
              <a:rPr lang="en-US" dirty="0" smtClean="0"/>
              <a:t>We </a:t>
            </a:r>
            <a:r>
              <a:rPr lang="en-US" dirty="0"/>
              <a:t>must model a </a:t>
            </a:r>
            <a:r>
              <a:rPr lang="en-US" b="1" u="sng" dirty="0"/>
              <a:t>HUMBLE</a:t>
            </a:r>
            <a:r>
              <a:rPr lang="en-US" b="1" dirty="0"/>
              <a:t> </a:t>
            </a:r>
            <a:r>
              <a:rPr lang="en-US" dirty="0"/>
              <a:t>attitude. </a:t>
            </a:r>
          </a:p>
          <a:p>
            <a:pPr marL="914400" lvl="1" indent="-514350">
              <a:buFont typeface="+mj-lt"/>
              <a:buAutoNum type="alphaLcPeriod"/>
            </a:pPr>
            <a:r>
              <a:rPr lang="en-US" sz="3200" dirty="0" smtClean="0"/>
              <a:t>Showing </a:t>
            </a:r>
            <a:r>
              <a:rPr lang="en-US" sz="3200" dirty="0"/>
              <a:t>true humility means treating people </a:t>
            </a:r>
            <a:r>
              <a:rPr lang="en-US" sz="3200" b="1" u="sng" dirty="0"/>
              <a:t>RESPECTFULLY</a:t>
            </a:r>
            <a:r>
              <a:rPr lang="en-US" sz="3200" dirty="0"/>
              <a:t>. </a:t>
            </a:r>
          </a:p>
          <a:p>
            <a:pPr marL="914400" lvl="1" indent="-514350">
              <a:buFont typeface="+mj-lt"/>
              <a:buAutoNum type="alphaLcPeriod"/>
            </a:pPr>
            <a:r>
              <a:rPr lang="en-US" sz="3200" dirty="0" smtClean="0"/>
              <a:t>Showing </a:t>
            </a:r>
            <a:r>
              <a:rPr lang="en-US" sz="3200" dirty="0"/>
              <a:t>true humility means asking for </a:t>
            </a:r>
            <a:r>
              <a:rPr lang="en-US" sz="3200" b="1" u="sng" dirty="0"/>
              <a:t>FORGIVENESS</a:t>
            </a:r>
            <a:r>
              <a:rPr lang="en-US" sz="3200" dirty="0"/>
              <a:t>. </a:t>
            </a:r>
          </a:p>
          <a:p>
            <a:pPr marL="914400" lvl="1" indent="-514350">
              <a:buFont typeface="+mj-lt"/>
              <a:buAutoNum type="alphaLcPeriod"/>
            </a:pPr>
            <a:r>
              <a:rPr lang="en-US" sz="3200" dirty="0" smtClean="0"/>
              <a:t>Showing </a:t>
            </a:r>
            <a:r>
              <a:rPr lang="en-US" sz="3200" dirty="0"/>
              <a:t>true humility means </a:t>
            </a:r>
            <a:r>
              <a:rPr lang="en-US" sz="3200" b="1" u="sng" dirty="0"/>
              <a:t>REMEMBERING</a:t>
            </a:r>
            <a:r>
              <a:rPr lang="en-US" sz="3200" dirty="0"/>
              <a:t> what Christ saved us from. </a:t>
            </a:r>
          </a:p>
          <a:p>
            <a:pPr marL="914400" lvl="1" indent="-514350">
              <a:buFont typeface="+mj-lt"/>
              <a:buAutoNum type="alphaLcPeriod"/>
            </a:pPr>
            <a:r>
              <a:rPr lang="en-US" sz="3200" dirty="0" smtClean="0"/>
              <a:t>Showing </a:t>
            </a:r>
            <a:r>
              <a:rPr lang="en-US" sz="3200" dirty="0"/>
              <a:t>true humility is to become </a:t>
            </a:r>
            <a:r>
              <a:rPr lang="en-US" sz="3200" b="1" u="sng" dirty="0"/>
              <a:t>TEACHABLE</a:t>
            </a:r>
            <a:r>
              <a:rPr lang="en-US" sz="3200" dirty="0"/>
              <a:t>. </a:t>
            </a:r>
          </a:p>
        </p:txBody>
      </p:sp>
    </p:spTree>
    <p:extLst>
      <p:ext uri="{BB962C8B-B14F-4D97-AF65-F5344CB8AC3E}">
        <p14:creationId xmlns:p14="http://schemas.microsoft.com/office/powerpoint/2010/main" val="2824510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smtClean="0">
                <a:solidFill>
                  <a:schemeClr val="tx2">
                    <a:lumMod val="75000"/>
                  </a:schemeClr>
                </a:solidFill>
                <a:latin typeface="Chaparral Pro Light" pitchFamily="18" charset="0"/>
              </a:rPr>
              <a:t>Becoming a Caring Christian</a:t>
            </a:r>
            <a:endParaRPr lang="en-US" dirty="0"/>
          </a:p>
        </p:txBody>
      </p:sp>
      <p:sp>
        <p:nvSpPr>
          <p:cNvPr id="3" name="Content Placeholder 2"/>
          <p:cNvSpPr>
            <a:spLocks noGrp="1"/>
          </p:cNvSpPr>
          <p:nvPr>
            <p:ph idx="1"/>
          </p:nvPr>
        </p:nvSpPr>
        <p:spPr/>
        <p:txBody>
          <a:bodyPr>
            <a:noAutofit/>
          </a:bodyPr>
          <a:lstStyle/>
          <a:p>
            <a:pPr marL="514350" indent="-514350">
              <a:buFont typeface="+mj-lt"/>
              <a:buAutoNum type="arabicPeriod" startAt="5"/>
            </a:pPr>
            <a:r>
              <a:rPr lang="en-US" dirty="0" smtClean="0"/>
              <a:t>We </a:t>
            </a:r>
            <a:r>
              <a:rPr lang="en-US" dirty="0"/>
              <a:t>should be </a:t>
            </a:r>
            <a:r>
              <a:rPr lang="en-US" b="1" u="sng" dirty="0"/>
              <a:t>OBEDIENT</a:t>
            </a:r>
            <a:r>
              <a:rPr lang="en-US" dirty="0"/>
              <a:t>. </a:t>
            </a:r>
          </a:p>
          <a:p>
            <a:pPr marL="914400" lvl="1" indent="-514350">
              <a:buFont typeface="+mj-lt"/>
              <a:buAutoNum type="alphaLcPeriod"/>
            </a:pPr>
            <a:r>
              <a:rPr lang="en-US" sz="3200" dirty="0" smtClean="0"/>
              <a:t>Obedience </a:t>
            </a:r>
            <a:r>
              <a:rPr lang="en-US" sz="3200" dirty="0"/>
              <a:t>directs our </a:t>
            </a:r>
            <a:r>
              <a:rPr lang="en-US" sz="3200" b="1" u="sng" dirty="0"/>
              <a:t>ACTIONS</a:t>
            </a:r>
            <a:r>
              <a:rPr lang="en-US" sz="3200" dirty="0"/>
              <a:t>, but submission impacts our attitudes.                </a:t>
            </a:r>
          </a:p>
          <a:p>
            <a:pPr marL="914400" lvl="1" indent="-514350">
              <a:buFont typeface="+mj-lt"/>
              <a:buAutoNum type="alphaLcPeriod"/>
            </a:pPr>
            <a:r>
              <a:rPr lang="en-US" sz="3200" dirty="0" smtClean="0"/>
              <a:t>Consider </a:t>
            </a:r>
            <a:r>
              <a:rPr lang="en-US" sz="3200" dirty="0"/>
              <a:t>the example of the defiant little boy who, when scolded, said, “I may be sitting down on the outside, but I’m standing up on the inside!” </a:t>
            </a:r>
            <a:endParaRPr lang="en-US" sz="3200" dirty="0" smtClean="0"/>
          </a:p>
          <a:p>
            <a:pPr marL="914400" lvl="1" indent="-514350">
              <a:buFont typeface="+mj-lt"/>
              <a:buAutoNum type="alphaLcPeriod"/>
            </a:pPr>
            <a:r>
              <a:rPr lang="en-US" sz="3200" dirty="0" smtClean="0"/>
              <a:t>Christian </a:t>
            </a:r>
            <a:r>
              <a:rPr lang="en-US" sz="3200" dirty="0"/>
              <a:t>submission goes beyond obedience to be </a:t>
            </a:r>
            <a:r>
              <a:rPr lang="en-US" sz="3200" b="1" u="sng" dirty="0"/>
              <a:t>GRACIOUS</a:t>
            </a:r>
            <a:r>
              <a:rPr lang="en-US" sz="3200" dirty="0"/>
              <a:t> and yielded. </a:t>
            </a:r>
          </a:p>
        </p:txBody>
      </p:sp>
    </p:spTree>
    <p:extLst>
      <p:ext uri="{BB962C8B-B14F-4D97-AF65-F5344CB8AC3E}">
        <p14:creationId xmlns:p14="http://schemas.microsoft.com/office/powerpoint/2010/main" val="2763367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smtClean="0">
                <a:solidFill>
                  <a:schemeClr val="tx2">
                    <a:lumMod val="75000"/>
                  </a:schemeClr>
                </a:solidFill>
                <a:latin typeface="Chaparral Pro Light" pitchFamily="18" charset="0"/>
              </a:rPr>
              <a:t>Becoming a Caring Christian</a:t>
            </a:r>
            <a:endParaRPr lang="en-US" dirty="0"/>
          </a:p>
        </p:txBody>
      </p:sp>
      <p:sp>
        <p:nvSpPr>
          <p:cNvPr id="3" name="Content Placeholder 2"/>
          <p:cNvSpPr>
            <a:spLocks noGrp="1"/>
          </p:cNvSpPr>
          <p:nvPr>
            <p:ph idx="1"/>
          </p:nvPr>
        </p:nvSpPr>
        <p:spPr/>
        <p:txBody>
          <a:bodyPr>
            <a:noAutofit/>
          </a:bodyPr>
          <a:lstStyle/>
          <a:p>
            <a:pPr marL="514350" indent="-514350">
              <a:buFont typeface="+mj-lt"/>
              <a:buAutoNum type="alphaUcPeriod" startAt="2"/>
            </a:pPr>
            <a:r>
              <a:rPr lang="en-US" dirty="0" smtClean="0"/>
              <a:t>But </a:t>
            </a:r>
            <a:r>
              <a:rPr lang="en-US" dirty="0"/>
              <a:t>God’s </a:t>
            </a:r>
            <a:r>
              <a:rPr lang="en-US" b="1" u="sng" dirty="0"/>
              <a:t>KINDNESS</a:t>
            </a:r>
            <a:r>
              <a:rPr lang="en-US" dirty="0"/>
              <a:t> saved us from sin to righteousness. </a:t>
            </a:r>
          </a:p>
          <a:p>
            <a:pPr marL="914400" lvl="1" indent="-514350">
              <a:buFont typeface="+mj-lt"/>
              <a:buAutoNum type="arabicPeriod"/>
            </a:pPr>
            <a:r>
              <a:rPr lang="en-US" sz="3200" dirty="0" smtClean="0"/>
              <a:t>Here </a:t>
            </a:r>
            <a:r>
              <a:rPr lang="en-US" sz="3200" dirty="0"/>
              <a:t>is how we </a:t>
            </a:r>
            <a:r>
              <a:rPr lang="en-US" sz="3200" b="1" u="sng" dirty="0"/>
              <a:t>OBSERVE</a:t>
            </a:r>
            <a:r>
              <a:rPr lang="en-US" sz="3200" dirty="0"/>
              <a:t> God’s kindness: </a:t>
            </a:r>
          </a:p>
          <a:p>
            <a:pPr marL="1314450" lvl="2" indent="-514350">
              <a:buFont typeface="+mj-lt"/>
              <a:buAutoNum type="alphaLcPeriod"/>
            </a:pPr>
            <a:r>
              <a:rPr lang="en-US" sz="3200" dirty="0" smtClean="0"/>
              <a:t>Only </a:t>
            </a:r>
            <a:r>
              <a:rPr lang="en-US" sz="3200" dirty="0"/>
              <a:t>God’s divine </a:t>
            </a:r>
            <a:r>
              <a:rPr lang="en-US" sz="3200" b="1" u="sng" dirty="0"/>
              <a:t>INITIATIVE</a:t>
            </a:r>
            <a:r>
              <a:rPr lang="en-US" sz="3200" dirty="0"/>
              <a:t>, not our own intent, sent Jesus Christ to us. </a:t>
            </a:r>
          </a:p>
          <a:p>
            <a:pPr marL="1314450" lvl="2" indent="-514350">
              <a:buFont typeface="+mj-lt"/>
              <a:buAutoNum type="alphaLcPeriod"/>
            </a:pPr>
            <a:r>
              <a:rPr lang="en-US" sz="3200" dirty="0" smtClean="0"/>
              <a:t>Only </a:t>
            </a:r>
            <a:r>
              <a:rPr lang="en-US" sz="3200" dirty="0"/>
              <a:t>God’s </a:t>
            </a:r>
            <a:r>
              <a:rPr lang="en-US" sz="3200" b="1" u="sng" dirty="0"/>
              <a:t>KINDNESS</a:t>
            </a:r>
            <a:r>
              <a:rPr lang="en-US" sz="3200" dirty="0"/>
              <a:t>, not our conscience, can lead us to repentance. </a:t>
            </a:r>
          </a:p>
          <a:p>
            <a:pPr marL="1314450" lvl="2" indent="-514350">
              <a:buFont typeface="+mj-lt"/>
              <a:buAutoNum type="alphaLcPeriod"/>
            </a:pPr>
            <a:r>
              <a:rPr lang="en-US" sz="3200" dirty="0" smtClean="0"/>
              <a:t>Only </a:t>
            </a:r>
            <a:r>
              <a:rPr lang="en-US" sz="3200" dirty="0"/>
              <a:t>God’s </a:t>
            </a:r>
            <a:r>
              <a:rPr lang="en-US" sz="3200" b="1" u="sng" dirty="0"/>
              <a:t>MERCY</a:t>
            </a:r>
            <a:r>
              <a:rPr lang="en-US" sz="3200" dirty="0"/>
              <a:t>, not our works, can save us</a:t>
            </a:r>
            <a:r>
              <a:rPr lang="en-US" sz="3200" dirty="0" smtClean="0"/>
              <a:t>.</a:t>
            </a:r>
            <a:endParaRPr lang="en-US" sz="3200" dirty="0"/>
          </a:p>
        </p:txBody>
      </p:sp>
    </p:spTree>
    <p:extLst>
      <p:ext uri="{BB962C8B-B14F-4D97-AF65-F5344CB8AC3E}">
        <p14:creationId xmlns:p14="http://schemas.microsoft.com/office/powerpoint/2010/main" val="37693991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685</Words>
  <Application>Microsoft Office PowerPoint</Application>
  <PresentationFormat>On-screen Show (4:3)</PresentationFormat>
  <Paragraphs>85</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Chaparral Pro Light</vt:lpstr>
      <vt:lpstr>Calibri</vt:lpstr>
      <vt:lpstr>Office Theme</vt:lpstr>
      <vt:lpstr>Love your Friend to Faith Becoming a Caring Christian</vt:lpstr>
      <vt:lpstr>Becoming a Caring Christian</vt:lpstr>
      <vt:lpstr>Becoming a Caring Christian</vt:lpstr>
      <vt:lpstr>Becoming a Caring Christian</vt:lpstr>
      <vt:lpstr>Becoming a Caring Christian</vt:lpstr>
      <vt:lpstr>Becoming a Caring Christian</vt:lpstr>
      <vt:lpstr>Becoming a Caring Christian</vt:lpstr>
      <vt:lpstr>Becoming a Caring Christian</vt:lpstr>
      <vt:lpstr>Becoming a Caring Christian</vt:lpstr>
      <vt:lpstr>Becoming a Caring Christian</vt:lpstr>
      <vt:lpstr>Becoming a Caring Christian</vt:lpstr>
      <vt:lpstr>Becoming a Caring Christian</vt:lpstr>
      <vt:lpstr>Becoming a Caring Christian</vt:lpstr>
      <vt:lpstr>Becoming a Caring Christian</vt:lpstr>
      <vt:lpstr>Becoming a Caring Christian</vt:lpstr>
    </vt:vector>
  </TitlesOfParts>
  <Company>Church of the Nazarene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Love your Friend to Faith Becoming a Caring Christian</dc:title>
  <dc:creator>Jackie James</dc:creator>
  <cp:lastModifiedBy>Whitney Lett</cp:lastModifiedBy>
  <cp:revision>8</cp:revision>
  <dcterms:created xsi:type="dcterms:W3CDTF">2013-03-13T15:59:31Z</dcterms:created>
  <dcterms:modified xsi:type="dcterms:W3CDTF">2013-03-19T15:42:20Z</dcterms:modified>
</cp:coreProperties>
</file>