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E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1A6CB25-BC4F-487A-B59F-504C3ECF711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61B215B-AB53-4E01-8C6F-FA0BED04C744}" type="datetimeFigureOut">
              <a:rPr lang="en-US" smtClean="0"/>
              <a:t>6/1/2016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james\Desktop\iStock_000044417998_XXX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71" y="2743200"/>
            <a:ext cx="3870257" cy="32803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799" y="1002145"/>
            <a:ext cx="6781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Infusing New Energy </a:t>
            </a:r>
            <a:r>
              <a:rPr lang="en-US" sz="4400" dirty="0" smtClean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into </a:t>
            </a:r>
            <a:r>
              <a:rPr lang="en-US" sz="44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Churches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8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00" y="14478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0000"/>
                </a:solidFill>
              </a:rPr>
              <a:t>The purpose of this module is: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b="1" i="1" dirty="0">
                <a:solidFill>
                  <a:srgbClr val="000000"/>
                </a:solidFill>
              </a:rPr>
              <a:t>To infuse new vitality into </a:t>
            </a:r>
            <a:r>
              <a:rPr lang="en-US" sz="3200" b="1" i="1" dirty="0" smtClean="0">
                <a:solidFill>
                  <a:srgbClr val="000000"/>
                </a:solidFill>
              </a:rPr>
              <a:t>a local </a:t>
            </a:r>
            <a:r>
              <a:rPr lang="en-US" sz="3200" b="1" i="1" smtClean="0">
                <a:solidFill>
                  <a:srgbClr val="000000"/>
                </a:solidFill>
              </a:rPr>
              <a:t>congregation.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i="1" dirty="0">
                <a:solidFill>
                  <a:srgbClr val="000000"/>
                </a:solidFill>
              </a:rPr>
              <a:t>The objectives for this module </a:t>
            </a:r>
            <a:r>
              <a:rPr lang="en-US" sz="3200" i="1" dirty="0" smtClean="0">
                <a:solidFill>
                  <a:srgbClr val="000000"/>
                </a:solidFill>
              </a:rPr>
              <a:t>are:</a:t>
            </a:r>
            <a:endParaRPr lang="en-US" sz="3200" dirty="0">
              <a:solidFill>
                <a:srgbClr val="00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Build </a:t>
            </a:r>
            <a:r>
              <a:rPr lang="en-US" sz="3200" dirty="0">
                <a:solidFill>
                  <a:srgbClr val="000000"/>
                </a:solidFill>
              </a:rPr>
              <a:t>trust among God’s </a:t>
            </a:r>
            <a:r>
              <a:rPr lang="en-US" sz="3200" dirty="0" smtClean="0">
                <a:solidFill>
                  <a:srgbClr val="000000"/>
                </a:solidFill>
              </a:rPr>
              <a:t>people;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Cultivate </a:t>
            </a:r>
            <a:r>
              <a:rPr lang="en-US" sz="3200" dirty="0">
                <a:solidFill>
                  <a:srgbClr val="000000"/>
                </a:solidFill>
              </a:rPr>
              <a:t>an atmosphere of openness to new </a:t>
            </a:r>
            <a:r>
              <a:rPr lang="en-US" sz="3200" dirty="0" smtClean="0">
                <a:solidFill>
                  <a:srgbClr val="000000"/>
                </a:solidFill>
              </a:rPr>
              <a:t>possibilities;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Expand </a:t>
            </a:r>
            <a:r>
              <a:rPr lang="en-US" sz="3200" dirty="0">
                <a:solidFill>
                  <a:srgbClr val="000000"/>
                </a:solidFill>
              </a:rPr>
              <a:t>outreach efforts.</a:t>
            </a:r>
            <a:r>
              <a:rPr lang="en-US" sz="3200" dirty="0"/>
              <a:t>	</a:t>
            </a:r>
          </a:p>
          <a:p>
            <a:r>
              <a:rPr lang="en-US" sz="3200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8200" y="304800"/>
            <a:ext cx="787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Infusing New Energy into Churches </a:t>
            </a:r>
          </a:p>
        </p:txBody>
      </p:sp>
    </p:spTree>
    <p:extLst>
      <p:ext uri="{BB962C8B-B14F-4D97-AF65-F5344CB8AC3E}">
        <p14:creationId xmlns:p14="http://schemas.microsoft.com/office/powerpoint/2010/main" val="331700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00" y="1447800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1. </a:t>
            </a:r>
            <a:r>
              <a:rPr lang="en-US" sz="2800" dirty="0">
                <a:solidFill>
                  <a:srgbClr val="000000"/>
                </a:solidFill>
              </a:rPr>
              <a:t>Trust-</a:t>
            </a:r>
            <a:r>
              <a:rPr lang="en-US" sz="2800" b="1" u="sng" dirty="0">
                <a:solidFill>
                  <a:srgbClr val="000000"/>
                </a:solidFill>
              </a:rPr>
              <a:t>BUILDING</a:t>
            </a:r>
            <a:r>
              <a:rPr lang="en-US" sz="2800" dirty="0">
                <a:solidFill>
                  <a:srgbClr val="000000"/>
                </a:solidFill>
              </a:rPr>
              <a:t> through people-care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smtClean="0">
                <a:solidFill>
                  <a:srgbClr val="000000"/>
                </a:solidFill>
              </a:rPr>
              <a:t>MENDING</a:t>
            </a:r>
            <a:r>
              <a:rPr lang="en-US" sz="2800" dirty="0" smtClean="0">
                <a:solidFill>
                  <a:srgbClr val="000000"/>
                </a:solidFill>
              </a:rPr>
              <a:t> relationships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b="1" u="sng" dirty="0">
                <a:solidFill>
                  <a:srgbClr val="000000"/>
                </a:solidFill>
              </a:rPr>
              <a:t>FOSTERING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friendships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b="1" u="sng" dirty="0">
                <a:solidFill>
                  <a:srgbClr val="000000"/>
                </a:solidFill>
              </a:rPr>
              <a:t>ENCOURAGING</a:t>
            </a:r>
            <a:r>
              <a:rPr lang="en-US" sz="2800" dirty="0">
                <a:solidFill>
                  <a:srgbClr val="000000"/>
                </a:solidFill>
              </a:rPr>
              <a:t> congregational base—affirm people who serve; spread joy; thank each other; support leadership.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b="1" u="sng" dirty="0">
                <a:solidFill>
                  <a:srgbClr val="000000"/>
                </a:solidFill>
              </a:rPr>
              <a:t>RECRUITING</a:t>
            </a:r>
            <a:r>
              <a:rPr lang="en-US" sz="2800" dirty="0">
                <a:solidFill>
                  <a:srgbClr val="000000"/>
                </a:solidFill>
              </a:rPr>
              <a:t> volunteers for </a:t>
            </a:r>
            <a:r>
              <a:rPr lang="en-US" sz="2800" dirty="0" smtClean="0">
                <a:solidFill>
                  <a:srgbClr val="000000"/>
                </a:solidFill>
              </a:rPr>
              <a:t>ministry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b="1" u="sng" dirty="0">
                <a:solidFill>
                  <a:srgbClr val="000000"/>
                </a:solidFill>
              </a:rPr>
              <a:t>MINISTERING</a:t>
            </a:r>
            <a:r>
              <a:rPr lang="en-US" sz="2800" dirty="0">
                <a:solidFill>
                  <a:srgbClr val="000000"/>
                </a:solidFill>
              </a:rPr>
              <a:t> to orphans and widows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00"/>
                </a:solidFill>
              </a:rPr>
              <a:t>James 1:27</a:t>
            </a:r>
            <a:r>
              <a:rPr lang="en-US" sz="2800" dirty="0" smtClean="0">
                <a:solidFill>
                  <a:srgbClr val="000000"/>
                </a:solidFill>
              </a:rPr>
              <a:t>).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b="1" u="sng" dirty="0">
                <a:solidFill>
                  <a:srgbClr val="000000"/>
                </a:solidFill>
              </a:rPr>
              <a:t>COMMUNICATING</a:t>
            </a:r>
            <a:r>
              <a:rPr lang="en-US" sz="2800" dirty="0">
                <a:solidFill>
                  <a:srgbClr val="000000"/>
                </a:solidFill>
              </a:rPr>
              <a:t> consistently and openly.</a:t>
            </a:r>
          </a:p>
          <a:p>
            <a:r>
              <a:rPr lang="en-US" sz="2400" dirty="0"/>
              <a:t> 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200" y="304800"/>
            <a:ext cx="787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Infusing New Energy into Churches </a:t>
            </a:r>
          </a:p>
        </p:txBody>
      </p:sp>
    </p:spTree>
    <p:extLst>
      <p:ext uri="{BB962C8B-B14F-4D97-AF65-F5344CB8AC3E}">
        <p14:creationId xmlns:p14="http://schemas.microsoft.com/office/powerpoint/2010/main" val="278924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00" y="1447800"/>
            <a:ext cx="81534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. </a:t>
            </a:r>
            <a:r>
              <a:rPr lang="en-US" sz="2800" b="1" u="sng" dirty="0">
                <a:solidFill>
                  <a:srgbClr val="000000"/>
                </a:solidFill>
              </a:rPr>
              <a:t>REVIEWING</a:t>
            </a:r>
            <a:r>
              <a:rPr lang="en-US" sz="2800" dirty="0">
                <a:solidFill>
                  <a:srgbClr val="000000"/>
                </a:solidFill>
              </a:rPr>
              <a:t> a congregation’s spiritual history and glory sharing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 </a:t>
            </a:r>
            <a:r>
              <a:rPr lang="en-US" sz="2800" b="1" u="sng" dirty="0" smtClean="0">
                <a:solidFill>
                  <a:srgbClr val="000000"/>
                </a:solidFill>
              </a:rPr>
              <a:t>EXPLORING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where God has been working </a:t>
            </a:r>
            <a:r>
              <a:rPr lang="en-US" sz="2800" dirty="0" smtClean="0">
                <a:solidFill>
                  <a:srgbClr val="000000"/>
                </a:solidFill>
              </a:rPr>
              <a:t> through </a:t>
            </a:r>
            <a:r>
              <a:rPr lang="en-US" sz="2800" dirty="0">
                <a:solidFill>
                  <a:srgbClr val="000000"/>
                </a:solidFill>
              </a:rPr>
              <a:t>this particular </a:t>
            </a:r>
            <a:r>
              <a:rPr lang="en-US" sz="2800" dirty="0" smtClean="0">
                <a:solidFill>
                  <a:srgbClr val="000000"/>
                </a:solidFill>
              </a:rPr>
              <a:t>congregation.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Interview </a:t>
            </a:r>
            <a:r>
              <a:rPr lang="en-US" sz="2800" dirty="0">
                <a:solidFill>
                  <a:srgbClr val="000000"/>
                </a:solidFill>
              </a:rPr>
              <a:t>faithful attendees to find the “Acts of the Holy Spirit” in this locale.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Give </a:t>
            </a:r>
            <a:r>
              <a:rPr lang="en-US" sz="2800" b="1" u="sng" dirty="0">
                <a:solidFill>
                  <a:srgbClr val="000000"/>
                </a:solidFill>
              </a:rPr>
              <a:t>PRAISE</a:t>
            </a:r>
            <a:r>
              <a:rPr lang="en-US" sz="2800" dirty="0">
                <a:solidFill>
                  <a:srgbClr val="000000"/>
                </a:solidFill>
              </a:rPr>
              <a:t> to God in </a:t>
            </a:r>
            <a:r>
              <a:rPr lang="en-US" sz="2800" dirty="0" smtClean="0">
                <a:solidFill>
                  <a:srgbClr val="000000"/>
                </a:solidFill>
              </a:rPr>
              <a:t>prayer.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What </a:t>
            </a:r>
            <a:r>
              <a:rPr lang="en-US" sz="2800" dirty="0">
                <a:solidFill>
                  <a:srgbClr val="000000"/>
                </a:solidFill>
              </a:rPr>
              <a:t>design (intentional plan) </a:t>
            </a:r>
            <a:r>
              <a:rPr lang="en-US" sz="2800" b="1" u="sng" dirty="0">
                <a:solidFill>
                  <a:srgbClr val="000000"/>
                </a:solidFill>
              </a:rPr>
              <a:t>REVEALS</a:t>
            </a:r>
            <a:r>
              <a:rPr lang="en-US" sz="2800" dirty="0">
                <a:solidFill>
                  <a:srgbClr val="000000"/>
                </a:solidFill>
              </a:rPr>
              <a:t> how this congregation grows </a:t>
            </a:r>
            <a:r>
              <a:rPr lang="en-US" sz="2800" dirty="0" smtClean="0">
                <a:solidFill>
                  <a:srgbClr val="000000"/>
                </a:solidFill>
              </a:rPr>
              <a:t>disciples?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How </a:t>
            </a:r>
            <a:r>
              <a:rPr lang="en-US" sz="2800" dirty="0">
                <a:solidFill>
                  <a:srgbClr val="000000"/>
                </a:solidFill>
              </a:rPr>
              <a:t>are leaders being trained and </a:t>
            </a:r>
            <a:r>
              <a:rPr lang="en-US" sz="2800" b="1" u="sng" dirty="0">
                <a:solidFill>
                  <a:srgbClr val="000000"/>
                </a:solidFill>
              </a:rPr>
              <a:t>RELEASED</a:t>
            </a:r>
            <a:r>
              <a:rPr lang="en-US" sz="2800" dirty="0">
                <a:solidFill>
                  <a:srgbClr val="000000"/>
                </a:solidFill>
              </a:rPr>
              <a:t> into ministry?  </a:t>
            </a:r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400" dirty="0"/>
              <a:t> 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200" y="304800"/>
            <a:ext cx="787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Infusing New Energy into Churches </a:t>
            </a:r>
          </a:p>
        </p:txBody>
      </p:sp>
    </p:spTree>
    <p:extLst>
      <p:ext uri="{BB962C8B-B14F-4D97-AF65-F5344CB8AC3E}">
        <p14:creationId xmlns:p14="http://schemas.microsoft.com/office/powerpoint/2010/main" val="263112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00" y="1447800"/>
            <a:ext cx="8407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3. </a:t>
            </a:r>
            <a:r>
              <a:rPr lang="en-US" sz="2800" b="1" u="sng" dirty="0">
                <a:solidFill>
                  <a:srgbClr val="000000"/>
                </a:solidFill>
              </a:rPr>
              <a:t>VIEWING</a:t>
            </a:r>
            <a:r>
              <a:rPr lang="en-US" sz="2800" dirty="0">
                <a:solidFill>
                  <a:srgbClr val="000000"/>
                </a:solidFill>
              </a:rPr>
              <a:t> evangelistic effectiveness for future strategies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How </a:t>
            </a:r>
            <a:r>
              <a:rPr lang="en-US" sz="2800" dirty="0">
                <a:solidFill>
                  <a:srgbClr val="000000"/>
                </a:solidFill>
              </a:rPr>
              <a:t>did recent </a:t>
            </a:r>
            <a:r>
              <a:rPr lang="en-US" sz="2800" b="1" u="sng" dirty="0">
                <a:solidFill>
                  <a:srgbClr val="000000"/>
                </a:solidFill>
              </a:rPr>
              <a:t>NEWCOMERS</a:t>
            </a:r>
            <a:r>
              <a:rPr lang="en-US" sz="2800" dirty="0">
                <a:solidFill>
                  <a:srgbClr val="000000"/>
                </a:solidFill>
              </a:rPr>
              <a:t> happen to worship for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first </a:t>
            </a:r>
            <a:r>
              <a:rPr lang="en-US" sz="2800" dirty="0" smtClean="0">
                <a:solidFill>
                  <a:srgbClr val="000000"/>
                </a:solidFill>
              </a:rPr>
              <a:t>time?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Describe </a:t>
            </a:r>
            <a:r>
              <a:rPr lang="en-US" sz="2800" dirty="0">
                <a:solidFill>
                  <a:srgbClr val="000000"/>
                </a:solidFill>
              </a:rPr>
              <a:t>three conversions or baptisms observed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by this </a:t>
            </a:r>
            <a:r>
              <a:rPr lang="en-US" sz="2800" dirty="0" smtClean="0">
                <a:solidFill>
                  <a:srgbClr val="000000"/>
                </a:solidFill>
              </a:rPr>
              <a:t>church.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Who </a:t>
            </a:r>
            <a:r>
              <a:rPr lang="en-US" sz="2800" dirty="0">
                <a:solidFill>
                  <a:srgbClr val="000000"/>
                </a:solidFill>
              </a:rPr>
              <a:t>are the bringers (those who invite the unchurched</a:t>
            </a:r>
            <a:r>
              <a:rPr lang="en-US" sz="2800" dirty="0" smtClean="0">
                <a:solidFill>
                  <a:srgbClr val="000000"/>
                </a:solidFill>
              </a:rPr>
              <a:t>)?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Describe </a:t>
            </a:r>
            <a:r>
              <a:rPr lang="en-US" sz="2800" dirty="0">
                <a:solidFill>
                  <a:srgbClr val="000000"/>
                </a:solidFill>
              </a:rPr>
              <a:t>the </a:t>
            </a:r>
            <a:r>
              <a:rPr lang="en-US" sz="2800" b="1" u="sng" dirty="0">
                <a:solidFill>
                  <a:srgbClr val="000000"/>
                </a:solidFill>
              </a:rPr>
              <a:t>WELCOME</a:t>
            </a:r>
            <a:r>
              <a:rPr lang="en-US" sz="2800" dirty="0">
                <a:solidFill>
                  <a:srgbClr val="000000"/>
                </a:solidFill>
              </a:rPr>
              <a:t> offered by this </a:t>
            </a:r>
            <a:r>
              <a:rPr lang="en-US" sz="2800" dirty="0" smtClean="0">
                <a:solidFill>
                  <a:srgbClr val="000000"/>
                </a:solidFill>
              </a:rPr>
              <a:t>congregation.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How </a:t>
            </a:r>
            <a:r>
              <a:rPr lang="en-US" sz="2800" dirty="0">
                <a:solidFill>
                  <a:srgbClr val="000000"/>
                </a:solidFill>
              </a:rPr>
              <a:t>many newcomers return and then are retained</a:t>
            </a:r>
            <a:r>
              <a:rPr lang="en-US" sz="2800" dirty="0" smtClean="0">
                <a:solidFill>
                  <a:srgbClr val="000000"/>
                </a:solidFill>
              </a:rPr>
              <a:t>?</a:t>
            </a:r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200" y="304800"/>
            <a:ext cx="787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Infusing New Energy into Churches </a:t>
            </a:r>
          </a:p>
        </p:txBody>
      </p:sp>
    </p:spTree>
    <p:extLst>
      <p:ext uri="{BB962C8B-B14F-4D97-AF65-F5344CB8AC3E}">
        <p14:creationId xmlns:p14="http://schemas.microsoft.com/office/powerpoint/2010/main" val="73633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00" y="1447800"/>
            <a:ext cx="840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4. </a:t>
            </a:r>
            <a:r>
              <a:rPr lang="en-US" sz="2800" b="1" u="sng" dirty="0">
                <a:solidFill>
                  <a:srgbClr val="000000"/>
                </a:solidFill>
              </a:rPr>
              <a:t>SHARING</a:t>
            </a:r>
            <a:r>
              <a:rPr lang="en-US" sz="2800" dirty="0">
                <a:solidFill>
                  <a:srgbClr val="000000"/>
                </a:solidFill>
              </a:rPr>
              <a:t> dreams and meeting needs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Usually </a:t>
            </a:r>
            <a:r>
              <a:rPr lang="en-US" sz="2800" dirty="0">
                <a:solidFill>
                  <a:srgbClr val="000000"/>
                </a:solidFill>
              </a:rPr>
              <a:t>the Spirit has </a:t>
            </a:r>
            <a:r>
              <a:rPr lang="en-US" sz="2800" b="1" u="sng" dirty="0">
                <a:solidFill>
                  <a:srgbClr val="000000"/>
                </a:solidFill>
              </a:rPr>
              <a:t>PLANTED</a:t>
            </a:r>
            <a:r>
              <a:rPr lang="en-US" sz="2800" dirty="0">
                <a:solidFill>
                  <a:srgbClr val="000000"/>
                </a:solidFill>
              </a:rPr>
              <a:t> a dream in the hearts of </a:t>
            </a:r>
            <a:r>
              <a:rPr lang="en-US" sz="2800" dirty="0" smtClean="0">
                <a:solidFill>
                  <a:srgbClr val="000000"/>
                </a:solidFill>
              </a:rPr>
              <a:t>local leaders.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When </a:t>
            </a:r>
            <a:r>
              <a:rPr lang="en-US" sz="2800" dirty="0">
                <a:solidFill>
                  <a:srgbClr val="000000"/>
                </a:solidFill>
              </a:rPr>
              <a:t>the dreams are unfurled, congregations tend to </a:t>
            </a:r>
            <a:r>
              <a:rPr lang="en-US" sz="2800" b="1" u="sng" dirty="0">
                <a:solidFill>
                  <a:srgbClr val="000000"/>
                </a:solidFill>
              </a:rPr>
              <a:t>GRAVITATE</a:t>
            </a:r>
            <a:r>
              <a:rPr lang="en-US" sz="2800" dirty="0">
                <a:solidFill>
                  <a:srgbClr val="000000"/>
                </a:solidFill>
              </a:rPr>
              <a:t> to the </a:t>
            </a:r>
            <a:r>
              <a:rPr lang="en-US" sz="2800" dirty="0" smtClean="0">
                <a:solidFill>
                  <a:srgbClr val="000000"/>
                </a:solidFill>
              </a:rPr>
              <a:t>possibilities.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When </a:t>
            </a:r>
            <a:r>
              <a:rPr lang="en-US" sz="2800" dirty="0">
                <a:solidFill>
                  <a:srgbClr val="000000"/>
                </a:solidFill>
              </a:rPr>
              <a:t>God’s people tie together meeting needs in the community with the dream, excitement and unity </a:t>
            </a:r>
            <a:r>
              <a:rPr lang="en-US" sz="2800" dirty="0" smtClean="0">
                <a:solidFill>
                  <a:srgbClr val="000000"/>
                </a:solidFill>
              </a:rPr>
              <a:t>result.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People </a:t>
            </a:r>
            <a:r>
              <a:rPr lang="en-US" sz="2800" dirty="0">
                <a:solidFill>
                  <a:srgbClr val="000000"/>
                </a:solidFill>
              </a:rPr>
              <a:t>tend to come together to do what God is </a:t>
            </a:r>
            <a:r>
              <a:rPr lang="en-US" sz="2800" b="1" u="sng" dirty="0">
                <a:solidFill>
                  <a:srgbClr val="000000"/>
                </a:solidFill>
              </a:rPr>
              <a:t>DIRECTING</a:t>
            </a:r>
            <a:r>
              <a:rPr lang="en-US" sz="2800" dirty="0">
                <a:solidFill>
                  <a:srgbClr val="000000"/>
                </a:solidFill>
              </a:rPr>
              <a:t> them to do. </a:t>
            </a:r>
            <a:r>
              <a:rPr lang="en-US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200" y="304800"/>
            <a:ext cx="787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Infusing New Energy into Churches </a:t>
            </a:r>
          </a:p>
        </p:txBody>
      </p:sp>
    </p:spTree>
    <p:extLst>
      <p:ext uri="{BB962C8B-B14F-4D97-AF65-F5344CB8AC3E}">
        <p14:creationId xmlns:p14="http://schemas.microsoft.com/office/powerpoint/2010/main" val="178677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00" y="1447800"/>
            <a:ext cx="840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5. </a:t>
            </a:r>
            <a:r>
              <a:rPr lang="en-US" sz="2800" b="1" u="sng" dirty="0">
                <a:solidFill>
                  <a:srgbClr val="000000"/>
                </a:solidFill>
              </a:rPr>
              <a:t>APPRECIATING</a:t>
            </a:r>
            <a:r>
              <a:rPr lang="en-US" sz="2800" dirty="0">
                <a:solidFill>
                  <a:srgbClr val="000000"/>
                </a:solidFill>
              </a:rPr>
              <a:t> leaders for horizon hunting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Dreamers </a:t>
            </a:r>
            <a:r>
              <a:rPr lang="en-US" sz="2800" b="1" u="sng" dirty="0">
                <a:solidFill>
                  <a:srgbClr val="000000"/>
                </a:solidFill>
              </a:rPr>
              <a:t>FLOURISH</a:t>
            </a:r>
            <a:r>
              <a:rPr lang="en-US" sz="2800" dirty="0">
                <a:solidFill>
                  <a:srgbClr val="000000"/>
                </a:solidFill>
              </a:rPr>
              <a:t> when affirmed for seeing what </a:t>
            </a:r>
            <a:r>
              <a:rPr lang="en-US" sz="2800" dirty="0" smtClean="0">
                <a:solidFill>
                  <a:srgbClr val="000000"/>
                </a:solidFill>
              </a:rPr>
              <a:t>others </a:t>
            </a:r>
            <a:r>
              <a:rPr lang="en-US" sz="2800" dirty="0">
                <a:solidFill>
                  <a:srgbClr val="000000"/>
                </a:solidFill>
              </a:rPr>
              <a:t>do </a:t>
            </a:r>
            <a:r>
              <a:rPr lang="en-US" sz="2800" dirty="0" smtClean="0">
                <a:solidFill>
                  <a:srgbClr val="000000"/>
                </a:solidFill>
              </a:rPr>
              <a:t>not.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When </a:t>
            </a:r>
            <a:r>
              <a:rPr lang="en-US" sz="2800" dirty="0">
                <a:solidFill>
                  <a:srgbClr val="000000"/>
                </a:solidFill>
              </a:rPr>
              <a:t>faithfulness is rewarded, people are willing to risk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>
                <a:solidFill>
                  <a:srgbClr val="000000"/>
                </a:solidFill>
              </a:rPr>
              <a:t>to venture </a:t>
            </a:r>
            <a:r>
              <a:rPr lang="en-US" sz="2800" dirty="0" smtClean="0">
                <a:solidFill>
                  <a:srgbClr val="000000"/>
                </a:solidFill>
              </a:rPr>
              <a:t>forward.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Honor </a:t>
            </a:r>
            <a:r>
              <a:rPr lang="en-US" sz="2800" dirty="0">
                <a:solidFill>
                  <a:srgbClr val="000000"/>
                </a:solidFill>
              </a:rPr>
              <a:t>those who have served </a:t>
            </a:r>
            <a:r>
              <a:rPr lang="en-US" sz="2800" dirty="0" smtClean="0">
                <a:solidFill>
                  <a:srgbClr val="000000"/>
                </a:solidFill>
              </a:rPr>
              <a:t>well.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000000"/>
                </a:solidFill>
              </a:rPr>
              <a:t>New </a:t>
            </a:r>
            <a:r>
              <a:rPr lang="en-US" sz="2800" dirty="0">
                <a:solidFill>
                  <a:srgbClr val="000000"/>
                </a:solidFill>
              </a:rPr>
              <a:t>pathways become </a:t>
            </a:r>
            <a:r>
              <a:rPr lang="en-US" sz="2800" b="1" u="sng" dirty="0">
                <a:solidFill>
                  <a:srgbClr val="000000"/>
                </a:solidFill>
              </a:rPr>
              <a:t>APPARENT</a:t>
            </a:r>
            <a:r>
              <a:rPr lang="en-US" sz="2800" dirty="0">
                <a:solidFill>
                  <a:srgbClr val="000000"/>
                </a:solidFill>
              </a:rPr>
              <a:t> when needs in the </a:t>
            </a:r>
            <a:r>
              <a:rPr lang="en-US" sz="2800" dirty="0" smtClean="0">
                <a:solidFill>
                  <a:srgbClr val="000000"/>
                </a:solidFill>
              </a:rPr>
              <a:t>community </a:t>
            </a:r>
            <a:r>
              <a:rPr lang="en-US" sz="2800" dirty="0">
                <a:solidFill>
                  <a:srgbClr val="000000"/>
                </a:solidFill>
              </a:rPr>
              <a:t>are researched.</a:t>
            </a:r>
          </a:p>
          <a:p>
            <a:r>
              <a:rPr lang="en-US" sz="28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200" y="304800"/>
            <a:ext cx="787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Infusing New Energy into Churches </a:t>
            </a:r>
          </a:p>
        </p:txBody>
      </p:sp>
    </p:spTree>
    <p:extLst>
      <p:ext uri="{BB962C8B-B14F-4D97-AF65-F5344CB8AC3E}">
        <p14:creationId xmlns:p14="http://schemas.microsoft.com/office/powerpoint/2010/main" val="364044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james\Desktop\iStock_000044417998_XXX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386" y="4191000"/>
            <a:ext cx="2662628" cy="22567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990600"/>
            <a:ext cx="6781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Small Group Exercise</a:t>
            </a:r>
            <a:endParaRPr lang="en-US" sz="4400" dirty="0">
              <a:solidFill>
                <a:srgbClr val="EE6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0000"/>
                </a:solidFill>
              </a:rPr>
              <a:t>What can you imagine the future to be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Read 1 Thessalonians 1:1-10.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i="1" dirty="0">
                <a:solidFill>
                  <a:srgbClr val="000000"/>
                </a:solidFill>
              </a:rPr>
              <a:t>How would you describe the Thessalonian church</a:t>
            </a:r>
            <a:r>
              <a:rPr lang="en-US" i="1" dirty="0" smtClean="0">
                <a:solidFill>
                  <a:srgbClr val="000000"/>
                </a:solidFill>
              </a:rPr>
              <a:t>?</a:t>
            </a:r>
            <a:br>
              <a:rPr lang="en-US" i="1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Read 1 Thessalonians 2:1-16.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i="1" dirty="0">
                <a:solidFill>
                  <a:srgbClr val="000000"/>
                </a:solidFill>
              </a:rPr>
              <a:t>What kind of ministries grew out of the Thessalonian church?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81000"/>
            <a:ext cx="7162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EE6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Action Planning/Reporting</a:t>
            </a:r>
          </a:p>
          <a:p>
            <a:r>
              <a:rPr lang="en-US" dirty="0"/>
              <a:t> 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Arrange </a:t>
            </a:r>
            <a:r>
              <a:rPr lang="en-US" dirty="0">
                <a:solidFill>
                  <a:srgbClr val="000000"/>
                </a:solidFill>
              </a:rPr>
              <a:t>a service around testimonies of how God has worked in your </a:t>
            </a:r>
            <a:r>
              <a:rPr lang="en-US" dirty="0" smtClean="0">
                <a:solidFill>
                  <a:srgbClr val="000000"/>
                </a:solidFill>
              </a:rPr>
              <a:t>congregation.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Write </a:t>
            </a:r>
            <a:r>
              <a:rPr lang="en-US" dirty="0">
                <a:solidFill>
                  <a:srgbClr val="000000"/>
                </a:solidFill>
              </a:rPr>
              <a:t>out a design for making </a:t>
            </a:r>
            <a:r>
              <a:rPr lang="en-US" dirty="0" smtClean="0">
                <a:solidFill>
                  <a:srgbClr val="000000"/>
                </a:solidFill>
              </a:rPr>
              <a:t>disciples.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Discover </a:t>
            </a:r>
            <a:r>
              <a:rPr lang="en-US" dirty="0">
                <a:solidFill>
                  <a:srgbClr val="000000"/>
                </a:solidFill>
              </a:rPr>
              <a:t>the bringers (people who invite the unchurched) in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your </a:t>
            </a:r>
            <a:r>
              <a:rPr lang="en-US" dirty="0" smtClean="0">
                <a:solidFill>
                  <a:srgbClr val="000000"/>
                </a:solidFill>
              </a:rPr>
              <a:t>congregation.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Track </a:t>
            </a:r>
            <a:r>
              <a:rPr lang="en-US" dirty="0">
                <a:solidFill>
                  <a:srgbClr val="000000"/>
                </a:solidFill>
              </a:rPr>
              <a:t>the number of newcomers, returning family units, and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people who have been retained over three months’ </a:t>
            </a:r>
            <a:r>
              <a:rPr lang="en-US" dirty="0" smtClean="0">
                <a:solidFill>
                  <a:srgbClr val="000000"/>
                </a:solidFill>
              </a:rPr>
              <a:t>time.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Describe </a:t>
            </a:r>
            <a:r>
              <a:rPr lang="en-US" dirty="0">
                <a:solidFill>
                  <a:srgbClr val="000000"/>
                </a:solidFill>
              </a:rPr>
              <a:t>a dream for your congregation.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6" name="Picture 5" descr="C:\Users\jjames\Desktop\iStock_000044417998_XXX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86" y="3962400"/>
            <a:ext cx="2662628" cy="22567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869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87</TotalTime>
  <Words>92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Congregational Culture</dc:title>
  <dc:creator>Jackie James</dc:creator>
  <cp:lastModifiedBy>Thea Brooke Ardrey</cp:lastModifiedBy>
  <cp:revision>11</cp:revision>
  <dcterms:created xsi:type="dcterms:W3CDTF">2016-04-11T19:23:36Z</dcterms:created>
  <dcterms:modified xsi:type="dcterms:W3CDTF">2016-06-01T20:52:10Z</dcterms:modified>
</cp:coreProperties>
</file>