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handoutMasterIdLst>
    <p:handoutMasterId r:id="rId14"/>
  </p:handoutMasterIdLst>
  <p:sldIdLst>
    <p:sldId id="256" r:id="rId2"/>
    <p:sldId id="258" r:id="rId3"/>
    <p:sldId id="290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8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7F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271" autoAdjust="0"/>
  </p:normalViewPr>
  <p:slideViewPr>
    <p:cSldViewPr>
      <p:cViewPr varScale="1">
        <p:scale>
          <a:sx n="107" d="100"/>
          <a:sy n="107" d="100"/>
        </p:scale>
        <p:origin x="-8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284913-E0FB-436D-83BB-4D9E1B198E2F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E1B9D7-5CC3-44CA-961D-98D8E3B58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8826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7B767-C2EA-4025-B4DB-CBAE8E466C49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16DB7-BCC2-4A0C-919D-6EA5E2C083C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7B767-C2EA-4025-B4DB-CBAE8E466C49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16DB7-BCC2-4A0C-919D-6EA5E2C083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7B767-C2EA-4025-B4DB-CBAE8E466C49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16DB7-BCC2-4A0C-919D-6EA5E2C083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7B767-C2EA-4025-B4DB-CBAE8E466C49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16DB7-BCC2-4A0C-919D-6EA5E2C083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7B767-C2EA-4025-B4DB-CBAE8E466C49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16DB7-BCC2-4A0C-919D-6EA5E2C083C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7B767-C2EA-4025-B4DB-CBAE8E466C49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16DB7-BCC2-4A0C-919D-6EA5E2C083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7B767-C2EA-4025-B4DB-CBAE8E466C49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16DB7-BCC2-4A0C-919D-6EA5E2C083C4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7B767-C2EA-4025-B4DB-CBAE8E466C49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16DB7-BCC2-4A0C-919D-6EA5E2C083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7B767-C2EA-4025-B4DB-CBAE8E466C49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16DB7-BCC2-4A0C-919D-6EA5E2C083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7B767-C2EA-4025-B4DB-CBAE8E466C49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16DB7-BCC2-4A0C-919D-6EA5E2C083C4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7B767-C2EA-4025-B4DB-CBAE8E466C49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16DB7-BCC2-4A0C-919D-6EA5E2C083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0197B767-C2EA-4025-B4DB-CBAE8E466C49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49D16DB7-BCC2-4A0C-919D-6EA5E2C083C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usacanadaregion.org/renewal-articles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sacanadaregion.org/training-module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27354"/>
            <a:ext cx="7086600" cy="887046"/>
          </a:xfrm>
        </p:spPr>
        <p:txBody>
          <a:bodyPr>
            <a:noAutofit/>
          </a:bodyPr>
          <a:lstStyle/>
          <a:p>
            <a:pPr algn="ctr"/>
            <a:r>
              <a:rPr lang="en-US" sz="3600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Ancient Evangelism </a:t>
            </a:r>
            <a:r>
              <a:rPr lang="en-US" sz="3600" dirty="0" smtClean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Now</a:t>
            </a:r>
            <a:r>
              <a:rPr lang="en-US" sz="3600" dirty="0">
                <a:latin typeface="Aharoni" panose="02010803020104030203" pitchFamily="2" charset="-79"/>
                <a:cs typeface="Aharoni" panose="02010803020104030203" pitchFamily="2" charset="-79"/>
              </a:rPr>
              <a:t> 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1295400"/>
            <a:ext cx="7010400" cy="1066800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en-US" b="0" cap="none" dirty="0" smtClean="0">
                <a:solidFill>
                  <a:schemeClr val="tx1"/>
                </a:solidFill>
                <a:latin typeface="Calibri" panose="020F0502020204030204" pitchFamily="34" charset="0"/>
              </a:rPr>
              <a:t>Church Renewal Resource</a:t>
            </a:r>
          </a:p>
          <a:p>
            <a:pPr algn="ctr"/>
            <a:r>
              <a:rPr lang="en-US" b="0" cap="none" dirty="0" smtClean="0">
                <a:solidFill>
                  <a:schemeClr val="tx1"/>
                </a:solidFill>
                <a:latin typeface="Calibri" panose="020F0502020204030204" pitchFamily="34" charset="0"/>
              </a:rPr>
              <a:t>Evangelism Ministries USA/Canada Region</a:t>
            </a:r>
            <a:br>
              <a:rPr lang="en-US" b="0" cap="none" dirty="0" smtClean="0">
                <a:solidFill>
                  <a:schemeClr val="tx1"/>
                </a:solidFill>
                <a:latin typeface="Calibri" panose="020F0502020204030204" pitchFamily="34" charset="0"/>
              </a:rPr>
            </a:br>
            <a:r>
              <a:rPr lang="en-US" b="0" cap="none" dirty="0" smtClean="0">
                <a:solidFill>
                  <a:schemeClr val="tx1"/>
                </a:solidFill>
                <a:latin typeface="Calibri" panose="020F0502020204030204" pitchFamily="34" charset="0"/>
              </a:rPr>
              <a:t>Church of the Nazarene</a:t>
            </a:r>
            <a:endParaRPr lang="en-US" b="0" cap="none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pic>
        <p:nvPicPr>
          <p:cNvPr id="1027" name="Picture 3" descr="http://i1.wp.com/beginningandend.com/wp-content/uploads/2012/01/revelation_bible-page.jpg?resize=500%2C4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4259" y="2424953"/>
            <a:ext cx="4495800" cy="3596392"/>
          </a:xfrm>
          <a:prstGeom prst="roundRect">
            <a:avLst>
              <a:gd name="adj" fmla="val 16667"/>
            </a:avLst>
          </a:prstGeom>
          <a:ln w="57150" algn="in">
            <a:solidFill>
              <a:schemeClr val="bg1"/>
            </a:solidFill>
            <a:miter lim="800000"/>
            <a:headEnd/>
            <a:tailEnd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7246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6172200"/>
            <a:ext cx="7543800" cy="762000"/>
          </a:xfrm>
        </p:spPr>
        <p:txBody>
          <a:bodyPr>
            <a:normAutofit/>
          </a:bodyPr>
          <a:lstStyle/>
          <a:p>
            <a:pPr algn="r"/>
            <a:r>
              <a:rPr lang="en-US" sz="4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Ancient Evangelism Now</a:t>
            </a:r>
            <a:endParaRPr lang="en-US" sz="44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5105400"/>
          </a:xfrm>
        </p:spPr>
        <p:txBody>
          <a:bodyPr/>
          <a:lstStyle/>
          <a:p>
            <a:pPr marL="0" indent="0" algn="ctr">
              <a:buNone/>
            </a:pPr>
            <a:r>
              <a:rPr lang="en-US" sz="32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Small Group Discussion</a:t>
            </a:r>
          </a:p>
          <a:p>
            <a:pPr marL="0" indent="0">
              <a:buNone/>
            </a:pPr>
            <a:r>
              <a:rPr lang="en-US" dirty="0" smtClean="0">
                <a:latin typeface="Calibri" panose="020F0502020204030204" pitchFamily="34" charset="0"/>
              </a:rPr>
              <a:t>Discuss </a:t>
            </a:r>
            <a:r>
              <a:rPr lang="en-US" dirty="0">
                <a:latin typeface="Calibri" panose="020F0502020204030204" pitchFamily="34" charset="0"/>
              </a:rPr>
              <a:t>the following questions in your small group.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latin typeface="Calibri" panose="020F0502020204030204" pitchFamily="34" charset="0"/>
              </a:rPr>
              <a:t>What </a:t>
            </a:r>
            <a:r>
              <a:rPr lang="en-US" dirty="0">
                <a:latin typeface="Calibri" panose="020F0502020204030204" pitchFamily="34" charset="0"/>
              </a:rPr>
              <a:t>strengths present in the churches of Revelation </a:t>
            </a:r>
            <a:r>
              <a:rPr lang="en-US" dirty="0" smtClean="0">
                <a:latin typeface="Calibri" panose="020F0502020204030204" pitchFamily="34" charset="0"/>
              </a:rPr>
              <a:t>are </a:t>
            </a:r>
            <a:r>
              <a:rPr lang="en-US" dirty="0">
                <a:latin typeface="Calibri" panose="020F0502020204030204" pitchFamily="34" charset="0"/>
              </a:rPr>
              <a:t>active in your congregation?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latin typeface="Calibri" panose="020F0502020204030204" pitchFamily="34" charset="0"/>
              </a:rPr>
              <a:t>What </a:t>
            </a:r>
            <a:r>
              <a:rPr lang="en-US" dirty="0">
                <a:latin typeface="Calibri" panose="020F0502020204030204" pitchFamily="34" charset="0"/>
              </a:rPr>
              <a:t>concerns can you identify in your church?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latin typeface="Calibri" panose="020F0502020204030204" pitchFamily="34" charset="0"/>
              </a:rPr>
              <a:t>For </a:t>
            </a:r>
            <a:r>
              <a:rPr lang="en-US" dirty="0">
                <a:latin typeface="Calibri" panose="020F0502020204030204" pitchFamily="34" charset="0"/>
              </a:rPr>
              <a:t>what would God ask you to repent?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latin typeface="Calibri" panose="020F0502020204030204" pitchFamily="34" charset="0"/>
              </a:rPr>
              <a:t>How </a:t>
            </a:r>
            <a:r>
              <a:rPr lang="en-US" dirty="0">
                <a:latin typeface="Calibri" panose="020F0502020204030204" pitchFamily="34" charset="0"/>
              </a:rPr>
              <a:t>does a congregation repent?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latin typeface="Calibri" panose="020F0502020204030204" pitchFamily="34" charset="0"/>
              </a:rPr>
              <a:t>For </a:t>
            </a:r>
            <a:r>
              <a:rPr lang="en-US" dirty="0">
                <a:latin typeface="Calibri" panose="020F0502020204030204" pitchFamily="34" charset="0"/>
              </a:rPr>
              <a:t>what promises of God to the Revelation churches would </a:t>
            </a:r>
            <a:r>
              <a:rPr lang="en-US" dirty="0" smtClean="0">
                <a:latin typeface="Calibri" panose="020F0502020204030204" pitchFamily="34" charset="0"/>
              </a:rPr>
              <a:t>you </a:t>
            </a:r>
            <a:r>
              <a:rPr lang="en-US" dirty="0">
                <a:latin typeface="Calibri" panose="020F0502020204030204" pitchFamily="34" charset="0"/>
              </a:rPr>
              <a:t>pray?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latin typeface="Calibri" panose="020F0502020204030204" pitchFamily="34" charset="0"/>
              </a:rPr>
              <a:t>How </a:t>
            </a:r>
            <a:r>
              <a:rPr lang="en-US" dirty="0">
                <a:latin typeface="Calibri" panose="020F0502020204030204" pitchFamily="34" charset="0"/>
              </a:rPr>
              <a:t>does a congregation listen to the </a:t>
            </a:r>
            <a:r>
              <a:rPr lang="en-US" dirty="0" smtClean="0">
                <a:latin typeface="Calibri" panose="020F0502020204030204" pitchFamily="34" charset="0"/>
              </a:rPr>
              <a:t>Spirit</a:t>
            </a:r>
            <a:r>
              <a:rPr lang="en-US" dirty="0">
                <a:latin typeface="Calibri" panose="020F050202020403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727153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6172200"/>
            <a:ext cx="7543800" cy="762000"/>
          </a:xfrm>
        </p:spPr>
        <p:txBody>
          <a:bodyPr>
            <a:normAutofit/>
          </a:bodyPr>
          <a:lstStyle/>
          <a:p>
            <a:pPr algn="r"/>
            <a:r>
              <a:rPr lang="en-US" sz="4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Ancient Evangelism Now</a:t>
            </a:r>
            <a:endParaRPr lang="en-US" sz="44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5105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Action Planning/Reporting</a:t>
            </a:r>
            <a:endParaRPr lang="en-US" sz="3200" dirty="0" smtClean="0">
              <a:solidFill>
                <a:srgbClr val="C00000"/>
              </a:solidFill>
              <a:latin typeface="Calibri" panose="020F050202020403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latin typeface="Calibri" panose="020F0502020204030204" pitchFamily="34" charset="0"/>
              </a:rPr>
              <a:t>Conduct </a:t>
            </a:r>
            <a:r>
              <a:rPr lang="en-US" dirty="0">
                <a:latin typeface="Calibri" panose="020F0502020204030204" pitchFamily="34" charset="0"/>
              </a:rPr>
              <a:t>an eight week course on the seven churches. </a:t>
            </a:r>
            <a:br>
              <a:rPr lang="en-US" dirty="0">
                <a:latin typeface="Calibri" panose="020F0502020204030204" pitchFamily="34" charset="0"/>
              </a:rPr>
            </a:br>
            <a:r>
              <a:rPr lang="en-US" dirty="0">
                <a:latin typeface="Calibri" panose="020F0502020204030204" pitchFamily="34" charset="0"/>
              </a:rPr>
              <a:t>(A free curriculum resource can be found at </a:t>
            </a:r>
            <a:br>
              <a:rPr lang="en-US" dirty="0">
                <a:latin typeface="Calibri" panose="020F0502020204030204" pitchFamily="34" charset="0"/>
              </a:rPr>
            </a:br>
            <a:r>
              <a:rPr lang="en-US" u="sng" dirty="0">
                <a:solidFill>
                  <a:schemeClr val="tx1"/>
                </a:solidFill>
                <a:latin typeface="Calibri" panose="020F0502020204030204" pitchFamily="34" charset="0"/>
                <a:hlinkClick r:id="rId2"/>
              </a:rPr>
              <a:t>http://usacanadaregion.org/renewal-articles</a:t>
            </a:r>
            <a:r>
              <a:rPr lang="en-US" dirty="0">
                <a:latin typeface="Calibri" panose="020F0502020204030204" pitchFamily="34" charset="0"/>
              </a:rPr>
              <a:t>.)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latin typeface="Calibri" panose="020F0502020204030204" pitchFamily="34" charset="0"/>
              </a:rPr>
              <a:t>Take </a:t>
            </a:r>
            <a:r>
              <a:rPr lang="en-US" dirty="0">
                <a:latin typeface="Calibri" panose="020F0502020204030204" pitchFamily="34" charset="0"/>
              </a:rPr>
              <a:t>identified concerns in your local congregation to the </a:t>
            </a:r>
            <a:r>
              <a:rPr lang="en-US" dirty="0" smtClean="0">
                <a:latin typeface="Calibri" panose="020F0502020204030204" pitchFamily="34" charset="0"/>
              </a:rPr>
              <a:t>church </a:t>
            </a:r>
            <a:r>
              <a:rPr lang="en-US" dirty="0">
                <a:latin typeface="Calibri" panose="020F0502020204030204" pitchFamily="34" charset="0"/>
              </a:rPr>
              <a:t>board.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latin typeface="Calibri" panose="020F0502020204030204" pitchFamily="34" charset="0"/>
              </a:rPr>
              <a:t>Ask </a:t>
            </a:r>
            <a:r>
              <a:rPr lang="en-US" dirty="0">
                <a:latin typeface="Calibri" panose="020F0502020204030204" pitchFamily="34" charset="0"/>
              </a:rPr>
              <a:t>the leadership team to prayerfully consider what to do to </a:t>
            </a:r>
            <a:r>
              <a:rPr lang="en-US" dirty="0" smtClean="0">
                <a:latin typeface="Calibri" panose="020F0502020204030204" pitchFamily="34" charset="0"/>
              </a:rPr>
              <a:t>improve </a:t>
            </a:r>
            <a:r>
              <a:rPr lang="en-US" dirty="0">
                <a:latin typeface="Calibri" panose="020F0502020204030204" pitchFamily="34" charset="0"/>
              </a:rPr>
              <a:t>your church.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latin typeface="Calibri" panose="020F0502020204030204" pitchFamily="34" charset="0"/>
              </a:rPr>
              <a:t>Invite </a:t>
            </a:r>
            <a:r>
              <a:rPr lang="en-US" dirty="0">
                <a:latin typeface="Calibri" panose="020F0502020204030204" pitchFamily="34" charset="0"/>
              </a:rPr>
              <a:t>people to listen to what the Spirit is saying to the church.  </a:t>
            </a:r>
          </a:p>
          <a:p>
            <a:pPr marL="0" indent="0">
              <a:buNone/>
            </a:pPr>
            <a:endParaRPr 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72393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6172200"/>
            <a:ext cx="7543800" cy="762000"/>
          </a:xfrm>
        </p:spPr>
        <p:txBody>
          <a:bodyPr>
            <a:normAutofit/>
          </a:bodyPr>
          <a:lstStyle/>
          <a:p>
            <a:pPr algn="r"/>
            <a:r>
              <a:rPr lang="en-US" sz="4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Ancient Evangelism Now</a:t>
            </a:r>
            <a:endParaRPr lang="en-US" sz="44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5105400"/>
          </a:xfrm>
        </p:spPr>
        <p:txBody>
          <a:bodyPr>
            <a:normAutofit/>
          </a:bodyPr>
          <a:lstStyle/>
          <a:p>
            <a:pPr marL="0" indent="0" algn="ctr" fontAlgn="auto" hangingPunct="0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600" dirty="0">
                <a:latin typeface="Calibri" panose="020F0502020204030204" pitchFamily="34" charset="0"/>
              </a:rPr>
              <a:t>Thank you for participating in this program from USA/Canada Evangelism Ministries.  </a:t>
            </a:r>
          </a:p>
          <a:p>
            <a:pPr marL="0" indent="0" algn="ctr" fontAlgn="auto" hangingPunct="0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US" sz="2600" dirty="0">
              <a:latin typeface="Calibri" panose="020F0502020204030204" pitchFamily="34" charset="0"/>
            </a:endParaRPr>
          </a:p>
          <a:p>
            <a:pPr marL="0" indent="0" algn="ctr" fontAlgn="auto" hangingPunct="0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600" dirty="0" smtClean="0">
                <a:latin typeface="Calibri" panose="020F0502020204030204" pitchFamily="34" charset="0"/>
              </a:rPr>
              <a:t>For </a:t>
            </a:r>
            <a:r>
              <a:rPr lang="en-US" sz="2600" dirty="0">
                <a:latin typeface="Calibri" panose="020F0502020204030204" pitchFamily="34" charset="0"/>
              </a:rPr>
              <a:t>more information, find us online at </a:t>
            </a:r>
            <a:r>
              <a:rPr lang="en-US" sz="2600" dirty="0">
                <a:latin typeface="Calibri" panose="020F0502020204030204" pitchFamily="34" charset="0"/>
                <a:hlinkClick r:id="rId2"/>
              </a:rPr>
              <a:t>http://</a:t>
            </a:r>
            <a:r>
              <a:rPr lang="en-US" sz="2600" dirty="0" smtClean="0">
                <a:latin typeface="Calibri" panose="020F0502020204030204" pitchFamily="34" charset="0"/>
                <a:hlinkClick r:id="rId2"/>
              </a:rPr>
              <a:t>www.usacanadaregion.org/training-modules</a:t>
            </a:r>
            <a:endParaRPr lang="en-US" sz="26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03373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6172200"/>
            <a:ext cx="7543800" cy="762000"/>
          </a:xfrm>
        </p:spPr>
        <p:txBody>
          <a:bodyPr>
            <a:normAutofit/>
          </a:bodyPr>
          <a:lstStyle/>
          <a:p>
            <a:pPr algn="r"/>
            <a:r>
              <a:rPr lang="en-US" sz="4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Ancient Evangelism Now</a:t>
            </a:r>
            <a:endParaRPr lang="en-US" sz="44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685800"/>
            <a:ext cx="8001000" cy="3352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>
                <a:latin typeface="Calibri" panose="020F0502020204030204" pitchFamily="34" charset="0"/>
              </a:rPr>
              <a:t>The </a:t>
            </a:r>
            <a:r>
              <a:rPr lang="en-US" sz="36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purpose</a:t>
            </a:r>
            <a:r>
              <a:rPr lang="en-US" sz="3600" dirty="0" smtClean="0">
                <a:latin typeface="Calibri" panose="020F0502020204030204" pitchFamily="34" charset="0"/>
              </a:rPr>
              <a:t> of this module is to </a:t>
            </a:r>
            <a:r>
              <a:rPr lang="en-US" sz="3600" dirty="0">
                <a:solidFill>
                  <a:srgbClr val="C00000"/>
                </a:solidFill>
                <a:latin typeface="Calibri" panose="020F0502020204030204" pitchFamily="34" charset="0"/>
              </a:rPr>
              <a:t>view your congregation from God’s perspective in order to make the appropriate changes that would please Him</a:t>
            </a:r>
            <a:r>
              <a:rPr lang="en-US" sz="3600" dirty="0">
                <a:latin typeface="Calibri" panose="020F0502020204030204" pitchFamily="34" charset="0"/>
              </a:rPr>
              <a:t>. </a:t>
            </a:r>
          </a:p>
        </p:txBody>
      </p:sp>
      <p:pic>
        <p:nvPicPr>
          <p:cNvPr id="2050" name="Picture 2" descr="Cros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199" y="3733800"/>
            <a:ext cx="1679575" cy="22427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167489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6172200"/>
            <a:ext cx="7543800" cy="762000"/>
          </a:xfrm>
        </p:spPr>
        <p:txBody>
          <a:bodyPr>
            <a:normAutofit/>
          </a:bodyPr>
          <a:lstStyle/>
          <a:p>
            <a:pPr algn="r"/>
            <a:r>
              <a:rPr lang="en-US" sz="4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Ancient Evangelism Now</a:t>
            </a:r>
            <a:endParaRPr lang="en-US" sz="44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48005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000" dirty="0">
                <a:latin typeface="Calibri" panose="020F0502020204030204" pitchFamily="34" charset="0"/>
              </a:rPr>
              <a:t>The </a:t>
            </a:r>
            <a:r>
              <a:rPr lang="en-US" sz="3000" dirty="0">
                <a:solidFill>
                  <a:srgbClr val="C00000"/>
                </a:solidFill>
                <a:latin typeface="Calibri" panose="020F0502020204030204" pitchFamily="34" charset="0"/>
              </a:rPr>
              <a:t>objectives</a:t>
            </a:r>
            <a:r>
              <a:rPr lang="en-US" sz="3000" dirty="0">
                <a:latin typeface="Calibri" panose="020F0502020204030204" pitchFamily="34" charset="0"/>
              </a:rPr>
              <a:t> are to:</a:t>
            </a:r>
          </a:p>
          <a:p>
            <a:pPr lvl="1"/>
            <a:r>
              <a:rPr lang="en-US" sz="3000" dirty="0" smtClean="0">
                <a:latin typeface="Calibri" panose="020F0502020204030204" pitchFamily="34" charset="0"/>
              </a:rPr>
              <a:t>Identify </a:t>
            </a:r>
            <a:r>
              <a:rPr lang="en-US" sz="3000" dirty="0">
                <a:latin typeface="Calibri" panose="020F0502020204030204" pitchFamily="34" charset="0"/>
              </a:rPr>
              <a:t>congregational strengths and affirm God’s ministry among us;</a:t>
            </a:r>
          </a:p>
          <a:p>
            <a:pPr lvl="1"/>
            <a:r>
              <a:rPr lang="en-US" sz="3000" dirty="0" smtClean="0">
                <a:latin typeface="Calibri" panose="020F0502020204030204" pitchFamily="34" charset="0"/>
              </a:rPr>
              <a:t>Admit </a:t>
            </a:r>
            <a:r>
              <a:rPr lang="en-US" sz="3000" dirty="0">
                <a:latin typeface="Calibri" panose="020F0502020204030204" pitchFamily="34" charset="0"/>
              </a:rPr>
              <a:t>to weaknesses preventing God freedom to use His people for outreach;</a:t>
            </a:r>
          </a:p>
          <a:p>
            <a:pPr lvl="1"/>
            <a:r>
              <a:rPr lang="en-US" sz="3000" dirty="0" smtClean="0">
                <a:latin typeface="Calibri" panose="020F0502020204030204" pitchFamily="34" charset="0"/>
              </a:rPr>
              <a:t>Ask </a:t>
            </a:r>
            <a:r>
              <a:rPr lang="en-US" sz="3000" dirty="0">
                <a:latin typeface="Calibri" panose="020F0502020204030204" pitchFamily="34" charset="0"/>
              </a:rPr>
              <a:t>God to refresh our people by His Spirit and to pursue God’s mission for  our congregation</a:t>
            </a:r>
            <a:r>
              <a:rPr lang="en-US" sz="3000" dirty="0" smtClean="0">
                <a:latin typeface="Calibri" panose="020F0502020204030204" pitchFamily="34" charset="0"/>
              </a:rPr>
              <a:t>.</a:t>
            </a:r>
            <a:endParaRPr lang="en-US" sz="3000" dirty="0">
              <a:latin typeface="Calibri" panose="020F0502020204030204" pitchFamily="34" charset="0"/>
            </a:endParaRPr>
          </a:p>
        </p:txBody>
      </p:sp>
      <p:pic>
        <p:nvPicPr>
          <p:cNvPr id="2050" name="Picture 2" descr="Cros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4191000"/>
            <a:ext cx="1679575" cy="22427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377598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6172200"/>
            <a:ext cx="7543800" cy="762000"/>
          </a:xfrm>
        </p:spPr>
        <p:txBody>
          <a:bodyPr>
            <a:normAutofit/>
          </a:bodyPr>
          <a:lstStyle/>
          <a:p>
            <a:pPr algn="r"/>
            <a:r>
              <a:rPr lang="en-US" sz="4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Ancient Evangelism Now</a:t>
            </a:r>
            <a:endParaRPr lang="en-US" sz="44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51054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600" dirty="0" smtClean="0">
                <a:latin typeface="Calibri" panose="020F0502020204030204" pitchFamily="34" charset="0"/>
              </a:rPr>
              <a:t>The </a:t>
            </a:r>
            <a:r>
              <a:rPr lang="en-US" sz="2600" dirty="0">
                <a:latin typeface="Calibri" panose="020F0502020204030204" pitchFamily="34" charset="0"/>
              </a:rPr>
              <a:t>seven churches in Revelation 2-3 needed </a:t>
            </a:r>
            <a:r>
              <a:rPr lang="en-US" sz="2600" b="1" u="sng" dirty="0" smtClean="0">
                <a:solidFill>
                  <a:srgbClr val="C00000"/>
                </a:solidFill>
                <a:latin typeface="Calibri" panose="020F0502020204030204" pitchFamily="34" charset="0"/>
              </a:rPr>
              <a:t>RENEWAL</a:t>
            </a:r>
            <a:r>
              <a:rPr lang="en-US" sz="2600" dirty="0" smtClean="0">
                <a:latin typeface="Calibri" panose="020F0502020204030204" pitchFamily="34" charset="0"/>
              </a:rPr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600" dirty="0" smtClean="0">
                <a:latin typeface="Calibri" panose="020F0502020204030204" pitchFamily="34" charset="0"/>
              </a:rPr>
              <a:t>God </a:t>
            </a:r>
            <a:r>
              <a:rPr lang="en-US" sz="2600" dirty="0">
                <a:latin typeface="Calibri" panose="020F0502020204030204" pitchFamily="34" charset="0"/>
              </a:rPr>
              <a:t>knows these churches and </a:t>
            </a:r>
            <a:r>
              <a:rPr lang="en-US" sz="2600" b="1" u="sng" dirty="0">
                <a:solidFill>
                  <a:srgbClr val="C00000"/>
                </a:solidFill>
                <a:latin typeface="Calibri" panose="020F0502020204030204" pitchFamily="34" charset="0"/>
              </a:rPr>
              <a:t>CONCLUDES</a:t>
            </a:r>
            <a:r>
              <a:rPr lang="en-US" sz="2600" dirty="0">
                <a:latin typeface="Calibri" panose="020F0502020204030204" pitchFamily="34" charset="0"/>
              </a:rPr>
              <a:t> they must make </a:t>
            </a:r>
            <a:r>
              <a:rPr lang="en-US" sz="2600" dirty="0" smtClean="0">
                <a:latin typeface="Calibri" panose="020F0502020204030204" pitchFamily="34" charset="0"/>
              </a:rPr>
              <a:t>some </a:t>
            </a:r>
            <a:r>
              <a:rPr lang="en-US" sz="2600" dirty="0">
                <a:latin typeface="Calibri" panose="020F0502020204030204" pitchFamily="34" charset="0"/>
              </a:rPr>
              <a:t>changes.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>
              <a:latin typeface="Calibri" panose="020F0502020204030204" pitchFamily="34" charset="0"/>
            </a:endParaRPr>
          </a:p>
        </p:txBody>
      </p:sp>
      <p:pic>
        <p:nvPicPr>
          <p:cNvPr id="4" name="Picture 3" descr="http://67.media.tumblr.com/tumblr_m08kx1YuvI1rqh4ygo1_1280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4191000"/>
            <a:ext cx="2313622" cy="160305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234105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6172200"/>
            <a:ext cx="7543800" cy="762000"/>
          </a:xfrm>
        </p:spPr>
        <p:txBody>
          <a:bodyPr>
            <a:normAutofit/>
          </a:bodyPr>
          <a:lstStyle/>
          <a:p>
            <a:pPr algn="r"/>
            <a:r>
              <a:rPr lang="en-US" sz="4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Ancient Evangelism Now</a:t>
            </a:r>
            <a:endParaRPr lang="en-US" sz="44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5105400"/>
          </a:xfrm>
        </p:spPr>
        <p:txBody>
          <a:bodyPr/>
          <a:lstStyle/>
          <a:p>
            <a:pPr marL="457200" indent="-457200">
              <a:buFont typeface="+mj-lt"/>
              <a:buAutoNum type="arabicPeriod" startAt="3"/>
            </a:pPr>
            <a:r>
              <a:rPr lang="en-US" dirty="0" smtClean="0">
                <a:latin typeface="Calibri" panose="020F0502020204030204" pitchFamily="34" charset="0"/>
              </a:rPr>
              <a:t>A </a:t>
            </a:r>
            <a:r>
              <a:rPr lang="en-US" b="1" u="sng" dirty="0">
                <a:solidFill>
                  <a:srgbClr val="C00000"/>
                </a:solidFill>
                <a:latin typeface="Calibri" panose="020F0502020204030204" pitchFamily="34" charset="0"/>
              </a:rPr>
              <a:t>PATTERN</a:t>
            </a:r>
            <a:r>
              <a:rPr lang="en-US" dirty="0">
                <a:solidFill>
                  <a:srgbClr val="C00000"/>
                </a:solidFill>
                <a:latin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</a:rPr>
              <a:t>appears in these two chapters that God uses to bring renewal:</a:t>
            </a:r>
          </a:p>
          <a:p>
            <a:pPr marL="777240" lvl="1" indent="-457200">
              <a:buFont typeface="+mj-lt"/>
              <a:buAutoNum type="alphaLcPeriod"/>
            </a:pPr>
            <a:r>
              <a:rPr lang="en-US" sz="2400" dirty="0" smtClean="0">
                <a:latin typeface="Calibri" panose="020F0502020204030204" pitchFamily="34" charset="0"/>
              </a:rPr>
              <a:t>Commendation—God </a:t>
            </a:r>
            <a:r>
              <a:rPr lang="en-US" sz="2400" b="1" u="sng" dirty="0">
                <a:solidFill>
                  <a:srgbClr val="C00000"/>
                </a:solidFill>
                <a:latin typeface="Calibri" panose="020F0502020204030204" pitchFamily="34" charset="0"/>
              </a:rPr>
              <a:t>AFFIRMS</a:t>
            </a:r>
            <a:r>
              <a:rPr lang="en-US" sz="2400" dirty="0">
                <a:solidFill>
                  <a:srgbClr val="C00000"/>
                </a:solidFill>
                <a:latin typeface="Calibri" panose="020F0502020204030204" pitchFamily="34" charset="0"/>
              </a:rPr>
              <a:t> </a:t>
            </a:r>
            <a:r>
              <a:rPr lang="en-US" sz="2400" dirty="0">
                <a:latin typeface="Calibri" panose="020F0502020204030204" pitchFamily="34" charset="0"/>
              </a:rPr>
              <a:t>the strengths of the </a:t>
            </a:r>
            <a:r>
              <a:rPr lang="en-US" sz="2400" dirty="0" smtClean="0">
                <a:latin typeface="Calibri" panose="020F0502020204030204" pitchFamily="34" charset="0"/>
              </a:rPr>
              <a:t>congregation</a:t>
            </a:r>
            <a:r>
              <a:rPr lang="en-US" sz="2400" dirty="0">
                <a:latin typeface="Calibri" panose="020F0502020204030204" pitchFamily="34" charset="0"/>
              </a:rPr>
              <a:t>.</a:t>
            </a:r>
          </a:p>
          <a:p>
            <a:pPr marL="777240" lvl="1" indent="-457200">
              <a:buFont typeface="+mj-lt"/>
              <a:buAutoNum type="alphaLcPeriod"/>
            </a:pPr>
            <a:r>
              <a:rPr lang="en-US" sz="2400" dirty="0" smtClean="0">
                <a:latin typeface="Calibri" panose="020F0502020204030204" pitchFamily="34" charset="0"/>
              </a:rPr>
              <a:t>Correction—God </a:t>
            </a:r>
            <a:r>
              <a:rPr lang="en-US" sz="2400" b="1" u="sng" dirty="0">
                <a:solidFill>
                  <a:srgbClr val="C00000"/>
                </a:solidFill>
                <a:latin typeface="Calibri" panose="020F0502020204030204" pitchFamily="34" charset="0"/>
              </a:rPr>
              <a:t>NOTES</a:t>
            </a:r>
            <a:r>
              <a:rPr lang="en-US" sz="2400" dirty="0">
                <a:solidFill>
                  <a:srgbClr val="C00000"/>
                </a:solidFill>
                <a:latin typeface="Calibri" panose="020F0502020204030204" pitchFamily="34" charset="0"/>
              </a:rPr>
              <a:t> </a:t>
            </a:r>
            <a:r>
              <a:rPr lang="en-US" sz="2400" dirty="0">
                <a:latin typeface="Calibri" panose="020F0502020204030204" pitchFamily="34" charset="0"/>
              </a:rPr>
              <a:t>the changes needed.</a:t>
            </a:r>
          </a:p>
          <a:p>
            <a:pPr marL="777240" lvl="1" indent="-457200">
              <a:buFont typeface="+mj-lt"/>
              <a:buAutoNum type="alphaLcPeriod"/>
            </a:pPr>
            <a:r>
              <a:rPr lang="en-US" sz="2400" dirty="0" smtClean="0">
                <a:latin typeface="Calibri" panose="020F0502020204030204" pitchFamily="34" charset="0"/>
              </a:rPr>
              <a:t>Challenge—God </a:t>
            </a:r>
            <a:r>
              <a:rPr lang="en-US" sz="2400" b="1" u="sng" dirty="0">
                <a:solidFill>
                  <a:srgbClr val="C00000"/>
                </a:solidFill>
                <a:latin typeface="Calibri" panose="020F0502020204030204" pitchFamily="34" charset="0"/>
              </a:rPr>
              <a:t>DIRECTS</a:t>
            </a:r>
            <a:r>
              <a:rPr lang="en-US" sz="2400" dirty="0">
                <a:solidFill>
                  <a:srgbClr val="C00000"/>
                </a:solidFill>
                <a:latin typeface="Calibri" panose="020F0502020204030204" pitchFamily="34" charset="0"/>
              </a:rPr>
              <a:t> </a:t>
            </a:r>
            <a:r>
              <a:rPr lang="en-US" sz="2400" dirty="0">
                <a:latin typeface="Calibri" panose="020F0502020204030204" pitchFamily="34" charset="0"/>
              </a:rPr>
              <a:t>the churches’ attention to what they </a:t>
            </a:r>
            <a:r>
              <a:rPr lang="en-US" sz="2400" dirty="0" smtClean="0">
                <a:latin typeface="Calibri" panose="020F0502020204030204" pitchFamily="34" charset="0"/>
              </a:rPr>
              <a:t>must </a:t>
            </a:r>
            <a:r>
              <a:rPr lang="en-US" sz="2400" dirty="0">
                <a:latin typeface="Calibri" panose="020F0502020204030204" pitchFamily="34" charset="0"/>
              </a:rPr>
              <a:t>do</a:t>
            </a:r>
            <a:r>
              <a:rPr lang="en-US" sz="2400" dirty="0" smtClean="0">
                <a:latin typeface="Calibri" panose="020F0502020204030204" pitchFamily="34" charset="0"/>
              </a:rPr>
              <a:t>.</a:t>
            </a:r>
            <a:endParaRPr lang="en-US" sz="2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02578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6172200"/>
            <a:ext cx="7543800" cy="762000"/>
          </a:xfrm>
        </p:spPr>
        <p:txBody>
          <a:bodyPr>
            <a:normAutofit/>
          </a:bodyPr>
          <a:lstStyle/>
          <a:p>
            <a:pPr algn="r"/>
            <a:r>
              <a:rPr lang="en-US" sz="4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Ancient Evangelism Now</a:t>
            </a:r>
            <a:endParaRPr lang="en-US" sz="44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5105400"/>
          </a:xfrm>
        </p:spPr>
        <p:txBody>
          <a:bodyPr/>
          <a:lstStyle/>
          <a:p>
            <a:pPr marL="457200" indent="-457200">
              <a:buFont typeface="+mj-lt"/>
              <a:buAutoNum type="alphaUcPeriod"/>
            </a:pPr>
            <a:r>
              <a:rPr lang="en-US" sz="2600" dirty="0" smtClean="0">
                <a:latin typeface="Calibri" panose="020F0502020204030204" pitchFamily="34" charset="0"/>
              </a:rPr>
              <a:t>Revelation </a:t>
            </a:r>
            <a:r>
              <a:rPr lang="en-US" sz="2600" dirty="0">
                <a:latin typeface="Calibri" panose="020F0502020204030204" pitchFamily="34" charset="0"/>
              </a:rPr>
              <a:t>3:14-22- Jesus </a:t>
            </a:r>
            <a:r>
              <a:rPr lang="en-US" sz="2600" b="1" u="sng" dirty="0">
                <a:solidFill>
                  <a:srgbClr val="C00000"/>
                </a:solidFill>
                <a:latin typeface="Calibri" panose="020F0502020204030204" pitchFamily="34" charset="0"/>
              </a:rPr>
              <a:t>IDENTIFIES</a:t>
            </a:r>
            <a:r>
              <a:rPr lang="en-US" sz="2600" dirty="0">
                <a:solidFill>
                  <a:srgbClr val="C00000"/>
                </a:solidFill>
                <a:latin typeface="Calibri" panose="020F0502020204030204" pitchFamily="34" charset="0"/>
              </a:rPr>
              <a:t> </a:t>
            </a:r>
            <a:r>
              <a:rPr lang="en-US" sz="2600" dirty="0">
                <a:latin typeface="Calibri" panose="020F0502020204030204" pitchFamily="34" charset="0"/>
              </a:rPr>
              <a:t>Himself as the Amen—the One who tells the truth.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US" sz="2600" dirty="0" smtClean="0">
                <a:latin typeface="Calibri" panose="020F0502020204030204" pitchFamily="34" charset="0"/>
              </a:rPr>
              <a:t>He </a:t>
            </a:r>
            <a:r>
              <a:rPr lang="en-US" sz="2600" dirty="0">
                <a:latin typeface="Calibri" panose="020F0502020204030204" pitchFamily="34" charset="0"/>
              </a:rPr>
              <a:t>is a </a:t>
            </a:r>
            <a:r>
              <a:rPr lang="en-US" sz="2600" b="1" u="sng" dirty="0">
                <a:solidFill>
                  <a:srgbClr val="C00000"/>
                </a:solidFill>
                <a:latin typeface="Calibri" panose="020F0502020204030204" pitchFamily="34" charset="0"/>
              </a:rPr>
              <a:t>FAITHFUL</a:t>
            </a:r>
            <a:r>
              <a:rPr lang="en-US" sz="2600" dirty="0">
                <a:solidFill>
                  <a:srgbClr val="C00000"/>
                </a:solidFill>
                <a:latin typeface="Calibri" panose="020F0502020204030204" pitchFamily="34" charset="0"/>
              </a:rPr>
              <a:t> </a:t>
            </a:r>
            <a:r>
              <a:rPr lang="en-US" sz="2600" dirty="0">
                <a:latin typeface="Calibri" panose="020F0502020204030204" pitchFamily="34" charset="0"/>
              </a:rPr>
              <a:t>and true witness.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US" sz="2600" dirty="0" smtClean="0">
                <a:latin typeface="Calibri" panose="020F0502020204030204" pitchFamily="34" charset="0"/>
              </a:rPr>
              <a:t>He </a:t>
            </a:r>
            <a:r>
              <a:rPr lang="en-US" sz="2600" dirty="0">
                <a:latin typeface="Calibri" panose="020F0502020204030204" pitchFamily="34" charset="0"/>
              </a:rPr>
              <a:t>is also the </a:t>
            </a:r>
            <a:r>
              <a:rPr lang="en-US" sz="2600" b="1" u="sng" dirty="0">
                <a:solidFill>
                  <a:srgbClr val="C00000"/>
                </a:solidFill>
                <a:latin typeface="Calibri" panose="020F0502020204030204" pitchFamily="34" charset="0"/>
              </a:rPr>
              <a:t>RULER</a:t>
            </a:r>
            <a:r>
              <a:rPr lang="en-US" sz="2600" dirty="0">
                <a:solidFill>
                  <a:srgbClr val="C00000"/>
                </a:solidFill>
                <a:latin typeface="Calibri" panose="020F0502020204030204" pitchFamily="34" charset="0"/>
              </a:rPr>
              <a:t> </a:t>
            </a:r>
            <a:r>
              <a:rPr lang="en-US" sz="2600" dirty="0">
                <a:latin typeface="Calibri" panose="020F0502020204030204" pitchFamily="34" charset="0"/>
              </a:rPr>
              <a:t>of God’s creation.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066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6172200"/>
            <a:ext cx="7543800" cy="762000"/>
          </a:xfrm>
        </p:spPr>
        <p:txBody>
          <a:bodyPr>
            <a:normAutofit/>
          </a:bodyPr>
          <a:lstStyle/>
          <a:p>
            <a:pPr algn="r"/>
            <a:r>
              <a:rPr lang="en-US" sz="4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Ancient Evangelism Now</a:t>
            </a:r>
            <a:endParaRPr lang="en-US" sz="44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5105400"/>
          </a:xfrm>
        </p:spPr>
        <p:txBody>
          <a:bodyPr/>
          <a:lstStyle/>
          <a:p>
            <a:pPr marL="457200" indent="-457200">
              <a:buFont typeface="+mj-lt"/>
              <a:buAutoNum type="alphaUcPeriod" startAt="2"/>
            </a:pPr>
            <a:r>
              <a:rPr lang="en-US" sz="2600" dirty="0" smtClean="0">
                <a:latin typeface="Calibri" panose="020F0502020204030204" pitchFamily="34" charset="0"/>
              </a:rPr>
              <a:t>When </a:t>
            </a:r>
            <a:r>
              <a:rPr lang="en-US" sz="2600" dirty="0">
                <a:latin typeface="Calibri" panose="020F0502020204030204" pitchFamily="34" charset="0"/>
              </a:rPr>
              <a:t>Jesus </a:t>
            </a:r>
            <a:r>
              <a:rPr lang="en-US" sz="2600" b="1" u="sng" dirty="0">
                <a:solidFill>
                  <a:srgbClr val="C00000"/>
                </a:solidFill>
                <a:latin typeface="Calibri" panose="020F0502020204030204" pitchFamily="34" charset="0"/>
              </a:rPr>
              <a:t>ADDRESSES</a:t>
            </a:r>
            <a:r>
              <a:rPr lang="en-US" sz="2600" dirty="0">
                <a:solidFill>
                  <a:srgbClr val="C00000"/>
                </a:solidFill>
                <a:latin typeface="Calibri" panose="020F0502020204030204" pitchFamily="34" charset="0"/>
              </a:rPr>
              <a:t> </a:t>
            </a:r>
            <a:r>
              <a:rPr lang="en-US" sz="2600" dirty="0">
                <a:latin typeface="Calibri" panose="020F0502020204030204" pitchFamily="34" charset="0"/>
              </a:rPr>
              <a:t>the church at Laodicea, He omits any words of commendation.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US" sz="2600" dirty="0" smtClean="0">
                <a:latin typeface="Calibri" panose="020F0502020204030204" pitchFamily="34" charset="0"/>
              </a:rPr>
              <a:t>No </a:t>
            </a:r>
            <a:r>
              <a:rPr lang="en-US" sz="2600" dirty="0">
                <a:latin typeface="Calibri" panose="020F0502020204030204" pitchFamily="34" charset="0"/>
              </a:rPr>
              <a:t>mention is made of heretical influence.</a:t>
            </a:r>
            <a:r>
              <a:rPr lang="en-US" sz="2600" b="1" dirty="0">
                <a:latin typeface="Calibri" panose="020F0502020204030204" pitchFamily="34" charset="0"/>
              </a:rPr>
              <a:t> </a:t>
            </a:r>
            <a:endParaRPr lang="en-US" sz="2600" dirty="0">
              <a:latin typeface="Calibri" panose="020F0502020204030204" pitchFamily="34" charset="0"/>
            </a:endParaRPr>
          </a:p>
          <a:p>
            <a:pPr marL="777240" lvl="1" indent="-457200">
              <a:buFont typeface="+mj-lt"/>
              <a:buAutoNum type="arabicPeriod"/>
            </a:pPr>
            <a:r>
              <a:rPr lang="en-US" sz="2600" dirty="0" smtClean="0">
                <a:latin typeface="Calibri" panose="020F0502020204030204" pitchFamily="34" charset="0"/>
              </a:rPr>
              <a:t>The </a:t>
            </a:r>
            <a:r>
              <a:rPr lang="en-US" sz="2600" b="1" u="sng" dirty="0">
                <a:solidFill>
                  <a:srgbClr val="C00000"/>
                </a:solidFill>
                <a:latin typeface="Calibri" panose="020F0502020204030204" pitchFamily="34" charset="0"/>
              </a:rPr>
              <a:t>HEART</a:t>
            </a:r>
            <a:r>
              <a:rPr lang="en-US" sz="2600" dirty="0">
                <a:solidFill>
                  <a:srgbClr val="C00000"/>
                </a:solidFill>
                <a:latin typeface="Calibri" panose="020F0502020204030204" pitchFamily="34" charset="0"/>
              </a:rPr>
              <a:t> </a:t>
            </a:r>
            <a:r>
              <a:rPr lang="en-US" sz="2600" dirty="0">
                <a:latin typeface="Calibri" panose="020F0502020204030204" pitchFamily="34" charset="0"/>
              </a:rPr>
              <a:t>problem is far more serious than </a:t>
            </a:r>
            <a:br>
              <a:rPr lang="en-US" sz="2600" dirty="0">
                <a:latin typeface="Calibri" panose="020F0502020204030204" pitchFamily="34" charset="0"/>
              </a:rPr>
            </a:br>
            <a:r>
              <a:rPr lang="en-US" sz="2600" dirty="0">
                <a:latin typeface="Calibri" panose="020F0502020204030204" pitchFamily="34" charset="0"/>
              </a:rPr>
              <a:t>correct thinking.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99373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6172200"/>
            <a:ext cx="7543800" cy="762000"/>
          </a:xfrm>
        </p:spPr>
        <p:txBody>
          <a:bodyPr>
            <a:normAutofit/>
          </a:bodyPr>
          <a:lstStyle/>
          <a:p>
            <a:pPr algn="r"/>
            <a:r>
              <a:rPr lang="en-US" sz="4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Ancient Evangelism Now</a:t>
            </a:r>
            <a:endParaRPr lang="en-US" sz="44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5105400"/>
          </a:xfrm>
        </p:spPr>
        <p:txBody>
          <a:bodyPr/>
          <a:lstStyle/>
          <a:p>
            <a:pPr marL="514350" indent="-514350">
              <a:buFont typeface="+mj-lt"/>
              <a:buAutoNum type="alphaUcPeriod" startAt="3"/>
            </a:pPr>
            <a:r>
              <a:rPr lang="en-US" sz="2600" dirty="0" smtClean="0">
                <a:latin typeface="Calibri" panose="020F0502020204030204" pitchFamily="34" charset="0"/>
              </a:rPr>
              <a:t>The </a:t>
            </a:r>
            <a:r>
              <a:rPr lang="en-US" sz="2600" dirty="0" err="1">
                <a:latin typeface="Calibri" panose="020F0502020204030204" pitchFamily="34" charset="0"/>
              </a:rPr>
              <a:t>Laodicean</a:t>
            </a:r>
            <a:r>
              <a:rPr lang="en-US" sz="2600" dirty="0">
                <a:latin typeface="Calibri" panose="020F0502020204030204" pitchFamily="34" charset="0"/>
              </a:rPr>
              <a:t> church</a:t>
            </a:r>
            <a:r>
              <a:rPr lang="en-US" sz="2600" b="1" dirty="0">
                <a:latin typeface="Calibri" panose="020F0502020204030204" pitchFamily="34" charset="0"/>
              </a:rPr>
              <a:t> </a:t>
            </a:r>
            <a:r>
              <a:rPr lang="en-US" sz="2600" dirty="0">
                <a:latin typeface="Calibri" panose="020F0502020204030204" pitchFamily="34" charset="0"/>
              </a:rPr>
              <a:t>(15-16) includes spiritual </a:t>
            </a:r>
            <a:r>
              <a:rPr lang="en-US" sz="2600" b="1" u="sng" dirty="0">
                <a:solidFill>
                  <a:srgbClr val="C00000"/>
                </a:solidFill>
                <a:latin typeface="Calibri" panose="020F0502020204030204" pitchFamily="34" charset="0"/>
              </a:rPr>
              <a:t>MEDIOCRITY</a:t>
            </a:r>
            <a:r>
              <a:rPr lang="en-US" sz="2600" dirty="0">
                <a:latin typeface="Calibri" panose="020F0502020204030204" pitchFamily="34" charset="0"/>
              </a:rPr>
              <a:t>; </a:t>
            </a:r>
            <a:r>
              <a:rPr lang="en-US" sz="2600" dirty="0" smtClean="0">
                <a:latin typeface="Calibri" panose="020F0502020204030204" pitchFamily="34" charset="0"/>
              </a:rPr>
              <a:t>neither </a:t>
            </a:r>
            <a:r>
              <a:rPr lang="en-US" sz="2600" dirty="0">
                <a:latin typeface="Calibri" panose="020F0502020204030204" pitchFamily="34" charset="0"/>
              </a:rPr>
              <a:t>hot nor cold.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US" sz="2600" dirty="0" smtClean="0">
                <a:latin typeface="Calibri" panose="020F0502020204030204" pitchFamily="34" charset="0"/>
              </a:rPr>
              <a:t>Jesus </a:t>
            </a:r>
            <a:r>
              <a:rPr lang="en-US" sz="2600" b="1" u="sng" dirty="0">
                <a:solidFill>
                  <a:srgbClr val="C00000"/>
                </a:solidFill>
                <a:latin typeface="Calibri" panose="020F0502020204030204" pitchFamily="34" charset="0"/>
              </a:rPr>
              <a:t>REBUKES</a:t>
            </a:r>
            <a:r>
              <a:rPr lang="en-US" sz="2600" dirty="0">
                <a:solidFill>
                  <a:srgbClr val="C00000"/>
                </a:solidFill>
                <a:latin typeface="Calibri" panose="020F0502020204030204" pitchFamily="34" charset="0"/>
              </a:rPr>
              <a:t> </a:t>
            </a:r>
            <a:r>
              <a:rPr lang="en-US" sz="2600" dirty="0">
                <a:latin typeface="Calibri" panose="020F0502020204030204" pitchFamily="34" charset="0"/>
              </a:rPr>
              <a:t>them saying, “I am about to spit you out of </a:t>
            </a:r>
            <a:r>
              <a:rPr lang="en-US" sz="2600" dirty="0" smtClean="0">
                <a:latin typeface="Calibri" panose="020F0502020204030204" pitchFamily="34" charset="0"/>
              </a:rPr>
              <a:t>my </a:t>
            </a:r>
            <a:r>
              <a:rPr lang="en-US" sz="2600" dirty="0">
                <a:latin typeface="Calibri" panose="020F0502020204030204" pitchFamily="34" charset="0"/>
              </a:rPr>
              <a:t>mouth” (17).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US" sz="2600" dirty="0" smtClean="0">
                <a:latin typeface="Calibri" panose="020F0502020204030204" pitchFamily="34" charset="0"/>
              </a:rPr>
              <a:t>The </a:t>
            </a:r>
            <a:r>
              <a:rPr lang="en-US" sz="2600" dirty="0">
                <a:latin typeface="Calibri" panose="020F0502020204030204" pitchFamily="34" charset="0"/>
              </a:rPr>
              <a:t>church’s attitude is </a:t>
            </a:r>
            <a:r>
              <a:rPr lang="en-US" sz="2600" b="1" u="sng" dirty="0">
                <a:solidFill>
                  <a:srgbClr val="C00000"/>
                </a:solidFill>
                <a:latin typeface="Calibri" panose="020F0502020204030204" pitchFamily="34" charset="0"/>
              </a:rPr>
              <a:t>ARROGANT</a:t>
            </a:r>
            <a:r>
              <a:rPr lang="en-US" sz="2600" dirty="0">
                <a:latin typeface="Calibri" panose="020F0502020204030204" pitchFamily="34" charset="0"/>
              </a:rPr>
              <a:t>, “I am rich and do not need anything.”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US" sz="2600" dirty="0" smtClean="0">
                <a:latin typeface="Calibri" panose="020F0502020204030204" pitchFamily="34" charset="0"/>
              </a:rPr>
              <a:t>Jesus </a:t>
            </a:r>
            <a:r>
              <a:rPr lang="en-US" sz="2600" dirty="0">
                <a:latin typeface="Calibri" panose="020F0502020204030204" pitchFamily="34" charset="0"/>
              </a:rPr>
              <a:t>says, “But you do not realize that you are wretched, </a:t>
            </a:r>
            <a:r>
              <a:rPr lang="en-US" sz="2600" dirty="0" smtClean="0">
                <a:latin typeface="Calibri" panose="020F0502020204030204" pitchFamily="34" charset="0"/>
              </a:rPr>
              <a:t>pitiful</a:t>
            </a:r>
            <a:r>
              <a:rPr lang="en-US" sz="2600" dirty="0">
                <a:latin typeface="Calibri" panose="020F0502020204030204" pitchFamily="34" charset="0"/>
              </a:rPr>
              <a:t>, poor, blind and naked.”</a:t>
            </a:r>
          </a:p>
          <a:p>
            <a:pPr marL="0" indent="0">
              <a:buNone/>
            </a:pPr>
            <a:endParaRPr 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7360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6172200"/>
            <a:ext cx="7543800" cy="762000"/>
          </a:xfrm>
        </p:spPr>
        <p:txBody>
          <a:bodyPr>
            <a:normAutofit/>
          </a:bodyPr>
          <a:lstStyle/>
          <a:p>
            <a:pPr algn="r"/>
            <a:r>
              <a:rPr lang="en-US" sz="4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Ancient Evangelism Now</a:t>
            </a:r>
            <a:endParaRPr lang="en-US" sz="44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800"/>
            <a:ext cx="7924800" cy="51054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en-US" sz="2600" dirty="0" smtClean="0">
                <a:latin typeface="Calibri" panose="020F0502020204030204" pitchFamily="34" charset="0"/>
              </a:rPr>
              <a:t>Because </a:t>
            </a:r>
            <a:r>
              <a:rPr lang="en-US" sz="2600" dirty="0">
                <a:latin typeface="Calibri" panose="020F0502020204030204" pitchFamily="34" charset="0"/>
              </a:rPr>
              <a:t>Jesus loves them He </a:t>
            </a:r>
            <a:r>
              <a:rPr lang="en-US" sz="2600" b="1" u="sng" dirty="0">
                <a:solidFill>
                  <a:srgbClr val="C00000"/>
                </a:solidFill>
                <a:latin typeface="Calibri" panose="020F0502020204030204" pitchFamily="34" charset="0"/>
              </a:rPr>
              <a:t>DISCIPLINES</a:t>
            </a:r>
            <a:r>
              <a:rPr lang="en-US" sz="2600" dirty="0">
                <a:solidFill>
                  <a:srgbClr val="C00000"/>
                </a:solidFill>
                <a:latin typeface="Calibri" panose="020F0502020204030204" pitchFamily="34" charset="0"/>
              </a:rPr>
              <a:t> </a:t>
            </a:r>
            <a:r>
              <a:rPr lang="en-US" sz="2600" dirty="0">
                <a:latin typeface="Calibri" panose="020F0502020204030204" pitchFamily="34" charset="0"/>
              </a:rPr>
              <a:t>them (19).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US" sz="2600" dirty="0" smtClean="0">
                <a:latin typeface="Calibri" panose="020F0502020204030204" pitchFamily="34" charset="0"/>
              </a:rPr>
              <a:t>He </a:t>
            </a:r>
            <a:r>
              <a:rPr lang="en-US" sz="2600" b="1" u="sng" dirty="0">
                <a:solidFill>
                  <a:srgbClr val="C00000"/>
                </a:solidFill>
                <a:latin typeface="Calibri" panose="020F0502020204030204" pitchFamily="34" charset="0"/>
              </a:rPr>
              <a:t>CALLS</a:t>
            </a:r>
            <a:r>
              <a:rPr lang="en-US" sz="2600" dirty="0">
                <a:solidFill>
                  <a:srgbClr val="C00000"/>
                </a:solidFill>
                <a:latin typeface="Calibri" panose="020F0502020204030204" pitchFamily="34" charset="0"/>
              </a:rPr>
              <a:t> </a:t>
            </a:r>
            <a:r>
              <a:rPr lang="en-US" sz="2600" dirty="0">
                <a:latin typeface="Calibri" panose="020F0502020204030204" pitchFamily="34" charset="0"/>
              </a:rPr>
              <a:t>for them to repent (19).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US" sz="2600" dirty="0" smtClean="0">
                <a:latin typeface="Calibri" panose="020F0502020204030204" pitchFamily="34" charset="0"/>
              </a:rPr>
              <a:t>He </a:t>
            </a:r>
            <a:r>
              <a:rPr lang="en-US" sz="2600" b="1" u="sng" dirty="0">
                <a:solidFill>
                  <a:srgbClr val="C00000"/>
                </a:solidFill>
                <a:latin typeface="Calibri" panose="020F0502020204030204" pitchFamily="34" charset="0"/>
              </a:rPr>
              <a:t>INVITES</a:t>
            </a:r>
            <a:r>
              <a:rPr lang="en-US" sz="2600" dirty="0">
                <a:solidFill>
                  <a:srgbClr val="C00000"/>
                </a:solidFill>
                <a:latin typeface="Calibri" panose="020F0502020204030204" pitchFamily="34" charset="0"/>
              </a:rPr>
              <a:t> </a:t>
            </a:r>
            <a:r>
              <a:rPr lang="en-US" sz="2600" dirty="0">
                <a:latin typeface="Calibri" panose="020F0502020204030204" pitchFamily="34" charset="0"/>
              </a:rPr>
              <a:t>them into fellowship (20).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US" sz="2600" dirty="0" smtClean="0">
                <a:latin typeface="Calibri" panose="020F0502020204030204" pitchFamily="34" charset="0"/>
              </a:rPr>
              <a:t>He </a:t>
            </a:r>
            <a:r>
              <a:rPr lang="en-US" sz="2600" b="1" u="sng" dirty="0">
                <a:solidFill>
                  <a:srgbClr val="C00000"/>
                </a:solidFill>
                <a:latin typeface="Calibri" panose="020F0502020204030204" pitchFamily="34" charset="0"/>
              </a:rPr>
              <a:t>PROMISES</a:t>
            </a:r>
            <a:r>
              <a:rPr lang="en-US" sz="2600" dirty="0">
                <a:solidFill>
                  <a:srgbClr val="C00000"/>
                </a:solidFill>
                <a:latin typeface="Calibri" panose="020F0502020204030204" pitchFamily="34" charset="0"/>
              </a:rPr>
              <a:t> </a:t>
            </a:r>
            <a:r>
              <a:rPr lang="en-US" sz="2600" dirty="0">
                <a:latin typeface="Calibri" panose="020F0502020204030204" pitchFamily="34" charset="0"/>
              </a:rPr>
              <a:t>victorious people the right to sit with Him </a:t>
            </a:r>
            <a:r>
              <a:rPr lang="en-US" sz="2600" dirty="0" smtClean="0">
                <a:latin typeface="Calibri" panose="020F0502020204030204" pitchFamily="34" charset="0"/>
              </a:rPr>
              <a:t>on </a:t>
            </a:r>
            <a:r>
              <a:rPr lang="en-US" sz="2600" dirty="0">
                <a:latin typeface="Calibri" panose="020F0502020204030204" pitchFamily="34" charset="0"/>
              </a:rPr>
              <a:t>His throne (21).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US" sz="2600" dirty="0" smtClean="0">
                <a:latin typeface="Calibri" panose="020F0502020204030204" pitchFamily="34" charset="0"/>
              </a:rPr>
              <a:t>Then </a:t>
            </a:r>
            <a:r>
              <a:rPr lang="en-US" sz="2600" dirty="0">
                <a:latin typeface="Calibri" panose="020F0502020204030204" pitchFamily="34" charset="0"/>
              </a:rPr>
              <a:t>Jesus </a:t>
            </a:r>
            <a:r>
              <a:rPr lang="en-US" sz="2600" b="1" u="sng" dirty="0">
                <a:solidFill>
                  <a:srgbClr val="C00000"/>
                </a:solidFill>
                <a:latin typeface="Calibri" panose="020F0502020204030204" pitchFamily="34" charset="0"/>
              </a:rPr>
              <a:t>SUGGESTS</a:t>
            </a:r>
            <a:r>
              <a:rPr lang="en-US" sz="2600" dirty="0">
                <a:solidFill>
                  <a:srgbClr val="C00000"/>
                </a:solidFill>
                <a:latin typeface="Calibri" panose="020F0502020204030204" pitchFamily="34" charset="0"/>
              </a:rPr>
              <a:t> </a:t>
            </a:r>
            <a:r>
              <a:rPr lang="en-US" sz="2600" dirty="0">
                <a:latin typeface="Calibri" panose="020F0502020204030204" pitchFamily="34" charset="0"/>
              </a:rPr>
              <a:t>the congregation listen to </a:t>
            </a:r>
            <a:br>
              <a:rPr lang="en-US" sz="2600" dirty="0">
                <a:latin typeface="Calibri" panose="020F0502020204030204" pitchFamily="34" charset="0"/>
              </a:rPr>
            </a:br>
            <a:r>
              <a:rPr lang="en-US" sz="2600" dirty="0">
                <a:latin typeface="Calibri" panose="020F0502020204030204" pitchFamily="34" charset="0"/>
              </a:rPr>
              <a:t>the Spirit (22). </a:t>
            </a:r>
          </a:p>
          <a:p>
            <a:pPr marL="0" indent="0">
              <a:buNone/>
            </a:pPr>
            <a:endParaRPr lang="en-US" sz="26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24536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3907</TotalTime>
  <Words>467</Words>
  <Application>Microsoft Office PowerPoint</Application>
  <PresentationFormat>On-screen Show (4:3)</PresentationFormat>
  <Paragraphs>56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NewsPrint</vt:lpstr>
      <vt:lpstr>Ancient Evangelism Now </vt:lpstr>
      <vt:lpstr>Ancient Evangelism Now</vt:lpstr>
      <vt:lpstr>Ancient Evangelism Now</vt:lpstr>
      <vt:lpstr>Ancient Evangelism Now</vt:lpstr>
      <vt:lpstr>Ancient Evangelism Now</vt:lpstr>
      <vt:lpstr>Ancient Evangelism Now</vt:lpstr>
      <vt:lpstr>Ancient Evangelism Now</vt:lpstr>
      <vt:lpstr>Ancient Evangelism Now</vt:lpstr>
      <vt:lpstr>Ancient Evangelism Now</vt:lpstr>
      <vt:lpstr>Ancient Evangelism Now</vt:lpstr>
      <vt:lpstr>Ancient Evangelism Now</vt:lpstr>
      <vt:lpstr>Ancient Evangelism Now</vt:lpstr>
    </vt:vector>
  </TitlesOfParts>
  <Company>Church of the Nazarene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Preparing for Persecution</dc:title>
  <dc:creator>Jackie James</dc:creator>
  <cp:lastModifiedBy>Thea Brooke Ardrey</cp:lastModifiedBy>
  <cp:revision>99</cp:revision>
  <cp:lastPrinted>2013-12-16T14:05:01Z</cp:lastPrinted>
  <dcterms:created xsi:type="dcterms:W3CDTF">2013-12-12T19:21:59Z</dcterms:created>
  <dcterms:modified xsi:type="dcterms:W3CDTF">2016-08-22T13:48:31Z</dcterms:modified>
</cp:coreProperties>
</file>